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2" r:id="rId20"/>
    <p:sldId id="273" r:id="rId21"/>
    <p:sldId id="274" r:id="rId22"/>
    <p:sldId id="277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52" autoAdjust="0"/>
  </p:normalViewPr>
  <p:slideViewPr>
    <p:cSldViewPr>
      <p:cViewPr varScale="1">
        <p:scale>
          <a:sx n="75" d="100"/>
          <a:sy n="75" d="100"/>
        </p:scale>
        <p:origin x="-12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496944" cy="4320480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CLIL </a:t>
            </a:r>
            <a:r>
              <a:rPr lang="it-IT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t-IT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TIME IS IT</a:t>
            </a:r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b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FORMAT </a:t>
            </a:r>
            <a:b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DOCUMENTAZIONE  </a:t>
            </a:r>
            <a:b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rete E-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LITERACY </a:t>
            </a:r>
            <a:b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Condividere Linguaggi Insegnamenti Lavori</a:t>
            </a:r>
            <a:b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I.C. ISEO, I.C. CORTEFRANCA, I.C. COLOGNE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b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I.C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PROVAGLIO,I.C. RODENGO SAIANO,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I.C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ROVATO</a:t>
            </a:r>
            <a:b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it-IT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309803" cy="1584176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I.C. Cologne</a:t>
            </a:r>
          </a:p>
          <a:p>
            <a:r>
              <a:rPr lang="it-IT" dirty="0" smtClean="0"/>
              <a:t>Scuola Primaria Cologne</a:t>
            </a:r>
          </a:p>
          <a:p>
            <a:r>
              <a:rPr lang="it-IT" dirty="0" smtClean="0"/>
              <a:t>Classi 2^ A, 2^ C, 2^ D</a:t>
            </a:r>
          </a:p>
          <a:p>
            <a:r>
              <a:rPr lang="it-IT" dirty="0" smtClean="0"/>
              <a:t>A.S. 2016/ 2017</a:t>
            </a:r>
          </a:p>
          <a:p>
            <a:r>
              <a:rPr lang="it-IT" dirty="0" err="1" smtClean="0"/>
              <a:t>Ins</a:t>
            </a:r>
            <a:r>
              <a:rPr lang="it-IT" dirty="0" smtClean="0"/>
              <a:t>. Bottanelli Sonia</a:t>
            </a:r>
          </a:p>
          <a:p>
            <a:r>
              <a:rPr lang="it-IT" dirty="0" err="1" smtClean="0"/>
              <a:t>Ins</a:t>
            </a:r>
            <a:r>
              <a:rPr lang="it-IT" dirty="0" smtClean="0"/>
              <a:t>. Terzi Maria</a:t>
            </a:r>
          </a:p>
        </p:txBody>
      </p:sp>
    </p:spTree>
    <p:extLst>
      <p:ext uri="{BB962C8B-B14F-4D97-AF65-F5344CB8AC3E}">
        <p14:creationId xmlns:p14="http://schemas.microsoft.com/office/powerpoint/2010/main" val="9961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>
                <a:solidFill>
                  <a:srgbClr val="94C600"/>
                </a:solidFill>
              </a:rPr>
              <a:t>FASE INIZIALE: WARM UP</a:t>
            </a:r>
            <a:r>
              <a:rPr lang="it-IT" sz="3200" dirty="0">
                <a:solidFill>
                  <a:srgbClr val="94C600"/>
                </a:solidFill>
              </a:rPr>
              <a:t/>
            </a:r>
            <a:br>
              <a:rPr lang="it-IT" sz="3200" dirty="0">
                <a:solidFill>
                  <a:srgbClr val="94C600"/>
                </a:solidFill>
              </a:rPr>
            </a:br>
            <a:r>
              <a:rPr lang="it-IT" sz="2200" dirty="0">
                <a:solidFill>
                  <a:srgbClr val="94C600"/>
                </a:solidFill>
              </a:rPr>
              <a:t>Tempo attuazione: 8 ore</a:t>
            </a:r>
            <a:br>
              <a:rPr lang="it-IT" sz="2200" dirty="0">
                <a:solidFill>
                  <a:srgbClr val="94C600"/>
                </a:solidFill>
              </a:rPr>
            </a:br>
            <a:r>
              <a:rPr lang="it-IT" sz="2200" dirty="0">
                <a:solidFill>
                  <a:srgbClr val="94C600"/>
                </a:solidFill>
              </a:rPr>
              <a:t>Periodo: MARZO/ APRILE 2017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1" y="2420888"/>
            <a:ext cx="6237111" cy="3411587"/>
          </a:xfrm>
        </p:spPr>
      </p:pic>
    </p:spTree>
    <p:extLst>
      <p:ext uri="{BB962C8B-B14F-4D97-AF65-F5344CB8AC3E}">
        <p14:creationId xmlns:p14="http://schemas.microsoft.com/office/powerpoint/2010/main" val="34873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>
                <a:solidFill>
                  <a:srgbClr val="94C600"/>
                </a:solidFill>
              </a:rPr>
              <a:t>FASE INIZIALE: WARM UP</a:t>
            </a:r>
            <a:r>
              <a:rPr lang="it-IT" sz="2900" dirty="0">
                <a:solidFill>
                  <a:srgbClr val="94C600"/>
                </a:solidFill>
              </a:rPr>
              <a:t/>
            </a:r>
            <a:br>
              <a:rPr lang="it-IT" sz="2900" dirty="0">
                <a:solidFill>
                  <a:srgbClr val="94C600"/>
                </a:solidFill>
              </a:rPr>
            </a:br>
            <a:r>
              <a:rPr lang="it-IT" sz="2000" dirty="0">
                <a:solidFill>
                  <a:srgbClr val="94C600"/>
                </a:solidFill>
              </a:rPr>
              <a:t>Tempo attuazione: 8 ore</a:t>
            </a:r>
            <a:br>
              <a:rPr lang="it-IT" sz="2000" dirty="0">
                <a:solidFill>
                  <a:srgbClr val="94C600"/>
                </a:solidFill>
              </a:rPr>
            </a:br>
            <a:r>
              <a:rPr lang="it-IT" sz="2000" dirty="0">
                <a:solidFill>
                  <a:srgbClr val="94C600"/>
                </a:solidFill>
              </a:rPr>
              <a:t>Periodo: MARZO/ APRILE 2017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VIDEO LIM SONG 3</a:t>
            </a:r>
            <a:r>
              <a:rPr lang="en-US" dirty="0"/>
              <a:t>: listen, look, act and sing a song </a:t>
            </a:r>
            <a:r>
              <a:rPr lang="en-US" dirty="0" smtClean="0"/>
              <a:t>together</a:t>
            </a:r>
            <a:endParaRPr lang="it-IT" dirty="0"/>
          </a:p>
          <a:p>
            <a:r>
              <a:rPr lang="en-US" i="1" dirty="0"/>
              <a:t>SONG 3:</a:t>
            </a:r>
            <a:r>
              <a:rPr lang="en-US" dirty="0"/>
              <a:t> </a:t>
            </a:r>
            <a:r>
              <a:rPr lang="en-US" i="1" dirty="0"/>
              <a:t>What's the Time? KidsTV123 (youtube.com)</a:t>
            </a:r>
            <a:endParaRPr lang="it-IT" dirty="0"/>
          </a:p>
          <a:p>
            <a:pPr lvl="0"/>
            <a:r>
              <a:rPr lang="it-IT" dirty="0" err="1"/>
              <a:t>Listen</a:t>
            </a:r>
            <a:r>
              <a:rPr lang="it-IT" dirty="0"/>
              <a:t> and </a:t>
            </a:r>
            <a:r>
              <a:rPr lang="it-IT" dirty="0" err="1"/>
              <a:t>repeat</a:t>
            </a:r>
            <a:r>
              <a:rPr lang="it-IT" dirty="0"/>
              <a:t> (ascolto e ripetizione in gruppo e singolarmente della struttura “</a:t>
            </a:r>
            <a:r>
              <a:rPr lang="it-IT" dirty="0" err="1"/>
              <a:t>What</a:t>
            </a:r>
            <a:r>
              <a:rPr lang="it-IT" dirty="0"/>
              <a:t> time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? </a:t>
            </a:r>
            <a:r>
              <a:rPr lang="it-IT" dirty="0" err="1"/>
              <a:t>It’s</a:t>
            </a:r>
            <a:r>
              <a:rPr lang="it-IT" dirty="0"/>
              <a:t> </a:t>
            </a:r>
            <a:r>
              <a:rPr lang="it-IT" dirty="0" err="1"/>
              <a:t>half</a:t>
            </a:r>
            <a:r>
              <a:rPr lang="it-IT" dirty="0"/>
              <a:t> </a:t>
            </a:r>
            <a:r>
              <a:rPr lang="it-IT" dirty="0" err="1"/>
              <a:t>past</a:t>
            </a:r>
            <a:r>
              <a:rPr lang="it-IT" dirty="0"/>
              <a:t>…/ </a:t>
            </a:r>
            <a:r>
              <a:rPr lang="it-IT" dirty="0" err="1"/>
              <a:t>It’s</a:t>
            </a:r>
            <a:r>
              <a:rPr lang="it-IT" dirty="0"/>
              <a:t>…</a:t>
            </a:r>
            <a:r>
              <a:rPr lang="it-IT" dirty="0" err="1"/>
              <a:t>thirty</a:t>
            </a:r>
            <a:r>
              <a:rPr lang="it-IT" dirty="0"/>
              <a:t>)</a:t>
            </a:r>
          </a:p>
          <a:p>
            <a:pPr lvl="0"/>
            <a:r>
              <a:rPr lang="it-IT" dirty="0"/>
              <a:t>Costruzione di un semplice orologio analogico con fermacampione </a:t>
            </a:r>
          </a:p>
          <a:p>
            <a:pPr lvl="0"/>
            <a:r>
              <a:rPr lang="it-IT" dirty="0"/>
              <a:t>Dialoghi a coppie</a:t>
            </a:r>
          </a:p>
          <a:p>
            <a:pPr lvl="0"/>
            <a:r>
              <a:rPr lang="it-IT" dirty="0"/>
              <a:t>Lavoro sul quaderno e con </a:t>
            </a:r>
            <a:r>
              <a:rPr lang="it-IT" dirty="0" err="1"/>
              <a:t>worksheet</a:t>
            </a:r>
            <a:r>
              <a:rPr lang="it-IT" dirty="0"/>
              <a:t> fornito dall’insegnante (orologi analogici e digitali per le ore piene e mezz’ore)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54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900" dirty="0">
                <a:solidFill>
                  <a:srgbClr val="94C600"/>
                </a:solidFill>
              </a:rPr>
              <a:t>FASE INIZIALE: WARM UP</a:t>
            </a:r>
            <a:r>
              <a:rPr lang="it-IT" sz="2600" dirty="0">
                <a:solidFill>
                  <a:srgbClr val="94C600"/>
                </a:solidFill>
              </a:rPr>
              <a:t/>
            </a:r>
            <a:br>
              <a:rPr lang="it-IT" sz="2600" dirty="0">
                <a:solidFill>
                  <a:srgbClr val="94C600"/>
                </a:solidFill>
              </a:rPr>
            </a:br>
            <a:r>
              <a:rPr lang="it-IT" sz="1800" dirty="0">
                <a:solidFill>
                  <a:srgbClr val="94C600"/>
                </a:solidFill>
              </a:rPr>
              <a:t>Tempo attuazione: 8 ore</a:t>
            </a:r>
            <a:br>
              <a:rPr lang="it-IT" sz="1800" dirty="0">
                <a:solidFill>
                  <a:srgbClr val="94C600"/>
                </a:solidFill>
              </a:rPr>
            </a:br>
            <a:r>
              <a:rPr lang="it-IT" sz="1800" dirty="0">
                <a:solidFill>
                  <a:srgbClr val="94C600"/>
                </a:solidFill>
              </a:rPr>
              <a:t>Periodo: MARZO/ APRILE 2017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1" y="2324100"/>
            <a:ext cx="6237111" cy="3508375"/>
          </a:xfrm>
        </p:spPr>
      </p:pic>
    </p:spTree>
    <p:extLst>
      <p:ext uri="{BB962C8B-B14F-4D97-AF65-F5344CB8AC3E}">
        <p14:creationId xmlns:p14="http://schemas.microsoft.com/office/powerpoint/2010/main" val="42294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961176"/>
          </a:xfrm>
        </p:spPr>
        <p:txBody>
          <a:bodyPr>
            <a:normAutofit fontScale="90000"/>
          </a:bodyPr>
          <a:lstStyle/>
          <a:p>
            <a:r>
              <a:rPr lang="it-IT" sz="2900" dirty="0">
                <a:solidFill>
                  <a:srgbClr val="94C600"/>
                </a:solidFill>
              </a:rPr>
              <a:t>FASE INIZIALE: WARM UP</a:t>
            </a:r>
            <a:r>
              <a:rPr lang="it-IT" sz="2600" dirty="0">
                <a:solidFill>
                  <a:srgbClr val="94C600"/>
                </a:solidFill>
              </a:rPr>
              <a:t/>
            </a:r>
            <a:br>
              <a:rPr lang="it-IT" sz="2600" dirty="0">
                <a:solidFill>
                  <a:srgbClr val="94C600"/>
                </a:solidFill>
              </a:rPr>
            </a:br>
            <a:r>
              <a:rPr lang="it-IT" sz="1800" dirty="0">
                <a:solidFill>
                  <a:srgbClr val="94C600"/>
                </a:solidFill>
              </a:rPr>
              <a:t>Tempo attuazione: 8 ore</a:t>
            </a:r>
            <a:br>
              <a:rPr lang="it-IT" sz="1800" dirty="0">
                <a:solidFill>
                  <a:srgbClr val="94C600"/>
                </a:solidFill>
              </a:rPr>
            </a:br>
            <a:r>
              <a:rPr lang="it-IT" sz="1800" dirty="0">
                <a:solidFill>
                  <a:srgbClr val="94C600"/>
                </a:solidFill>
              </a:rPr>
              <a:t>Periodo: MARZO/ APRILE 2017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3256" y="2471153"/>
            <a:ext cx="4095645" cy="3398569"/>
          </a:xfrm>
        </p:spPr>
      </p:pic>
    </p:spTree>
    <p:extLst>
      <p:ext uri="{BB962C8B-B14F-4D97-AF65-F5344CB8AC3E}">
        <p14:creationId xmlns:p14="http://schemas.microsoft.com/office/powerpoint/2010/main" val="11284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592696" cy="1728192"/>
          </a:xfrm>
        </p:spPr>
        <p:txBody>
          <a:bodyPr>
            <a:normAutofit fontScale="90000"/>
          </a:bodyPr>
          <a:lstStyle/>
          <a:p>
            <a:r>
              <a:rPr lang="it-IT" sz="2800" dirty="0"/>
              <a:t/>
            </a:r>
            <a:br>
              <a:rPr lang="it-IT" sz="2800" dirty="0"/>
            </a:br>
            <a:r>
              <a:rPr lang="it-IT" sz="3100" dirty="0"/>
              <a:t>F</a:t>
            </a:r>
            <a:r>
              <a:rPr lang="it-IT" sz="3100" dirty="0" smtClean="0"/>
              <a:t>ASE INTERMEDIA: LEARNING BY DOING</a:t>
            </a:r>
            <a:br>
              <a:rPr lang="it-IT" sz="3100" dirty="0" smtClean="0"/>
            </a:br>
            <a:r>
              <a:rPr lang="it-IT" sz="3100" dirty="0" smtClean="0">
                <a:solidFill>
                  <a:srgbClr val="94C600"/>
                </a:solidFill>
              </a:rPr>
              <a:t>Tempo </a:t>
            </a:r>
            <a:r>
              <a:rPr lang="it-IT" sz="3100" dirty="0">
                <a:solidFill>
                  <a:srgbClr val="94C600"/>
                </a:solidFill>
              </a:rPr>
              <a:t>attuazione: 2 ore</a:t>
            </a:r>
            <a:br>
              <a:rPr lang="it-IT" sz="3100" dirty="0">
                <a:solidFill>
                  <a:srgbClr val="94C600"/>
                </a:solidFill>
              </a:rPr>
            </a:br>
            <a:r>
              <a:rPr lang="it-IT" sz="3100" dirty="0">
                <a:solidFill>
                  <a:srgbClr val="94C600"/>
                </a:solidFill>
              </a:rPr>
              <a:t>Periodo: APRILE 2017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2852936"/>
            <a:ext cx="6777317" cy="3456384"/>
          </a:xfrm>
        </p:spPr>
        <p:txBody>
          <a:bodyPr>
            <a:normAutofit lnSpcReduction="10000"/>
          </a:bodyPr>
          <a:lstStyle/>
          <a:p>
            <a:pPr lvl="0"/>
            <a:r>
              <a:rPr lang="it-IT" dirty="0"/>
              <a:t>Realizzazione di un LAPBOOK individuale con orologio analogico e strutture </a:t>
            </a:r>
          </a:p>
          <a:p>
            <a:pPr marL="68580" indent="0">
              <a:buNone/>
            </a:pPr>
            <a:endParaRPr lang="it-IT" dirty="0"/>
          </a:p>
          <a:p>
            <a:r>
              <a:rPr lang="it-IT" dirty="0"/>
              <a:t>WHAT TIME IS IT?</a:t>
            </a:r>
          </a:p>
          <a:p>
            <a:r>
              <a:rPr lang="it-IT" dirty="0"/>
              <a:t>IT’S ……. O’CLOCK</a:t>
            </a:r>
          </a:p>
          <a:p>
            <a:pPr marL="68580" indent="0">
              <a:buNone/>
            </a:pPr>
            <a:endParaRPr lang="it-IT" dirty="0"/>
          </a:p>
          <a:p>
            <a:r>
              <a:rPr lang="en-US" dirty="0"/>
              <a:t>WHAT TIME IS IT?</a:t>
            </a:r>
            <a:endParaRPr lang="it-IT" dirty="0"/>
          </a:p>
          <a:p>
            <a:r>
              <a:rPr lang="en-US" dirty="0"/>
              <a:t>IT’S HALF PAST…….. / IT’S ……… </a:t>
            </a:r>
            <a:r>
              <a:rPr lang="it-IT" dirty="0"/>
              <a:t>THIRTY.</a:t>
            </a:r>
          </a:p>
        </p:txBody>
      </p:sp>
    </p:spTree>
    <p:extLst>
      <p:ext uri="{BB962C8B-B14F-4D97-AF65-F5344CB8AC3E}">
        <p14:creationId xmlns:p14="http://schemas.microsoft.com/office/powerpoint/2010/main" val="35837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333952"/>
          </a:xfrm>
        </p:spPr>
        <p:txBody>
          <a:bodyPr>
            <a:noAutofit/>
          </a:bodyPr>
          <a:lstStyle/>
          <a:p>
            <a:r>
              <a:rPr lang="it-IT" sz="2800" dirty="0">
                <a:solidFill>
                  <a:srgbClr val="94C600"/>
                </a:solidFill>
              </a:rPr>
              <a:t>FASE INTERMEDIA: LEARNING BY DOING</a:t>
            </a:r>
            <a:br>
              <a:rPr lang="it-IT" sz="2800" dirty="0">
                <a:solidFill>
                  <a:srgbClr val="94C600"/>
                </a:solidFill>
              </a:rPr>
            </a:br>
            <a:r>
              <a:rPr lang="it-IT" sz="2800" dirty="0">
                <a:solidFill>
                  <a:srgbClr val="94C600"/>
                </a:solidFill>
              </a:rPr>
              <a:t>Tempo attuazione: 2 ore</a:t>
            </a:r>
            <a:br>
              <a:rPr lang="it-IT" sz="2800" dirty="0">
                <a:solidFill>
                  <a:srgbClr val="94C600"/>
                </a:solidFill>
              </a:rPr>
            </a:br>
            <a:r>
              <a:rPr lang="it-IT" sz="2800" dirty="0">
                <a:solidFill>
                  <a:srgbClr val="94C600"/>
                </a:solidFill>
              </a:rPr>
              <a:t>Periodo: APRILE 2017</a:t>
            </a:r>
            <a:endParaRPr lang="it-IT" sz="28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64904"/>
            <a:ext cx="1973460" cy="2880321"/>
          </a:xfrm>
        </p:spPr>
      </p:pic>
    </p:spTree>
    <p:extLst>
      <p:ext uri="{BB962C8B-B14F-4D97-AF65-F5344CB8AC3E}">
        <p14:creationId xmlns:p14="http://schemas.microsoft.com/office/powerpoint/2010/main" val="9559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060848"/>
            <a:ext cx="3456502" cy="2142955"/>
          </a:xfrm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94C600"/>
                </a:solidFill>
              </a:rPr>
              <a:t>FASE INTERMEDIA: LEARNING BY DOING</a:t>
            </a:r>
            <a:br>
              <a:rPr lang="it-IT" sz="2800" dirty="0">
                <a:solidFill>
                  <a:srgbClr val="94C600"/>
                </a:solidFill>
              </a:rPr>
            </a:br>
            <a:r>
              <a:rPr lang="it-IT" sz="2800" dirty="0">
                <a:solidFill>
                  <a:srgbClr val="94C600"/>
                </a:solidFill>
              </a:rPr>
              <a:t>Tempo attuazione: 2 ore</a:t>
            </a:r>
            <a:br>
              <a:rPr lang="it-IT" sz="2800" dirty="0">
                <a:solidFill>
                  <a:srgbClr val="94C600"/>
                </a:solidFill>
              </a:rPr>
            </a:br>
            <a:r>
              <a:rPr lang="it-IT" sz="2800" dirty="0">
                <a:solidFill>
                  <a:srgbClr val="94C600"/>
                </a:solidFill>
              </a:rPr>
              <a:t>Periodo: APRILE 2017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1487" y="2211362"/>
            <a:ext cx="3665386" cy="3508375"/>
          </a:xfrm>
        </p:spPr>
      </p:pic>
    </p:spTree>
    <p:extLst>
      <p:ext uri="{BB962C8B-B14F-4D97-AF65-F5344CB8AC3E}">
        <p14:creationId xmlns:p14="http://schemas.microsoft.com/office/powerpoint/2010/main" val="30932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94C600"/>
                </a:solidFill>
              </a:rPr>
              <a:t>FASE INTERMEDIA: LEARNING BY DOING</a:t>
            </a:r>
            <a:br>
              <a:rPr lang="it-IT" sz="2800" dirty="0">
                <a:solidFill>
                  <a:srgbClr val="94C600"/>
                </a:solidFill>
              </a:rPr>
            </a:br>
            <a:r>
              <a:rPr lang="it-IT" sz="2800" dirty="0">
                <a:solidFill>
                  <a:srgbClr val="94C600"/>
                </a:solidFill>
              </a:rPr>
              <a:t>Tempo attuazione: 2 ore</a:t>
            </a:r>
            <a:br>
              <a:rPr lang="it-IT" sz="2800" dirty="0">
                <a:solidFill>
                  <a:srgbClr val="94C600"/>
                </a:solidFill>
              </a:rPr>
            </a:br>
            <a:r>
              <a:rPr lang="it-IT" sz="2800" dirty="0">
                <a:solidFill>
                  <a:srgbClr val="94C600"/>
                </a:solidFill>
              </a:rPr>
              <a:t>Periodo: APRILE 2017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92505" y="2324100"/>
            <a:ext cx="4878003" cy="3508375"/>
          </a:xfrm>
        </p:spPr>
      </p:pic>
    </p:spTree>
    <p:extLst>
      <p:ext uri="{BB962C8B-B14F-4D97-AF65-F5344CB8AC3E}">
        <p14:creationId xmlns:p14="http://schemas.microsoft.com/office/powerpoint/2010/main" val="9622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500" dirty="0">
                <a:solidFill>
                  <a:srgbClr val="94C600"/>
                </a:solidFill>
              </a:rPr>
              <a:t>FASE INTERMEDIA: LEARNING BY DOING</a:t>
            </a:r>
            <a:br>
              <a:rPr lang="it-IT" sz="2500" dirty="0">
                <a:solidFill>
                  <a:srgbClr val="94C600"/>
                </a:solidFill>
              </a:rPr>
            </a:br>
            <a:r>
              <a:rPr lang="it-IT" sz="2500" dirty="0">
                <a:solidFill>
                  <a:srgbClr val="94C600"/>
                </a:solidFill>
              </a:rPr>
              <a:t>Tempo attuazione: 2 ore</a:t>
            </a:r>
            <a:br>
              <a:rPr lang="it-IT" sz="2500" dirty="0">
                <a:solidFill>
                  <a:srgbClr val="94C600"/>
                </a:solidFill>
              </a:rPr>
            </a:br>
            <a:r>
              <a:rPr lang="it-IT" sz="2500" dirty="0">
                <a:solidFill>
                  <a:srgbClr val="94C600"/>
                </a:solidFill>
              </a:rPr>
              <a:t>Periodo: APRILE 2017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47" y="2324100"/>
            <a:ext cx="5364519" cy="3508375"/>
          </a:xfrm>
        </p:spPr>
      </p:pic>
    </p:spTree>
    <p:extLst>
      <p:ext uri="{BB962C8B-B14F-4D97-AF65-F5344CB8AC3E}">
        <p14:creationId xmlns:p14="http://schemas.microsoft.com/office/powerpoint/2010/main" val="24811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766000"/>
          </a:xfrm>
        </p:spPr>
        <p:txBody>
          <a:bodyPr>
            <a:noAutofit/>
          </a:bodyPr>
          <a:lstStyle/>
          <a:p>
            <a:r>
              <a:rPr lang="it-IT" sz="2800" dirty="0"/>
              <a:t>FASE FINALE </a:t>
            </a:r>
            <a:r>
              <a:rPr lang="it-IT" sz="2800" dirty="0" smtClean="0"/>
              <a:t>: FEEDBACK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>Tempo attuazione: 2 ore </a:t>
            </a:r>
            <a:br>
              <a:rPr lang="it-IT" sz="2800" dirty="0"/>
            </a:br>
            <a:r>
              <a:rPr lang="it-IT" sz="2800" dirty="0"/>
              <a:t>Periodo: APRILE 2017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2996952"/>
            <a:ext cx="6777317" cy="2835677"/>
          </a:xfrm>
        </p:spPr>
        <p:txBody>
          <a:bodyPr/>
          <a:lstStyle/>
          <a:p>
            <a:pPr lvl="0"/>
            <a:r>
              <a:rPr lang="it-IT" dirty="0"/>
              <a:t>Verifica orale </a:t>
            </a:r>
          </a:p>
          <a:p>
            <a:pPr lvl="0"/>
            <a:r>
              <a:rPr lang="it-IT" dirty="0"/>
              <a:t>Osservazioni sistematiche durante le attività</a:t>
            </a:r>
          </a:p>
          <a:p>
            <a:pPr lvl="0"/>
            <a:r>
              <a:rPr lang="it-IT" dirty="0"/>
              <a:t>Test scritto </a:t>
            </a:r>
          </a:p>
          <a:p>
            <a:r>
              <a:rPr lang="it-IT" dirty="0"/>
              <a:t>Autovalutazione di gradimento attività</a:t>
            </a:r>
          </a:p>
        </p:txBody>
      </p:sp>
    </p:spTree>
    <p:extLst>
      <p:ext uri="{BB962C8B-B14F-4D97-AF65-F5344CB8AC3E}">
        <p14:creationId xmlns:p14="http://schemas.microsoft.com/office/powerpoint/2010/main" val="42615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WHAT TIME IS IT 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628800"/>
            <a:ext cx="6777317" cy="4752528"/>
          </a:xfrm>
        </p:spPr>
        <p:txBody>
          <a:bodyPr>
            <a:normAutofit fontScale="92500"/>
          </a:bodyPr>
          <a:lstStyle/>
          <a:p>
            <a:r>
              <a:rPr lang="it-IT" b="1" dirty="0" smtClean="0"/>
              <a:t>DISCIPLINE COINVOLTE</a:t>
            </a:r>
            <a:r>
              <a:rPr lang="it-IT" dirty="0" smtClean="0"/>
              <a:t>: Storia e matematica</a:t>
            </a:r>
          </a:p>
          <a:p>
            <a:r>
              <a:rPr lang="it-IT" b="1" dirty="0" smtClean="0"/>
              <a:t>RISORSE</a:t>
            </a:r>
            <a:r>
              <a:rPr lang="it-IT" dirty="0" smtClean="0"/>
              <a:t>: </a:t>
            </a:r>
            <a:r>
              <a:rPr lang="it-IT" dirty="0" err="1"/>
              <a:t>Lim</a:t>
            </a:r>
            <a:r>
              <a:rPr lang="it-IT" dirty="0"/>
              <a:t>, computer, materiali autentici in L2 (libri, video), supporti grafici, internet, testi in word, </a:t>
            </a:r>
            <a:r>
              <a:rPr lang="it-IT" dirty="0" err="1"/>
              <a:t>power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, </a:t>
            </a:r>
            <a:r>
              <a:rPr lang="it-IT" dirty="0" err="1"/>
              <a:t>worksheets</a:t>
            </a:r>
            <a:r>
              <a:rPr lang="it-IT" dirty="0"/>
              <a:t> prodotti </a:t>
            </a:r>
            <a:r>
              <a:rPr lang="it-IT" dirty="0" smtClean="0"/>
              <a:t>dall’insegnante</a:t>
            </a:r>
          </a:p>
          <a:p>
            <a:r>
              <a:rPr lang="it-IT" b="1" dirty="0" smtClean="0"/>
              <a:t>COMPITO ESPERTO: </a:t>
            </a:r>
            <a:r>
              <a:rPr lang="it-IT" b="1" dirty="0"/>
              <a:t> Realizzazione di un </a:t>
            </a:r>
            <a:r>
              <a:rPr lang="it-IT" b="1" dirty="0" err="1"/>
              <a:t>lapbook</a:t>
            </a:r>
            <a:r>
              <a:rPr lang="it-IT" b="1" dirty="0"/>
              <a:t> con l’orologio </a:t>
            </a:r>
            <a:r>
              <a:rPr lang="it-IT" b="1" dirty="0" smtClean="0"/>
              <a:t>analogico</a:t>
            </a:r>
            <a:endParaRPr lang="it-IT" b="1" dirty="0"/>
          </a:p>
          <a:p>
            <a:r>
              <a:rPr lang="it-IT" b="1" dirty="0" smtClean="0"/>
              <a:t>MODALITA</a:t>
            </a:r>
            <a:r>
              <a:rPr lang="it-IT" b="1" dirty="0"/>
              <a:t>’ E STRUMENTI DI </a:t>
            </a:r>
            <a:r>
              <a:rPr lang="it-IT" b="1" dirty="0" smtClean="0"/>
              <a:t>VALUTAZIONE: 		</a:t>
            </a:r>
            <a:r>
              <a:rPr lang="it-IT" sz="1800" dirty="0" smtClean="0"/>
              <a:t>Osservazioni </a:t>
            </a:r>
            <a:r>
              <a:rPr lang="it-IT" sz="1800" dirty="0"/>
              <a:t>sistematiche durante le attività</a:t>
            </a:r>
          </a:p>
          <a:p>
            <a:pPr marL="896112" lvl="3" indent="0">
              <a:buNone/>
            </a:pPr>
            <a:r>
              <a:rPr lang="it-IT" dirty="0"/>
              <a:t>	Partecipazione attiva durante i dialoghi</a:t>
            </a:r>
          </a:p>
          <a:p>
            <a:pPr marL="896112" lvl="3" indent="0">
              <a:buNone/>
            </a:pPr>
            <a:r>
              <a:rPr lang="it-IT" dirty="0"/>
              <a:t>	Autovalutazione di gradimento</a:t>
            </a:r>
          </a:p>
          <a:p>
            <a:pPr marL="896112" lvl="3" indent="0">
              <a:buNone/>
            </a:pPr>
            <a:r>
              <a:rPr lang="it-IT" dirty="0"/>
              <a:t>	Test sulla lettura dell’orologio</a:t>
            </a:r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14477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94C600"/>
                </a:solidFill>
              </a:rPr>
              <a:t>FASE FINALE : FEEDBACK</a:t>
            </a:r>
            <a:br>
              <a:rPr lang="it-IT" sz="2800" dirty="0">
                <a:solidFill>
                  <a:srgbClr val="94C600"/>
                </a:solidFill>
              </a:rPr>
            </a:br>
            <a:r>
              <a:rPr lang="it-IT" sz="2800" dirty="0">
                <a:solidFill>
                  <a:srgbClr val="94C600"/>
                </a:solidFill>
              </a:rPr>
              <a:t>Tempo attuazione: 2 ore </a:t>
            </a:r>
            <a:br>
              <a:rPr lang="it-IT" sz="2800" dirty="0">
                <a:solidFill>
                  <a:srgbClr val="94C600"/>
                </a:solidFill>
              </a:rPr>
            </a:br>
            <a:r>
              <a:rPr lang="it-IT" sz="2800" dirty="0">
                <a:solidFill>
                  <a:srgbClr val="94C600"/>
                </a:solidFill>
              </a:rPr>
              <a:t>Periodo: APRILE 2017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700808"/>
            <a:ext cx="6777317" cy="4680520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r>
              <a:rPr lang="it-IT" sz="5600" b="1" dirty="0"/>
              <a:t>CLIL TEST: WHAT TIME IS IT?   </a:t>
            </a:r>
          </a:p>
          <a:p>
            <a:endParaRPr lang="it-IT" sz="5600" dirty="0"/>
          </a:p>
          <a:p>
            <a:pPr marL="68580" indent="0">
              <a:buNone/>
            </a:pPr>
            <a:r>
              <a:rPr lang="it-IT" sz="5600" dirty="0"/>
              <a:t> NAME  .....................................</a:t>
            </a:r>
          </a:p>
          <a:p>
            <a:endParaRPr lang="it-IT" sz="5600" dirty="0"/>
          </a:p>
          <a:p>
            <a:pPr marL="68580" indent="0">
              <a:buNone/>
            </a:pPr>
            <a:r>
              <a:rPr lang="it-IT" sz="5600" dirty="0"/>
              <a:t> 1) DRAW:</a:t>
            </a:r>
          </a:p>
          <a:p>
            <a:endParaRPr lang="it-IT" sz="5600" dirty="0"/>
          </a:p>
          <a:p>
            <a:r>
              <a:rPr lang="it-IT" sz="5600" dirty="0"/>
              <a:t>1.	SHORT HAND</a:t>
            </a:r>
          </a:p>
          <a:p>
            <a:r>
              <a:rPr lang="it-IT" sz="5600" dirty="0"/>
              <a:t>2.	LONG HAND</a:t>
            </a:r>
          </a:p>
          <a:p>
            <a:r>
              <a:rPr lang="it-IT" sz="5600" dirty="0"/>
              <a:t>3.	CLOCK</a:t>
            </a:r>
          </a:p>
          <a:p>
            <a:r>
              <a:rPr lang="it-IT" sz="5600" dirty="0"/>
              <a:t>4.	</a:t>
            </a:r>
            <a:r>
              <a:rPr lang="it-IT" sz="5600" dirty="0" smtClean="0"/>
              <a:t>ANALOGIC </a:t>
            </a:r>
            <a:r>
              <a:rPr lang="it-IT" sz="5600" dirty="0"/>
              <a:t>CLOCK</a:t>
            </a:r>
          </a:p>
          <a:p>
            <a:r>
              <a:rPr lang="it-IT" sz="5600" dirty="0"/>
              <a:t>5.	DIGITAL CLOCK</a:t>
            </a:r>
          </a:p>
          <a:p>
            <a:pPr marL="68580" indent="0">
              <a:buNone/>
            </a:pPr>
            <a:endParaRPr lang="it-IT" sz="5600" dirty="0"/>
          </a:p>
          <a:p>
            <a:pPr marL="68580" indent="0">
              <a:buNone/>
            </a:pPr>
            <a:r>
              <a:rPr lang="it-IT" sz="5600" dirty="0"/>
              <a:t>2) COME SI CHIEDE L'ORA? (SEGNA CON UNA X LE 2 RISPOSTE CORRETTE)</a:t>
            </a:r>
          </a:p>
          <a:p>
            <a:endParaRPr lang="it-IT" sz="5600" dirty="0"/>
          </a:p>
          <a:p>
            <a:pPr marL="68580" indent="0">
              <a:buNone/>
            </a:pPr>
            <a:r>
              <a:rPr lang="it-IT" sz="5600" dirty="0"/>
              <a:t>–	WHAT'S YOUR NAME ?</a:t>
            </a:r>
          </a:p>
          <a:p>
            <a:endParaRPr lang="it-IT" sz="5600" dirty="0"/>
          </a:p>
          <a:p>
            <a:pPr marL="68580" indent="0">
              <a:buNone/>
            </a:pPr>
            <a:r>
              <a:rPr lang="it-IT" sz="5600" dirty="0"/>
              <a:t>–	WHAT TIME IS IT ?</a:t>
            </a:r>
          </a:p>
          <a:p>
            <a:endParaRPr lang="it-IT" sz="5600" dirty="0"/>
          </a:p>
          <a:p>
            <a:pPr marL="68580" indent="0">
              <a:buNone/>
            </a:pPr>
            <a:r>
              <a:rPr lang="it-IT" sz="5600" dirty="0"/>
              <a:t>–	HOW OLD ARE YOU ?</a:t>
            </a:r>
          </a:p>
          <a:p>
            <a:endParaRPr lang="it-IT" sz="5600" dirty="0"/>
          </a:p>
          <a:p>
            <a:pPr marL="68580" indent="0">
              <a:buNone/>
            </a:pPr>
            <a:r>
              <a:rPr lang="it-IT" sz="5600" dirty="0"/>
              <a:t>–	WHAT'S THE TIME 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81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it-IT" sz="2500" dirty="0">
                <a:solidFill>
                  <a:srgbClr val="94C600"/>
                </a:solidFill>
              </a:rPr>
              <a:t>FASE FINALE : FEEDBACK</a:t>
            </a:r>
            <a:br>
              <a:rPr lang="it-IT" sz="2500" dirty="0">
                <a:solidFill>
                  <a:srgbClr val="94C600"/>
                </a:solidFill>
              </a:rPr>
            </a:br>
            <a:r>
              <a:rPr lang="it-IT" sz="2500" dirty="0">
                <a:solidFill>
                  <a:srgbClr val="94C600"/>
                </a:solidFill>
              </a:rPr>
              <a:t>Tempo attuazione: 2 ore </a:t>
            </a:r>
            <a:br>
              <a:rPr lang="it-IT" sz="2500" dirty="0">
                <a:solidFill>
                  <a:srgbClr val="94C600"/>
                </a:solidFill>
              </a:rPr>
            </a:br>
            <a:r>
              <a:rPr lang="it-IT" sz="2500" dirty="0">
                <a:solidFill>
                  <a:srgbClr val="94C600"/>
                </a:solidFill>
              </a:rPr>
              <a:t>Periodo: APRILE 2017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988840"/>
            <a:ext cx="6984892" cy="3843789"/>
          </a:xfrm>
          <a:ln>
            <a:solidFill>
              <a:srgbClr val="92D050"/>
            </a:solidFill>
          </a:ln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endParaRPr lang="it-IT" dirty="0" smtClean="0"/>
          </a:p>
          <a:p>
            <a:pPr marL="68580" indent="0">
              <a:buNone/>
            </a:pPr>
            <a:r>
              <a:rPr lang="it-IT" dirty="0" smtClean="0"/>
              <a:t>3</a:t>
            </a:r>
            <a:r>
              <a:rPr lang="it-IT" dirty="0"/>
              <a:t>) LE ORE DEL MATTINO SI INDICANO CON    A. M.</a:t>
            </a:r>
          </a:p>
          <a:p>
            <a:pPr marL="68580" indent="0">
              <a:buNone/>
            </a:pPr>
            <a:r>
              <a:rPr lang="it-IT" dirty="0" smtClean="0"/>
              <a:t>                                                                            </a:t>
            </a:r>
            <a:r>
              <a:rPr lang="it-IT" dirty="0"/>
              <a:t>P. M.</a:t>
            </a:r>
          </a:p>
          <a:p>
            <a:pPr marL="68580" indent="0">
              <a:buNone/>
            </a:pPr>
            <a:endParaRPr lang="it-IT" dirty="0" smtClean="0"/>
          </a:p>
          <a:p>
            <a:pPr marL="68580" indent="0">
              <a:buNone/>
            </a:pPr>
            <a:r>
              <a:rPr lang="it-IT" dirty="0" smtClean="0"/>
              <a:t>4</a:t>
            </a:r>
            <a:r>
              <a:rPr lang="it-IT" dirty="0"/>
              <a:t>) LE ORE DEL POMERIGGIO SI INDICANO CON    A. M</a:t>
            </a:r>
            <a:r>
              <a:rPr lang="it-IT" dirty="0" smtClean="0"/>
              <a:t>.</a:t>
            </a:r>
          </a:p>
          <a:p>
            <a:pPr marL="68580" indent="0">
              <a:buNone/>
            </a:pPr>
            <a:r>
              <a:rPr lang="it-IT" dirty="0" smtClean="0"/>
              <a:t>                                                                                                                                                                                  					P</a:t>
            </a:r>
            <a:r>
              <a:rPr lang="it-IT" dirty="0"/>
              <a:t>. M.</a:t>
            </a:r>
          </a:p>
          <a:p>
            <a:endParaRPr lang="it-IT" dirty="0"/>
          </a:p>
          <a:p>
            <a:endParaRPr lang="it-IT" dirty="0"/>
          </a:p>
          <a:p>
            <a:pPr marL="68580" indent="0">
              <a:buNone/>
            </a:pPr>
            <a:r>
              <a:rPr lang="it-IT" dirty="0" smtClean="0"/>
              <a:t>5</a:t>
            </a:r>
            <a:r>
              <a:rPr lang="it-IT" dirty="0"/>
              <a:t>) COMPLETA.</a:t>
            </a:r>
          </a:p>
          <a:p>
            <a:endParaRPr lang="it-IT" dirty="0"/>
          </a:p>
          <a:p>
            <a:pPr marL="68580" indent="0">
              <a:buNone/>
            </a:pPr>
            <a:r>
              <a:rPr lang="it-IT" dirty="0" smtClean="0"/>
              <a:t>-  WHAT </a:t>
            </a:r>
            <a:r>
              <a:rPr lang="it-IT" dirty="0"/>
              <a:t>................ IS IT?                            </a:t>
            </a:r>
            <a:r>
              <a:rPr lang="it-IT" dirty="0" smtClean="0"/>
              <a:t>-  </a:t>
            </a:r>
            <a:r>
              <a:rPr lang="it-IT" dirty="0"/>
              <a:t>.................... THE TIME?</a:t>
            </a:r>
          </a:p>
          <a:p>
            <a:pPr marL="68580" indent="0">
              <a:buNone/>
            </a:pPr>
            <a:endParaRPr lang="it-IT" dirty="0" smtClean="0"/>
          </a:p>
          <a:p>
            <a:pPr marL="68580" indent="0">
              <a:buNone/>
            </a:pPr>
            <a:r>
              <a:rPr lang="it-IT" dirty="0" smtClean="0"/>
              <a:t>-  ................. </a:t>
            </a:r>
            <a:r>
              <a:rPr lang="it-IT" dirty="0"/>
              <a:t>O' CLOCK.</a:t>
            </a:r>
          </a:p>
        </p:txBody>
      </p:sp>
    </p:spTree>
    <p:extLst>
      <p:ext uri="{BB962C8B-B14F-4D97-AF65-F5344CB8AC3E}">
        <p14:creationId xmlns:p14="http://schemas.microsoft.com/office/powerpoint/2010/main" val="15789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3600518" cy="1143000"/>
          </a:xfrm>
        </p:spPr>
        <p:txBody>
          <a:bodyPr>
            <a:normAutofit fontScale="90000"/>
          </a:bodyPr>
          <a:lstStyle/>
          <a:p>
            <a:r>
              <a:rPr lang="it-IT" sz="2300" dirty="0">
                <a:solidFill>
                  <a:srgbClr val="94C600"/>
                </a:solidFill>
              </a:rPr>
              <a:t>FASE FINALE : FEEDBACK</a:t>
            </a:r>
            <a:br>
              <a:rPr lang="it-IT" sz="2300" dirty="0">
                <a:solidFill>
                  <a:srgbClr val="94C600"/>
                </a:solidFill>
              </a:rPr>
            </a:br>
            <a:r>
              <a:rPr lang="it-IT" sz="2300" dirty="0">
                <a:solidFill>
                  <a:srgbClr val="94C600"/>
                </a:solidFill>
              </a:rPr>
              <a:t>Tempo attuazione: 2 ore </a:t>
            </a:r>
            <a:br>
              <a:rPr lang="it-IT" sz="2300" dirty="0">
                <a:solidFill>
                  <a:srgbClr val="94C600"/>
                </a:solidFill>
              </a:rPr>
            </a:br>
            <a:r>
              <a:rPr lang="it-IT" sz="2300" dirty="0">
                <a:solidFill>
                  <a:srgbClr val="94C600"/>
                </a:solidFill>
              </a:rPr>
              <a:t>Periodo: APRILE 2017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0290" y="1802478"/>
            <a:ext cx="5007859" cy="3508375"/>
          </a:xfrm>
        </p:spPr>
      </p:pic>
    </p:spTree>
    <p:extLst>
      <p:ext uri="{BB962C8B-B14F-4D97-AF65-F5344CB8AC3E}">
        <p14:creationId xmlns:p14="http://schemas.microsoft.com/office/powerpoint/2010/main" val="16501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COMPETENZE EUROPEE DI RIFERIMENTO: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COMUNICAZIONE </a:t>
            </a:r>
            <a:r>
              <a:rPr lang="it-IT" dirty="0"/>
              <a:t>NELLE LINGUE STRANIERE</a:t>
            </a:r>
          </a:p>
          <a:p>
            <a:r>
              <a:rPr lang="it-IT" dirty="0" smtClean="0"/>
              <a:t>COMPETENZE </a:t>
            </a:r>
            <a:r>
              <a:rPr lang="it-IT" dirty="0"/>
              <a:t>MATEMATICHE</a:t>
            </a:r>
          </a:p>
          <a:p>
            <a:r>
              <a:rPr lang="it-IT" dirty="0" smtClean="0"/>
              <a:t>IMPARARARE </a:t>
            </a:r>
            <a:r>
              <a:rPr lang="it-IT" dirty="0"/>
              <a:t>AD IMPARARE</a:t>
            </a:r>
          </a:p>
          <a:p>
            <a:r>
              <a:rPr lang="it-IT" dirty="0" smtClean="0"/>
              <a:t>SPIRITO </a:t>
            </a:r>
            <a:r>
              <a:rPr lang="it-IT" dirty="0"/>
              <a:t>DI INIZIATIVA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46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TRAGUARDI PER LO SVILUPPO DI COMPETENZE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DI PROGETTO:</a:t>
            </a:r>
          </a:p>
          <a:p>
            <a:r>
              <a:rPr lang="it-IT" dirty="0"/>
              <a:t>-conoscere ed utilizzare funzionalmente la lingua inglese</a:t>
            </a:r>
          </a:p>
          <a:p>
            <a:r>
              <a:rPr lang="it-IT" dirty="0"/>
              <a:t>-possedere un vocabolario adeguato agli scambi sociali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92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OBIETTIVI DI APPRENDIMENTO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/>
              <a:t>PREREQUISITI LINGUISTICI (SCAFFOLDING INGLESE</a:t>
            </a:r>
            <a:r>
              <a:rPr lang="it-IT" b="1" dirty="0" smtClean="0"/>
              <a:t>)</a:t>
            </a:r>
            <a:endParaRPr lang="it-IT" b="1" dirty="0"/>
          </a:p>
          <a:p>
            <a:r>
              <a:rPr lang="it-IT" dirty="0"/>
              <a:t>-conoscere i numeri fino al 59</a:t>
            </a:r>
          </a:p>
          <a:p>
            <a:r>
              <a:rPr lang="it-IT" dirty="0"/>
              <a:t>-conoscere le parole del tempo (time, hour, minute, </a:t>
            </a:r>
            <a:r>
              <a:rPr lang="en-US" dirty="0" smtClean="0"/>
              <a:t>second, watch</a:t>
            </a:r>
            <a:r>
              <a:rPr lang="it-IT" dirty="0" smtClean="0"/>
              <a:t>, </a:t>
            </a:r>
            <a:r>
              <a:rPr lang="it-IT" dirty="0"/>
              <a:t>clock, short </a:t>
            </a:r>
            <a:r>
              <a:rPr lang="en-US" dirty="0" smtClean="0"/>
              <a:t>hand, long hand)</a:t>
            </a:r>
          </a:p>
          <a:p>
            <a:r>
              <a:rPr lang="en-US" sz="2500" b="1" dirty="0" smtClean="0"/>
              <a:t>PREREQUISITI STORIA</a:t>
            </a:r>
          </a:p>
          <a:p>
            <a:r>
              <a:rPr lang="it-IT" dirty="0" smtClean="0"/>
              <a:t>-</a:t>
            </a:r>
            <a:r>
              <a:rPr lang="it-IT" dirty="0"/>
              <a:t>esprimere il proprio senso del tempo e comprendere le differenze con quello realmente vissuto</a:t>
            </a:r>
          </a:p>
          <a:p>
            <a:r>
              <a:rPr lang="it-IT" dirty="0"/>
              <a:t>-confrontare la durata di azioni di vita </a:t>
            </a:r>
            <a:r>
              <a:rPr lang="it-IT" dirty="0" smtClean="0"/>
              <a:t>quotidiana</a:t>
            </a:r>
          </a:p>
          <a:p>
            <a:r>
              <a:rPr lang="it-IT" dirty="0"/>
              <a:t>-conoscere un sistema di misurazione del tempo: l’orologio</a:t>
            </a:r>
          </a:p>
          <a:p>
            <a:r>
              <a:rPr lang="it-IT" dirty="0"/>
              <a:t>-conoscere diversi tipi di orologio.</a:t>
            </a:r>
          </a:p>
          <a:p>
            <a:endParaRPr lang="it-IT" dirty="0"/>
          </a:p>
          <a:p>
            <a:r>
              <a:rPr lang="it-IT" b="1" dirty="0"/>
              <a:t>PREREQUISITI MATEMATICA</a:t>
            </a:r>
          </a:p>
          <a:p>
            <a:r>
              <a:rPr lang="it-IT" dirty="0"/>
              <a:t>-conoscere i  numeri fino al 59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81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720080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94C600"/>
                </a:solidFill>
              </a:rPr>
              <a:t>OBIETTIVI DI APPRENDIMENTO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680520"/>
          </a:xfrm>
        </p:spPr>
        <p:txBody>
          <a:bodyPr>
            <a:noAutofit/>
          </a:bodyPr>
          <a:lstStyle/>
          <a:p>
            <a:r>
              <a:rPr lang="it-IT" sz="1800" b="1" dirty="0"/>
              <a:t>OBIETTIVI DISCIPLINARI</a:t>
            </a:r>
          </a:p>
          <a:p>
            <a:r>
              <a:rPr lang="it-IT" sz="1400" dirty="0"/>
              <a:t> -comprendere ed eseguire istruzioni e procedure</a:t>
            </a:r>
          </a:p>
          <a:p>
            <a:r>
              <a:rPr lang="it-IT" sz="1400" dirty="0"/>
              <a:t>-comprendere semplici e chiari messaggi con lessico e strutture noti su argomenti familiari</a:t>
            </a:r>
          </a:p>
          <a:p>
            <a:r>
              <a:rPr lang="it-IT" sz="1400" dirty="0"/>
              <a:t>-interagire in brevi scambi dialogici</a:t>
            </a:r>
          </a:p>
          <a:p>
            <a:r>
              <a:rPr lang="it-IT" sz="1400" dirty="0"/>
              <a:t>-partecipare ad una canzone attraverso il mimo e/o la ripetizione di parole</a:t>
            </a:r>
          </a:p>
          <a:p>
            <a:r>
              <a:rPr lang="it-IT" sz="1400" dirty="0"/>
              <a:t>-saper chiedere e dire l’ora </a:t>
            </a:r>
          </a:p>
          <a:p>
            <a:r>
              <a:rPr lang="it-IT" sz="1400" dirty="0"/>
              <a:t>“WHAT TIME IS IT?” “IT’S…”</a:t>
            </a:r>
          </a:p>
          <a:p>
            <a:r>
              <a:rPr lang="it-IT" sz="1400" dirty="0"/>
              <a:t>-saper leggere l’orologio digitale e analogico </a:t>
            </a:r>
          </a:p>
          <a:p>
            <a:r>
              <a:rPr lang="it-IT" sz="1400" dirty="0"/>
              <a:t>O’CLOCK, HALF PAST</a:t>
            </a:r>
          </a:p>
          <a:p>
            <a:pPr marL="68580" indent="0">
              <a:buNone/>
            </a:pPr>
            <a:endParaRPr lang="it-IT" sz="1800" b="1" dirty="0"/>
          </a:p>
          <a:p>
            <a:r>
              <a:rPr lang="it-IT" sz="1800" b="1" dirty="0"/>
              <a:t>OBIETTIVI FORMATIVI TRASVERSALI</a:t>
            </a:r>
          </a:p>
          <a:p>
            <a:r>
              <a:rPr lang="it-IT" sz="1400" dirty="0"/>
              <a:t>-confrontarsi e interagire coi coetanei</a:t>
            </a:r>
          </a:p>
          <a:p>
            <a:r>
              <a:rPr lang="it-IT" sz="1400" dirty="0"/>
              <a:t>-utilizzare linguaggi disciplinari come strumenti per affrontare esperienze di vita quotidiana</a:t>
            </a:r>
          </a:p>
          <a:p>
            <a:r>
              <a:rPr lang="it-IT" sz="1400" dirty="0"/>
              <a:t>-acquisire gli strumenti per gestire in modo adeguato le conoscenze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7873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584176"/>
          </a:xfrm>
        </p:spPr>
        <p:txBody>
          <a:bodyPr>
            <a:normAutofit/>
          </a:bodyPr>
          <a:lstStyle/>
          <a:p>
            <a:r>
              <a:rPr lang="it-IT" dirty="0" smtClean="0"/>
              <a:t>FASE INIZIALE: WARM UP</a:t>
            </a:r>
            <a:br>
              <a:rPr lang="it-IT" dirty="0" smtClean="0"/>
            </a:br>
            <a:r>
              <a:rPr lang="it-IT" sz="2400" dirty="0"/>
              <a:t>Tempo attuazione: 8 ore</a:t>
            </a:r>
            <a:br>
              <a:rPr lang="it-IT" sz="2400" dirty="0"/>
            </a:br>
            <a:r>
              <a:rPr lang="it-IT" sz="2400" dirty="0"/>
              <a:t>Periodo: MARZO/ APRILE 2017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2348880"/>
            <a:ext cx="7200800" cy="372500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it-IT" b="1" dirty="0"/>
              <a:t>VIDEO LIM SONG 1</a:t>
            </a:r>
            <a:r>
              <a:rPr lang="it-IT" dirty="0"/>
              <a:t>: </a:t>
            </a:r>
            <a:r>
              <a:rPr lang="en-US" dirty="0" smtClean="0"/>
              <a:t>listen, look and sing a song together</a:t>
            </a:r>
            <a:r>
              <a:rPr lang="it-IT" dirty="0" smtClean="0"/>
              <a:t> : </a:t>
            </a:r>
            <a:r>
              <a:rPr lang="it-IT" dirty="0"/>
              <a:t>ascoltiamo una canzone per l’apprendimento delle ore in punto</a:t>
            </a:r>
          </a:p>
          <a:p>
            <a:r>
              <a:rPr lang="en-US" dirty="0"/>
              <a:t>(SONG 1:“WHAT TIME IS IT?” “IT’S…O’CLOCK”) </a:t>
            </a:r>
            <a:endParaRPr lang="it-IT" dirty="0"/>
          </a:p>
          <a:p>
            <a:r>
              <a:rPr lang="en-US" i="1" dirty="0"/>
              <a:t>"What Time Is It?" - Telling the Time Song for Children, What's the Time? Kids English Nursery Songs (youtube.com)</a:t>
            </a:r>
            <a:endParaRPr lang="it-IT" dirty="0"/>
          </a:p>
          <a:p>
            <a:pPr lvl="0"/>
            <a:r>
              <a:rPr lang="it-IT" dirty="0" err="1"/>
              <a:t>Listen</a:t>
            </a:r>
            <a:r>
              <a:rPr lang="it-IT" dirty="0"/>
              <a:t> and </a:t>
            </a:r>
            <a:r>
              <a:rPr lang="it-IT" dirty="0" err="1"/>
              <a:t>repeat</a:t>
            </a:r>
            <a:r>
              <a:rPr lang="it-IT" dirty="0"/>
              <a:t> (ascolto e ripetizione in gruppo e singolarmente della struttura “</a:t>
            </a:r>
            <a:r>
              <a:rPr lang="it-IT" dirty="0" err="1"/>
              <a:t>What</a:t>
            </a:r>
            <a:r>
              <a:rPr lang="it-IT" dirty="0"/>
              <a:t> time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? </a:t>
            </a:r>
            <a:r>
              <a:rPr lang="it-IT" dirty="0" err="1"/>
              <a:t>It’s</a:t>
            </a:r>
            <a:r>
              <a:rPr lang="it-IT" dirty="0"/>
              <a:t>…</a:t>
            </a:r>
            <a:r>
              <a:rPr lang="it-IT" dirty="0" err="1"/>
              <a:t>o’clock</a:t>
            </a:r>
            <a:r>
              <a:rPr lang="it-IT" dirty="0"/>
              <a:t>)</a:t>
            </a:r>
          </a:p>
          <a:p>
            <a:pPr lvl="0"/>
            <a:r>
              <a:rPr lang="it-IT" dirty="0"/>
              <a:t>Work in </a:t>
            </a:r>
            <a:r>
              <a:rPr lang="it-IT" dirty="0" err="1"/>
              <a:t>pairs</a:t>
            </a:r>
            <a:r>
              <a:rPr lang="it-IT" dirty="0"/>
              <a:t> (dialoghi a coppie, </a:t>
            </a:r>
            <a:r>
              <a:rPr lang="it-IT" dirty="0" err="1"/>
              <a:t>chain</a:t>
            </a:r>
            <a:r>
              <a:rPr lang="it-IT" dirty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74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56902" cy="1333952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solidFill>
                  <a:srgbClr val="94C600"/>
                </a:solidFill>
              </a:rPr>
              <a:t>FASE </a:t>
            </a:r>
            <a:r>
              <a:rPr lang="it-IT" sz="4400" dirty="0"/>
              <a:t>INIZIALE</a:t>
            </a:r>
            <a:r>
              <a:rPr lang="it-IT" sz="4400" dirty="0">
                <a:solidFill>
                  <a:srgbClr val="94C600"/>
                </a:solidFill>
              </a:rPr>
              <a:t>: WARM UP</a:t>
            </a:r>
            <a:r>
              <a:rPr lang="it-IT" dirty="0">
                <a:solidFill>
                  <a:srgbClr val="94C600"/>
                </a:solidFill>
              </a:rPr>
              <a:t/>
            </a:r>
            <a:br>
              <a:rPr lang="it-IT" dirty="0">
                <a:solidFill>
                  <a:srgbClr val="94C600"/>
                </a:solidFill>
              </a:rPr>
            </a:br>
            <a:r>
              <a:rPr lang="it-IT" sz="2700" dirty="0"/>
              <a:t>Tempo attuazione: 8 ore</a:t>
            </a:r>
            <a:br>
              <a:rPr lang="it-IT" sz="2700" dirty="0"/>
            </a:br>
            <a:r>
              <a:rPr lang="it-IT" sz="2700" dirty="0"/>
              <a:t>Periodo: MARZO/ APRILE 2017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1" y="2442287"/>
            <a:ext cx="5995353" cy="2930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27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94C600"/>
                </a:solidFill>
              </a:rPr>
              <a:t>FASE INIZIALE: WARM UP</a:t>
            </a:r>
            <a:r>
              <a:rPr lang="it-IT" sz="3600" dirty="0">
                <a:solidFill>
                  <a:srgbClr val="94C600"/>
                </a:solidFill>
              </a:rPr>
              <a:t/>
            </a:r>
            <a:br>
              <a:rPr lang="it-IT" sz="3600" dirty="0">
                <a:solidFill>
                  <a:srgbClr val="94C600"/>
                </a:solidFill>
              </a:rPr>
            </a:br>
            <a:r>
              <a:rPr lang="it-IT" sz="2400" dirty="0">
                <a:solidFill>
                  <a:srgbClr val="94C600"/>
                </a:solidFill>
              </a:rPr>
              <a:t>Tempo attuazione: 8 ore</a:t>
            </a:r>
            <a:br>
              <a:rPr lang="it-IT" sz="2400" dirty="0">
                <a:solidFill>
                  <a:srgbClr val="94C600"/>
                </a:solidFill>
              </a:rPr>
            </a:br>
            <a:r>
              <a:rPr lang="it-IT" sz="2400" dirty="0">
                <a:solidFill>
                  <a:srgbClr val="94C600"/>
                </a:solidFill>
              </a:rPr>
              <a:t>Periodo: MARZO/ APRILE 2017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b="1" dirty="0"/>
              <a:t>VIDEO LIM SONG 2</a:t>
            </a:r>
            <a:r>
              <a:rPr lang="en-US" sz="2200" dirty="0"/>
              <a:t>: listen, look, act and sing a song </a:t>
            </a:r>
            <a:r>
              <a:rPr lang="en-US" sz="2200" dirty="0" smtClean="0"/>
              <a:t>together</a:t>
            </a:r>
            <a:endParaRPr lang="it-IT" sz="2200" dirty="0"/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200" i="1" dirty="0"/>
              <a:t>SONG 2: What Time Is It? Song for Kids (youtube.com)</a:t>
            </a:r>
            <a:endParaRPr lang="it-IT" sz="2200" i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5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86</TotalTime>
  <Words>700</Words>
  <Application>Microsoft Office PowerPoint</Application>
  <PresentationFormat>Presentazione su schermo (4:3)</PresentationFormat>
  <Paragraphs>127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Austin</vt:lpstr>
      <vt:lpstr> CLIL  WHAT TIME IS IT?  FORMAT  DOCUMENTAZIONE    rete E- LITERACY  Condividere Linguaggi Insegnamenti Lavori I.C. ISEO, I.C. CORTEFRANCA, I.C. COLOGNE, I.C. PROVAGLIO,I.C. RODENGO SAIANO,  I.C. ROVATO </vt:lpstr>
      <vt:lpstr>WHAT TIME IS IT ?</vt:lpstr>
      <vt:lpstr>COMPETENZE EUROPEE DI RIFERIMENTO:</vt:lpstr>
      <vt:lpstr>TRAGUARDI PER LO SVILUPPO DI COMPETENZE</vt:lpstr>
      <vt:lpstr>OBIETTIVI DI APPRENDIMENTO</vt:lpstr>
      <vt:lpstr>OBIETTIVI DI APPRENDIMENTO</vt:lpstr>
      <vt:lpstr>FASE INIZIALE: WARM UP Tempo attuazione: 8 ore Periodo: MARZO/ APRILE 2017</vt:lpstr>
      <vt:lpstr>FASE INIZIALE: WARM UP Tempo attuazione: 8 ore Periodo: MARZO/ APRILE 2017</vt:lpstr>
      <vt:lpstr>FASE INIZIALE: WARM UP Tempo attuazione: 8 ore Periodo: MARZO/ APRILE 2017</vt:lpstr>
      <vt:lpstr>FASE INIZIALE: WARM UP Tempo attuazione: 8 ore Periodo: MARZO/ APRILE 2017</vt:lpstr>
      <vt:lpstr>FASE INIZIALE: WARM UP Tempo attuazione: 8 ore Periodo: MARZO/ APRILE 2017</vt:lpstr>
      <vt:lpstr>FASE INIZIALE: WARM UP Tempo attuazione: 8 ore Periodo: MARZO/ APRILE 2017</vt:lpstr>
      <vt:lpstr>FASE INIZIALE: WARM UP Tempo attuazione: 8 ore Periodo: MARZO/ APRILE 2017</vt:lpstr>
      <vt:lpstr> FASE INTERMEDIA: LEARNING BY DOING Tempo attuazione: 2 ore Periodo: APRILE 2017</vt:lpstr>
      <vt:lpstr>FASE INTERMEDIA: LEARNING BY DOING Tempo attuazione: 2 ore Periodo: APRILE 2017</vt:lpstr>
      <vt:lpstr>FASE INTERMEDIA: LEARNING BY DOING Tempo attuazione: 2 ore Periodo: APRILE 2017</vt:lpstr>
      <vt:lpstr>FASE INTERMEDIA: LEARNING BY DOING Tempo attuazione: 2 ore Periodo: APRILE 2017</vt:lpstr>
      <vt:lpstr>FASE INTERMEDIA: LEARNING BY DOING Tempo attuazione: 2 ore Periodo: APRILE 2017</vt:lpstr>
      <vt:lpstr>FASE FINALE : FEEDBACK Tempo attuazione: 2 ore  Periodo: APRILE 2017</vt:lpstr>
      <vt:lpstr>FASE FINALE : FEEDBACK Tempo attuazione: 2 ore  Periodo: APRILE 2017</vt:lpstr>
      <vt:lpstr>FASE FINALE : FEEDBACK Tempo attuazione: 2 ore  Periodo: APRILE 2017</vt:lpstr>
      <vt:lpstr>FASE FINALE : FEEDBACK Tempo attuazione: 2 ore  Periodo: APRILE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CLIL  WHAT TIME IS IT?</dc:title>
  <dc:creator>Sonia Bottanelli</dc:creator>
  <cp:lastModifiedBy>Utente</cp:lastModifiedBy>
  <cp:revision>18</cp:revision>
  <dcterms:created xsi:type="dcterms:W3CDTF">2017-04-07T12:24:07Z</dcterms:created>
  <dcterms:modified xsi:type="dcterms:W3CDTF">2017-07-27T09:20:01Z</dcterms:modified>
</cp:coreProperties>
</file>