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6" r:id="rId3"/>
    <p:sldId id="278" r:id="rId4"/>
    <p:sldId id="277" r:id="rId5"/>
    <p:sldId id="273" r:id="rId6"/>
    <p:sldId id="282" r:id="rId7"/>
    <p:sldId id="281" r:id="rId8"/>
    <p:sldId id="280" r:id="rId9"/>
    <p:sldId id="279" r:id="rId10"/>
    <p:sldId id="294" r:id="rId11"/>
    <p:sldId id="283" r:id="rId12"/>
    <p:sldId id="284" r:id="rId13"/>
    <p:sldId id="286" r:id="rId14"/>
    <p:sldId id="289" r:id="rId15"/>
    <p:sldId id="287" r:id="rId16"/>
    <p:sldId id="288" r:id="rId17"/>
    <p:sldId id="290" r:id="rId18"/>
    <p:sldId id="291" r:id="rId19"/>
    <p:sldId id="292" r:id="rId20"/>
    <p:sldId id="293" r:id="rId21"/>
    <p:sldId id="295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>
        <p:scale>
          <a:sx n="60" d="100"/>
          <a:sy n="60" d="100"/>
        </p:scale>
        <p:origin x="-1410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9715-2C45-401C-8142-B272E98FE734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8D2D8-0F99-4F92-ACDA-9D81D477C4F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04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9715-2C45-401C-8142-B272E98FE734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8D2D8-0F99-4F92-ACDA-9D81D477C4F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75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9715-2C45-401C-8142-B272E98FE734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8D2D8-0F99-4F92-ACDA-9D81D477C4F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70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9715-2C45-401C-8142-B272E98FE734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8D2D8-0F99-4F92-ACDA-9D81D477C4F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45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9715-2C45-401C-8142-B272E98FE734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8D2D8-0F99-4F92-ACDA-9D81D477C4F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321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9715-2C45-401C-8142-B272E98FE734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8D2D8-0F99-4F92-ACDA-9D81D477C4F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734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9715-2C45-401C-8142-B272E98FE734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8D2D8-0F99-4F92-ACDA-9D81D477C4F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47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9715-2C45-401C-8142-B272E98FE734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8D2D8-0F99-4F92-ACDA-9D81D477C4F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46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9715-2C45-401C-8142-B272E98FE734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8D2D8-0F99-4F92-ACDA-9D81D477C4F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87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9715-2C45-401C-8142-B272E98FE734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8D2D8-0F99-4F92-ACDA-9D81D477C4F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270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9715-2C45-401C-8142-B272E98FE734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8D2D8-0F99-4F92-ACDA-9D81D477C4F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98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E9715-2C45-401C-8142-B272E98FE734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8D2D8-0F99-4F92-ACDA-9D81D477C4F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96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google.it/url?sa=i&amp;rct=j&amp;q=&amp;esrc=s&amp;source=images&amp;cd=&amp;cad=rja&amp;uact=8&amp;ved=0ahUKEwjnsd2cibPTAhXFwxQKHabeCsUQjRwIBw&amp;url=http://www.food-specialities.it/index.php?id=185&amp;psig=AFQjCNFNzMjXQWa-o0-Hmg3klQxecBbOkw&amp;ust=1492778972075143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hyperlink" Target="http://www.bebservizi.com/index.php/succo-brik-ace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11" Type="http://schemas.openxmlformats.org/officeDocument/2006/relationships/hyperlink" Target="https://youtu.be/z32dEtGXx34" TargetMode="External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 rot="20395656">
            <a:off x="127125" y="524747"/>
            <a:ext cx="3292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000000"/>
                </a:solidFill>
              </a:rPr>
              <a:t>THE </a:t>
            </a:r>
            <a:r>
              <a:rPr lang="it-IT" sz="4000" b="1" dirty="0">
                <a:solidFill>
                  <a:srgbClr val="000000"/>
                </a:solidFill>
              </a:rPr>
              <a:t>MATERIALS</a:t>
            </a:r>
            <a:endParaRPr lang="it-IT" sz="4000" b="1" dirty="0"/>
          </a:p>
        </p:txBody>
      </p:sp>
      <p:pic>
        <p:nvPicPr>
          <p:cNvPr id="4" name="Immagine 3" descr="314740MBB321990_0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60648"/>
            <a:ext cx="1700808" cy="1700808"/>
          </a:xfrm>
          <a:prstGeom prst="rect">
            <a:avLst/>
          </a:prstGeom>
        </p:spPr>
      </p:pic>
      <p:pic>
        <p:nvPicPr>
          <p:cNvPr id="5" name="Immagine 4" descr="bottiglia-plasti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260648"/>
            <a:ext cx="1858516" cy="1927350"/>
          </a:xfrm>
          <a:prstGeom prst="rect">
            <a:avLst/>
          </a:prstGeom>
        </p:spPr>
      </p:pic>
      <p:pic>
        <p:nvPicPr>
          <p:cNvPr id="6" name="Immagine 5" descr="come-riutilizzare-bucce-arancia-limoni-frutta-verdura-7-640x4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3449" y="4945014"/>
            <a:ext cx="2398914" cy="1596777"/>
          </a:xfrm>
          <a:prstGeom prst="rect">
            <a:avLst/>
          </a:prstGeom>
        </p:spPr>
      </p:pic>
      <p:pic>
        <p:nvPicPr>
          <p:cNvPr id="7" name="Immagine 6" descr="fanta-bottigli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68192" y="2698963"/>
            <a:ext cx="1766689" cy="1766689"/>
          </a:xfrm>
          <a:prstGeom prst="rect">
            <a:avLst/>
          </a:prstGeom>
        </p:spPr>
      </p:pic>
      <p:pic>
        <p:nvPicPr>
          <p:cNvPr id="8" name="Immagine 7" descr="giorna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3140968"/>
            <a:ext cx="2495550" cy="1828800"/>
          </a:xfrm>
          <a:prstGeom prst="rect">
            <a:avLst/>
          </a:prstGeom>
        </p:spPr>
      </p:pic>
      <p:pic>
        <p:nvPicPr>
          <p:cNvPr id="9" name="Immagine 8" descr="images17GBQYLX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80112" y="1556792"/>
            <a:ext cx="1359594" cy="1359594"/>
          </a:xfrm>
          <a:prstGeom prst="rect">
            <a:avLst/>
          </a:prstGeom>
        </p:spPr>
      </p:pic>
      <p:pic>
        <p:nvPicPr>
          <p:cNvPr id="10" name="Immagine 9" descr="lattin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5002" y="4877733"/>
            <a:ext cx="1584176" cy="1731340"/>
          </a:xfrm>
          <a:prstGeom prst="rect">
            <a:avLst/>
          </a:prstGeom>
        </p:spPr>
      </p:pic>
      <p:pic>
        <p:nvPicPr>
          <p:cNvPr id="11" name="Immagine 10" descr="bottiglia_2_litri_p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7504" y="2794070"/>
            <a:ext cx="2880320" cy="1331615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53449" y="5092792"/>
            <a:ext cx="73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FOOD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788605" y="6239741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TIN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 rot="21000515">
            <a:off x="847352" y="3275211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PLASTIC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419872" y="2924944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PLASTIC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372200" y="3212976"/>
            <a:ext cx="775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PAPER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707904" y="332656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GLASS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508104" y="148478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GLASS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948264" y="33265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PLASTIC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562600" y="5486400"/>
            <a:ext cx="2784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/>
              <a:t>CLASSE II D</a:t>
            </a:r>
            <a:endParaRPr lang="it-IT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9139">
            <a:off x="3581976" y="1121704"/>
            <a:ext cx="4689106" cy="263762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1682" y="1041833"/>
            <a:ext cx="4229495" cy="237909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2682">
            <a:off x="-548296" y="3252759"/>
            <a:ext cx="4373830" cy="246027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73996">
            <a:off x="5361748" y="3246389"/>
            <a:ext cx="4427984" cy="249074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31471"/>
            <a:ext cx="3931929" cy="22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2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bg2">
              <a:lumMod val="1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289261" y="234514"/>
            <a:ext cx="683308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6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NEW MATERIAL:</a:t>
            </a:r>
            <a:br>
              <a:rPr lang="it-IT" sz="6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sz="6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TETRAPAK</a:t>
            </a:r>
            <a:endParaRPr lang="it-IT" sz="6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4" name="Picture 6" descr="Risultati immagini per SUCCHI DI FRUTT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95028"/>
            <a:ext cx="44196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isultati immagini per SUCCHI DI FRUTT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80511"/>
            <a:ext cx="2271783" cy="227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698468" y="2216109"/>
            <a:ext cx="4160883" cy="3539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/>
              <a:t>Durante la ricreazione </a:t>
            </a:r>
          </a:p>
          <a:p>
            <a:r>
              <a:rPr lang="it-IT" sz="2800" dirty="0" smtClean="0"/>
              <a:t>i bambini erano sicuri </a:t>
            </a:r>
          </a:p>
          <a:p>
            <a:r>
              <a:rPr lang="it-IT" sz="2800" dirty="0" smtClean="0"/>
              <a:t>e sapevano esattamente </a:t>
            </a:r>
          </a:p>
          <a:p>
            <a:r>
              <a:rPr lang="it-IT" sz="2800" dirty="0" smtClean="0"/>
              <a:t>dove buttare i rifiuti </a:t>
            </a:r>
          </a:p>
          <a:p>
            <a:r>
              <a:rPr lang="it-IT" sz="2800" dirty="0" smtClean="0"/>
              <a:t>delle loro merendine. </a:t>
            </a:r>
          </a:p>
          <a:p>
            <a:r>
              <a:rPr lang="it-IT" sz="2800" dirty="0" smtClean="0"/>
              <a:t>Ma è sorto un problema: </a:t>
            </a:r>
          </a:p>
          <a:p>
            <a:r>
              <a:rPr lang="it-IT" sz="2800" dirty="0" smtClean="0"/>
              <a:t>dove buttare il contenitore </a:t>
            </a:r>
          </a:p>
          <a:p>
            <a:r>
              <a:rPr lang="it-IT" sz="2800" dirty="0" smtClean="0"/>
              <a:t>del succo di frutta?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8114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98700"/>
            <a:ext cx="4315972" cy="242773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052736"/>
            <a:ext cx="4572000" cy="257175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 rot="20546274">
            <a:off x="-242662" y="1161620"/>
            <a:ext cx="4567661" cy="1015663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it-IT" sz="2800" dirty="0" err="1">
                <a:solidFill>
                  <a:srgbClr val="000000"/>
                </a:solidFill>
                <a:latin typeface="Copperplate Gothic Bold" pitchFamily="34" charset="0"/>
              </a:rPr>
              <a:t>Where</a:t>
            </a:r>
            <a:r>
              <a:rPr lang="it-IT" sz="2800" dirty="0">
                <a:solidFill>
                  <a:srgbClr val="000000"/>
                </a:solidFill>
                <a:latin typeface="Copperplate Gothic Bold" pitchFamily="34" charset="0"/>
              </a:rPr>
              <a:t> </a:t>
            </a:r>
            <a:r>
              <a:rPr lang="it-IT" sz="2800" dirty="0" smtClean="0">
                <a:solidFill>
                  <a:srgbClr val="000000"/>
                </a:solidFill>
                <a:latin typeface="Copperplate Gothic Bold" pitchFamily="34" charset="0"/>
              </a:rPr>
              <a:t>can </a:t>
            </a:r>
            <a:r>
              <a:rPr lang="it-IT" sz="2800" dirty="0" err="1" smtClean="0">
                <a:solidFill>
                  <a:srgbClr val="000000"/>
                </a:solidFill>
                <a:latin typeface="Copperplate Gothic Bold" pitchFamily="34" charset="0"/>
              </a:rPr>
              <a:t>we</a:t>
            </a:r>
            <a:r>
              <a:rPr lang="it-IT" sz="2800" dirty="0" smtClean="0">
                <a:solidFill>
                  <a:srgbClr val="000000"/>
                </a:solidFill>
                <a:latin typeface="Copperplate Gothic Bold" pitchFamily="34" charset="0"/>
              </a:rPr>
              <a:t> </a:t>
            </a:r>
            <a:r>
              <a:rPr lang="it-IT" sz="2800" dirty="0">
                <a:solidFill>
                  <a:srgbClr val="000000"/>
                </a:solidFill>
                <a:latin typeface="Copperplate Gothic Bold" pitchFamily="34" charset="0"/>
              </a:rPr>
              <a:t>throw </a:t>
            </a:r>
            <a:endParaRPr lang="it-IT" sz="2800" dirty="0" smtClean="0">
              <a:solidFill>
                <a:srgbClr val="000000"/>
              </a:solidFill>
              <a:latin typeface="Copperplate Gothic Bold" pitchFamily="34" charset="0"/>
            </a:endParaRPr>
          </a:p>
          <a:p>
            <a:r>
              <a:rPr lang="it-IT" sz="2800" dirty="0" smtClean="0">
                <a:solidFill>
                  <a:srgbClr val="000000"/>
                </a:solidFill>
                <a:latin typeface="Copperplate Gothic Bold" pitchFamily="34" charset="0"/>
              </a:rPr>
              <a:t>tetrapak</a:t>
            </a:r>
            <a:r>
              <a:rPr lang="it-IT" sz="3200" dirty="0">
                <a:solidFill>
                  <a:srgbClr val="000000"/>
                </a:solidFill>
              </a:rPr>
              <a:t>?</a:t>
            </a:r>
            <a:endParaRPr lang="it-IT" sz="3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21745"/>
            <a:ext cx="3522922" cy="19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6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7146">
            <a:off x="618851" y="622222"/>
            <a:ext cx="3491880" cy="196418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42105"/>
            <a:ext cx="3491880" cy="196418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8" y="4725144"/>
            <a:ext cx="3491880" cy="196418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725143"/>
            <a:ext cx="3491880" cy="196418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762" y="3738541"/>
            <a:ext cx="3491880" cy="196418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8441">
            <a:off x="2579151" y="4285058"/>
            <a:ext cx="3491880" cy="196418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85" y="82534"/>
            <a:ext cx="3491880" cy="196418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1474">
            <a:off x="295651" y="511611"/>
            <a:ext cx="3491880" cy="196418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2726">
            <a:off x="350353" y="3849133"/>
            <a:ext cx="3491880" cy="196418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6600" b="1" dirty="0">
                <a:solidFill>
                  <a:schemeClr val="tx2">
                    <a:lumMod val="75000"/>
                  </a:schemeClr>
                </a:solidFill>
              </a:rPr>
              <a:t>Creative recycling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963758" y="6319994"/>
            <a:ext cx="306936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https://</a:t>
            </a:r>
            <a:r>
              <a:rPr lang="it-IT" dirty="0">
                <a:hlinkClick r:id="rId11"/>
              </a:rPr>
              <a:t>youtu.be/z32dEtGXx34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50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03D4A8"/>
            </a:gs>
            <a:gs pos="61000">
              <a:srgbClr val="21D6E0"/>
            </a:gs>
            <a:gs pos="96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956043" cy="278777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80795"/>
            <a:ext cx="4956043" cy="278777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 rot="20337987">
            <a:off x="814047" y="4086641"/>
            <a:ext cx="21291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 smtClean="0">
                <a:latin typeface="Baskerville Old Face" pitchFamily="18" charset="0"/>
              </a:rPr>
              <a:t>CUT</a:t>
            </a:r>
            <a:r>
              <a:rPr lang="it-IT" sz="9600" b="1" dirty="0" smtClean="0">
                <a:latin typeface="Arial Rounded MT Bold" pitchFamily="34" charset="0"/>
              </a:rPr>
              <a:t> </a:t>
            </a:r>
            <a:endParaRPr lang="it-IT" sz="9600" b="1" dirty="0">
              <a:latin typeface="Arial Rounded MT Bold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724129" y="620688"/>
            <a:ext cx="30838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it-IT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904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87000">
              <a:srgbClr val="F952A0"/>
            </a:gs>
            <a:gs pos="99000">
              <a:srgbClr val="C50849"/>
            </a:gs>
            <a:gs pos="95000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23528" y="620688"/>
            <a:ext cx="30838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it-IT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C:\Users\User\Desktop\Camera\20170421_1153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62" y="220901"/>
            <a:ext cx="5253092" cy="295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Camera\20170421_1154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56" y="3429000"/>
            <a:ext cx="550461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985692" y="3645024"/>
            <a:ext cx="26747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latin typeface="Baskerville Old Face" pitchFamily="18" charset="0"/>
              </a:rPr>
              <a:t>FOLD </a:t>
            </a:r>
          </a:p>
          <a:p>
            <a:pPr algn="ctr"/>
            <a:r>
              <a:rPr lang="it-IT" sz="4400" b="1" dirty="0" smtClean="0">
                <a:latin typeface="Baskerville Old Face" pitchFamily="18" charset="0"/>
              </a:rPr>
              <a:t>AND</a:t>
            </a:r>
          </a:p>
          <a:p>
            <a:pPr algn="ctr"/>
            <a:r>
              <a:rPr lang="it-IT" sz="4400" b="1" dirty="0" smtClean="0">
                <a:latin typeface="Baskerville Old Face" pitchFamily="18" charset="0"/>
              </a:rPr>
              <a:t> CRUSH</a:t>
            </a:r>
            <a:endParaRPr lang="it-IT" sz="4400" b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652120" y="4797152"/>
            <a:ext cx="30838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it-IT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Camera\20170421_115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90992"/>
            <a:ext cx="5112568" cy="287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Camera\20170421_1154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6672"/>
            <a:ext cx="4752528" cy="267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 rot="20337987">
            <a:off x="1182356" y="1028489"/>
            <a:ext cx="21291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 smtClean="0">
                <a:latin typeface="Baskerville Old Face" pitchFamily="18" charset="0"/>
              </a:rPr>
              <a:t>CUT</a:t>
            </a:r>
            <a:r>
              <a:rPr lang="it-IT" sz="9600" b="1" dirty="0" smtClean="0">
                <a:latin typeface="Arial Rounded MT Bold" pitchFamily="34" charset="0"/>
              </a:rPr>
              <a:t> </a:t>
            </a:r>
            <a:endParaRPr lang="it-IT" sz="96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0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Camera\20170421_115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720" y="335041"/>
            <a:ext cx="6675876" cy="375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-86561" y="4665910"/>
            <a:ext cx="90637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latin typeface="Baskerville Old Face" pitchFamily="18" charset="0"/>
              </a:rPr>
              <a:t>USE THE STAPLER </a:t>
            </a:r>
          </a:p>
          <a:p>
            <a:pPr algn="ctr"/>
            <a:r>
              <a:rPr lang="en-US" sz="5400" b="1" dirty="0" smtClean="0">
                <a:latin typeface="Baskerville Old Face" pitchFamily="18" charset="0"/>
              </a:rPr>
              <a:t>TO JOIN  </a:t>
            </a:r>
            <a:r>
              <a:rPr lang="en-US" sz="5400" b="1" dirty="0" smtClean="0">
                <a:latin typeface="Baskerville Old Face" pitchFamily="18" charset="0"/>
              </a:rPr>
              <a:t>THE TWO PARTS</a:t>
            </a:r>
            <a:endParaRPr lang="it-IT" sz="5400" b="1" dirty="0">
              <a:latin typeface="Baskerville Old Face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252536" y="335041"/>
            <a:ext cx="30838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it-IT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78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8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371859"/>
            <a:ext cx="30838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it-IT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Camera\20170421_1158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354" y="321402"/>
            <a:ext cx="4964560" cy="279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259632" y="3429000"/>
            <a:ext cx="677942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600" b="1" dirty="0" smtClean="0">
                <a:latin typeface="Baskerville Old Face" pitchFamily="18" charset="0"/>
              </a:rPr>
              <a:t>APPLY  </a:t>
            </a:r>
            <a:r>
              <a:rPr lang="it-IT" sz="6600" b="1" dirty="0">
                <a:latin typeface="Baskerville Old Face" pitchFamily="18" charset="0"/>
              </a:rPr>
              <a:t> </a:t>
            </a:r>
            <a:r>
              <a:rPr lang="it-IT" sz="6600" b="1" dirty="0" smtClean="0">
                <a:latin typeface="Baskerville Old Face" pitchFamily="18" charset="0"/>
              </a:rPr>
              <a:t>A </a:t>
            </a:r>
          </a:p>
          <a:p>
            <a:pPr algn="ctr"/>
            <a:r>
              <a:rPr lang="it-IT" sz="6600" b="1" dirty="0" smtClean="0">
                <a:latin typeface="Baskerville Old Face" pitchFamily="18" charset="0"/>
              </a:rPr>
              <a:t>DOUBLE-SIDED </a:t>
            </a:r>
          </a:p>
          <a:p>
            <a:pPr algn="ctr"/>
            <a:r>
              <a:rPr lang="it-IT" sz="6600" b="1" dirty="0" smtClean="0">
                <a:latin typeface="Baskerville Old Face" pitchFamily="18" charset="0"/>
              </a:rPr>
              <a:t>STRAP</a:t>
            </a:r>
            <a:endParaRPr lang="it-IT" sz="6600" b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Camera\20170421_115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826" y="4350868"/>
            <a:ext cx="3939043" cy="221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Camera\20170421_1159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92" y="1667218"/>
            <a:ext cx="3959856" cy="222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Camera\20170421_115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927853" cy="220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51520" y="2780928"/>
            <a:ext cx="407034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Baskerville Old Face" pitchFamily="18" charset="0"/>
              </a:rPr>
              <a:t>PUT A GLITTER</a:t>
            </a:r>
          </a:p>
          <a:p>
            <a:pPr algn="ctr"/>
            <a:r>
              <a:rPr lang="en-US" sz="4000" b="1" dirty="0" smtClean="0">
                <a:latin typeface="Baskerville Old Face" pitchFamily="18" charset="0"/>
              </a:rPr>
              <a:t> STICK AND </a:t>
            </a:r>
          </a:p>
          <a:p>
            <a:pPr algn="ctr"/>
            <a:r>
              <a:rPr lang="en-US" sz="4000" b="1" dirty="0" smtClean="0">
                <a:latin typeface="Baskerville Old Face" pitchFamily="18" charset="0"/>
              </a:rPr>
              <a:t>DECORATE IT</a:t>
            </a:r>
          </a:p>
          <a:p>
            <a:pPr algn="ctr"/>
            <a:r>
              <a:rPr lang="en-US" sz="4000" b="1" dirty="0" smtClean="0">
                <a:latin typeface="Baskerville Old Face" pitchFamily="18" charset="0"/>
              </a:rPr>
              <a:t> WITH A </a:t>
            </a:r>
          </a:p>
          <a:p>
            <a:pPr algn="ctr"/>
            <a:r>
              <a:rPr lang="en-US" sz="4000" b="1" dirty="0" smtClean="0">
                <a:latin typeface="Baskerville Old Face" pitchFamily="18" charset="0"/>
              </a:rPr>
              <a:t>BEAUTIFUL </a:t>
            </a:r>
          </a:p>
          <a:p>
            <a:pPr algn="ctr"/>
            <a:r>
              <a:rPr lang="en-US" sz="4000" b="1" dirty="0" smtClean="0">
                <a:latin typeface="Baskerville Old Face" pitchFamily="18" charset="0"/>
              </a:rPr>
              <a:t>BUTTON</a:t>
            </a:r>
            <a:endParaRPr lang="it-IT" sz="4000" b="1" dirty="0">
              <a:latin typeface="Baskerville Old Face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132430" y="31531"/>
            <a:ext cx="30838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it-IT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71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297" y="1176552"/>
            <a:ext cx="3803915" cy="213970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13" y="1196752"/>
            <a:ext cx="3803915" cy="213970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790" y="3651046"/>
            <a:ext cx="5084057" cy="285978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757297" y="284864"/>
            <a:ext cx="42071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teacher brings to school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objects </a:t>
            </a:r>
            <a:r>
              <a:rPr lang="en-US" dirty="0" smtClean="0"/>
              <a:t> made of </a:t>
            </a:r>
            <a:r>
              <a:rPr lang="en-US" dirty="0"/>
              <a:t>different materials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90293" y="7864"/>
            <a:ext cx="4166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WARM UP</a:t>
            </a:r>
            <a:endParaRPr lang="it-IT" sz="7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tx2">
                <a:lumMod val="60000"/>
                <a:lumOff val="40000"/>
              </a:schemeClr>
            </a:gs>
            <a:gs pos="13000">
              <a:srgbClr val="0047FF"/>
            </a:gs>
            <a:gs pos="28000">
              <a:schemeClr val="tx2">
                <a:lumMod val="60000"/>
                <a:lumOff val="40000"/>
              </a:schemeClr>
            </a:gs>
            <a:gs pos="42999">
              <a:schemeClr val="accent1">
                <a:lumMod val="75000"/>
              </a:schemeClr>
            </a:gs>
            <a:gs pos="58000">
              <a:schemeClr val="accent1">
                <a:lumMod val="50000"/>
              </a:schemeClr>
            </a:gs>
            <a:gs pos="72000">
              <a:schemeClr val="tx2">
                <a:lumMod val="60000"/>
                <a:lumOff val="40000"/>
              </a:schemeClr>
            </a:gs>
            <a:gs pos="87000">
              <a:schemeClr val="tx2">
                <a:lumMod val="60000"/>
                <a:lumOff val="40000"/>
              </a:schemeClr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Camera\20170421_1159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93378" y="1623482"/>
            <a:ext cx="6148106" cy="34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714308" y="998146"/>
            <a:ext cx="542969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Baskerville Old Face" pitchFamily="18" charset="0"/>
              </a:rPr>
              <a:t>HERE </a:t>
            </a:r>
          </a:p>
          <a:p>
            <a:pPr algn="ctr"/>
            <a:r>
              <a:rPr lang="en-US" sz="6000" b="1" dirty="0" smtClean="0">
                <a:latin typeface="Baskerville Old Face" pitchFamily="18" charset="0"/>
              </a:rPr>
              <a:t>ARE </a:t>
            </a:r>
          </a:p>
          <a:p>
            <a:pPr algn="ctr"/>
            <a:r>
              <a:rPr lang="en-US" sz="6000" b="1" dirty="0" smtClean="0">
                <a:latin typeface="Baskerville Old Face" pitchFamily="18" charset="0"/>
              </a:rPr>
              <a:t>OUR </a:t>
            </a:r>
          </a:p>
          <a:p>
            <a:pPr algn="ctr"/>
            <a:r>
              <a:rPr lang="en-US" sz="6000" b="1" dirty="0" smtClean="0">
                <a:latin typeface="Baskerville Old Face" pitchFamily="18" charset="0"/>
              </a:rPr>
              <a:t>WONDERFUL </a:t>
            </a:r>
          </a:p>
          <a:p>
            <a:pPr algn="ctr"/>
            <a:r>
              <a:rPr lang="en-US" sz="6000" b="1" dirty="0" smtClean="0">
                <a:latin typeface="Baskerville Old Face" pitchFamily="18" charset="0"/>
              </a:rPr>
              <a:t>PURSES!</a:t>
            </a:r>
            <a:endParaRPr lang="it-IT" sz="6000" b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3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foto memo 7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61850" y="-615816"/>
            <a:ext cx="6294835" cy="865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26821" y="42008"/>
            <a:ext cx="7564891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9600" b="1" dirty="0" smtClean="0">
                <a:latin typeface="Arabic Typesetting" pitchFamily="66" charset="-78"/>
                <a:cs typeface="Arabic Typesetting" pitchFamily="66" charset="-78"/>
              </a:rPr>
              <a:t>TEST: </a:t>
            </a:r>
            <a:r>
              <a:rPr lang="it-IT" sz="3600" b="1" dirty="0" smtClean="0">
                <a:latin typeface="Arabic Typesetting" pitchFamily="66" charset="-78"/>
                <a:cs typeface="Arabic Typesetting" pitchFamily="66" charset="-78"/>
              </a:rPr>
              <a:t>Match the materials in the correct bin</a:t>
            </a:r>
            <a:endParaRPr lang="it-IT" sz="36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46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32" y="260648"/>
            <a:ext cx="3619333" cy="20358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" y="1736250"/>
            <a:ext cx="3619333" cy="20358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80728"/>
            <a:ext cx="3619333" cy="20358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124" y="2700520"/>
            <a:ext cx="3619333" cy="20358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7706">
            <a:off x="61457" y="4150412"/>
            <a:ext cx="3619333" cy="20358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822">
            <a:off x="5508825" y="2492896"/>
            <a:ext cx="3619333" cy="203587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1725">
            <a:off x="323527" y="384686"/>
            <a:ext cx="3619333" cy="203587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299" y="4346838"/>
            <a:ext cx="3619333" cy="203587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5620">
            <a:off x="3020632" y="4322826"/>
            <a:ext cx="3619333" cy="2035875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 rot="19803760">
            <a:off x="-209179" y="2523598"/>
            <a:ext cx="900633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C00000"/>
                </a:solidFill>
              </a:rPr>
              <a:t>SEPARATE THE DIFFERENT MATERIALS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009191" y="6370207"/>
            <a:ext cx="51603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Children design objects and paste them on billboards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947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96">
            <a:off x="107504" y="476672"/>
            <a:ext cx="4924039" cy="276977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1602">
            <a:off x="4975180" y="3296955"/>
            <a:ext cx="4187957" cy="235572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7366">
            <a:off x="222403" y="3510057"/>
            <a:ext cx="4572000" cy="25717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9419">
            <a:off x="5340085" y="764704"/>
            <a:ext cx="3659899" cy="205869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680"/>
            <a:ext cx="2385588" cy="166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027" y="4149704"/>
            <a:ext cx="1798637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2883686" y="6183217"/>
            <a:ext cx="3520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TIN &amp; GLASSES WASTE</a:t>
            </a:r>
            <a:endParaRPr lang="it-IT" sz="28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6676" y="1421460"/>
            <a:ext cx="2504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PLASTIC WASTE</a:t>
            </a:r>
            <a:endParaRPr lang="it-IT" sz="2800" b="1" dirty="0"/>
          </a:p>
        </p:txBody>
      </p:sp>
      <p:pic>
        <p:nvPicPr>
          <p:cNvPr id="12" name="Immagine 11" descr="urba2025_05ridimensionat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2046" y="994885"/>
            <a:ext cx="1226100" cy="1899591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644008" y="397319"/>
            <a:ext cx="226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PAPER WASTE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42651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Lavoro di gruppo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it-IT" dirty="0" smtClean="0"/>
              <a:t>CARTA:</a:t>
            </a:r>
          </a:p>
          <a:p>
            <a:r>
              <a:rPr lang="it-IT" dirty="0" smtClean="0"/>
              <a:t>Disegna almeno 5 oggetti che si possono riciclare fatti di carta che trovi in bagno</a:t>
            </a:r>
          </a:p>
          <a:p>
            <a:pPr>
              <a:buNone/>
            </a:pPr>
            <a:r>
              <a:rPr lang="it-IT" dirty="0" smtClean="0"/>
              <a:t>ALLUMINIO:</a:t>
            </a:r>
          </a:p>
          <a:p>
            <a:r>
              <a:rPr lang="it-IT" dirty="0" smtClean="0"/>
              <a:t>Disegna almeno 5 oggetti che si possono riciclare fatti di carta che trovi in cucina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it-IT" dirty="0" smtClean="0"/>
              <a:t>PLASTICA:</a:t>
            </a:r>
          </a:p>
          <a:p>
            <a:r>
              <a:rPr lang="it-IT" dirty="0" smtClean="0"/>
              <a:t>Disegna almeno 5 oggetti che si possono riciclare fatti di plastica che trovi in camera da letto</a:t>
            </a:r>
          </a:p>
          <a:p>
            <a:pPr>
              <a:buNone/>
            </a:pPr>
            <a:r>
              <a:rPr lang="it-IT" dirty="0" smtClean="0"/>
              <a:t>VETRO:</a:t>
            </a:r>
          </a:p>
          <a:p>
            <a:r>
              <a:rPr lang="it-IT" dirty="0" smtClean="0"/>
              <a:t>Disegna almeno 5 oggetti che si possono riciclare fatti di carta che trovi in salotto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524000" y="5562600"/>
            <a:ext cx="3343608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4800" b="1" dirty="0" smtClean="0"/>
              <a:t>TEAMWORK</a:t>
            </a:r>
            <a:endParaRPr lang="it-IT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292080" y="3140968"/>
            <a:ext cx="3744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Britannic Bold" pitchFamily="34" charset="0"/>
              </a:rPr>
              <a:t>GLASS:</a:t>
            </a:r>
          </a:p>
          <a:p>
            <a:r>
              <a:rPr lang="en-US" sz="3200" dirty="0">
                <a:solidFill>
                  <a:srgbClr val="000000"/>
                </a:solidFill>
                <a:latin typeface="Britannic Bold" pitchFamily="34" charset="0"/>
              </a:rPr>
              <a:t>Draw at least 5 </a:t>
            </a:r>
            <a:r>
              <a:rPr lang="en-US" sz="3200" dirty="0" smtClean="0">
                <a:solidFill>
                  <a:srgbClr val="000000"/>
                </a:solidFill>
                <a:latin typeface="Britannic Bold" pitchFamily="34" charset="0"/>
              </a:rPr>
              <a:t>recyclable objects </a:t>
            </a:r>
            <a:r>
              <a:rPr lang="en-US" sz="3200" dirty="0">
                <a:solidFill>
                  <a:srgbClr val="000000"/>
                </a:solidFill>
                <a:latin typeface="Britannic Bold" pitchFamily="34" charset="0"/>
              </a:rPr>
              <a:t>made of glass </a:t>
            </a:r>
            <a:r>
              <a:rPr lang="en-US" sz="3200" dirty="0" smtClean="0">
                <a:solidFill>
                  <a:srgbClr val="000000"/>
                </a:solidFill>
                <a:latin typeface="Britannic Bold" pitchFamily="34" charset="0"/>
              </a:rPr>
              <a:t>that </a:t>
            </a:r>
            <a:r>
              <a:rPr lang="en-US" sz="3200" dirty="0">
                <a:solidFill>
                  <a:srgbClr val="000000"/>
                </a:solidFill>
                <a:latin typeface="Britannic Bold" pitchFamily="34" charset="0"/>
              </a:rPr>
              <a:t>you </a:t>
            </a:r>
            <a:r>
              <a:rPr lang="en-US" sz="3200" dirty="0" smtClean="0">
                <a:solidFill>
                  <a:srgbClr val="000000"/>
                </a:solidFill>
                <a:latin typeface="Britannic Bold" pitchFamily="34" charset="0"/>
              </a:rPr>
              <a:t>can find </a:t>
            </a:r>
            <a:r>
              <a:rPr lang="en-US" sz="3200" dirty="0">
                <a:solidFill>
                  <a:srgbClr val="000000"/>
                </a:solidFill>
                <a:latin typeface="Britannic Bold" pitchFamily="34" charset="0"/>
              </a:rPr>
              <a:t>in the living </a:t>
            </a:r>
            <a:r>
              <a:rPr lang="en-US" sz="3200" dirty="0" smtClean="0">
                <a:solidFill>
                  <a:srgbClr val="000000"/>
                </a:solidFill>
                <a:latin typeface="Britannic Bold" pitchFamily="34" charset="0"/>
              </a:rPr>
              <a:t>room.</a:t>
            </a:r>
            <a:endParaRPr lang="it-IT" sz="3200" dirty="0">
              <a:latin typeface="Britannic Bold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8640"/>
            <a:ext cx="5038306" cy="283404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0007">
            <a:off x="-24574" y="3356992"/>
            <a:ext cx="5176132" cy="2911574"/>
          </a:xfrm>
          <a:prstGeom prst="rect">
            <a:avLst/>
          </a:prstGeom>
        </p:spPr>
      </p:pic>
      <p:pic>
        <p:nvPicPr>
          <p:cNvPr id="3075" name="Picture 3" descr="C:\Users\User\AppData\Local\Microsoft\Windows\Temporary Internet Files\Content.IE5\JLYBW5W9\280px-Glass_empty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75" y="279473"/>
            <a:ext cx="1768252" cy="265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2354282"/>
            <a:ext cx="44812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3600" b="1" dirty="0"/>
              <a:t>PLASTIC: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Draw at least </a:t>
            </a:r>
            <a:endParaRPr lang="en-US" sz="3600" b="1" dirty="0" smtClean="0">
              <a:solidFill>
                <a:srgbClr val="000000"/>
              </a:solidFill>
            </a:endParaRPr>
          </a:p>
          <a:p>
            <a:r>
              <a:rPr lang="en-US" sz="3600" b="1" dirty="0" smtClean="0">
                <a:solidFill>
                  <a:srgbClr val="000000"/>
                </a:solidFill>
              </a:rPr>
              <a:t>5 </a:t>
            </a:r>
            <a:r>
              <a:rPr lang="en-US" sz="3600" b="1" dirty="0" smtClean="0">
                <a:solidFill>
                  <a:srgbClr val="000000"/>
                </a:solidFill>
              </a:rPr>
              <a:t>plastic recyclable objects that </a:t>
            </a:r>
            <a:r>
              <a:rPr lang="en-US" sz="3600" b="1" dirty="0">
                <a:solidFill>
                  <a:srgbClr val="000000"/>
                </a:solidFill>
              </a:rPr>
              <a:t>you </a:t>
            </a:r>
            <a:r>
              <a:rPr lang="en-US" sz="3600" b="1" dirty="0" smtClean="0">
                <a:solidFill>
                  <a:srgbClr val="000000"/>
                </a:solidFill>
              </a:rPr>
              <a:t>can find in </a:t>
            </a:r>
            <a:r>
              <a:rPr lang="en-US" sz="3600" b="1" dirty="0">
                <a:solidFill>
                  <a:srgbClr val="000000"/>
                </a:solidFill>
              </a:rPr>
              <a:t>the bedroom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0683">
            <a:off x="827584" y="192595"/>
            <a:ext cx="3803915" cy="213970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5815">
            <a:off x="4568602" y="3006684"/>
            <a:ext cx="4487532" cy="2524237"/>
          </a:xfrm>
          <a:prstGeom prst="rect">
            <a:avLst/>
          </a:prstGeom>
        </p:spPr>
      </p:pic>
      <p:pic>
        <p:nvPicPr>
          <p:cNvPr id="4098" name="Picture 2" descr="C:\Users\User\AppData\Local\Microsoft\Windows\Temporary Internet Files\Content.IE5\85YP527S\bicchieri-plastica-500x25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88292"/>
            <a:ext cx="2813298" cy="140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0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692696"/>
            <a:ext cx="24482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3200" dirty="0">
                <a:latin typeface="Broadway" pitchFamily="82" charset="0"/>
              </a:rPr>
              <a:t>PAPER:</a:t>
            </a:r>
          </a:p>
          <a:p>
            <a:r>
              <a:rPr lang="en-US" sz="3200" dirty="0">
                <a:solidFill>
                  <a:srgbClr val="000000"/>
                </a:solidFill>
                <a:latin typeface="Broadway" pitchFamily="82" charset="0"/>
              </a:rPr>
              <a:t>Draw at least 5 </a:t>
            </a:r>
            <a:r>
              <a:rPr lang="en-US" sz="3200" dirty="0" smtClean="0">
                <a:solidFill>
                  <a:srgbClr val="000000"/>
                </a:solidFill>
                <a:latin typeface="Broadway" pitchFamily="82" charset="0"/>
              </a:rPr>
              <a:t>paper </a:t>
            </a:r>
            <a:r>
              <a:rPr lang="en-US" sz="3200" dirty="0" err="1" smtClean="0">
                <a:solidFill>
                  <a:srgbClr val="000000"/>
                </a:solidFill>
                <a:latin typeface="Broadway" pitchFamily="82" charset="0"/>
              </a:rPr>
              <a:t>recyclableobjects</a:t>
            </a:r>
            <a:r>
              <a:rPr lang="en-US" sz="3200" dirty="0" smtClean="0">
                <a:solidFill>
                  <a:srgbClr val="000000"/>
                </a:solidFill>
                <a:latin typeface="Broadway" pitchFamily="82" charset="0"/>
              </a:rPr>
              <a:t> made </a:t>
            </a:r>
            <a:endParaRPr lang="en-US" sz="3200" dirty="0" smtClean="0">
              <a:solidFill>
                <a:srgbClr val="000000"/>
              </a:solidFill>
              <a:latin typeface="Broadway" pitchFamily="82" charset="0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Broadway" pitchFamily="82" charset="0"/>
              </a:rPr>
              <a:t>in </a:t>
            </a:r>
            <a:r>
              <a:rPr lang="en-US" sz="3200" dirty="0">
                <a:solidFill>
                  <a:srgbClr val="000000"/>
                </a:solidFill>
                <a:latin typeface="Broadway" pitchFamily="82" charset="0"/>
              </a:rPr>
              <a:t>the bathroom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252" y="3054082"/>
            <a:ext cx="5596114" cy="314781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945" y="404664"/>
            <a:ext cx="4012506" cy="2257035"/>
          </a:xfrm>
          <a:prstGeom prst="rect">
            <a:avLst/>
          </a:prstGeom>
        </p:spPr>
      </p:pic>
      <p:pic>
        <p:nvPicPr>
          <p:cNvPr id="5124" name="Picture 4" descr="C:\Users\User\AppData\Local\Microsoft\Windows\Temporary Internet Files\Content.IE5\RLRHAA6R\carta%20igienica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92696"/>
            <a:ext cx="1332961" cy="106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7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7032"/>
            <a:ext cx="5084057" cy="285978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 rot="16200000">
            <a:off x="5021378" y="1565422"/>
            <a:ext cx="4616648" cy="321114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t-IT" sz="3200" dirty="0">
                <a:latin typeface="Algerian" pitchFamily="82" charset="0"/>
              </a:rPr>
              <a:t>ALUMINUM:</a:t>
            </a:r>
          </a:p>
          <a:p>
            <a:r>
              <a:rPr lang="en-US" sz="3200" dirty="0">
                <a:solidFill>
                  <a:srgbClr val="000000"/>
                </a:solidFill>
                <a:latin typeface="Algerian" pitchFamily="82" charset="0"/>
              </a:rPr>
              <a:t>Draw at least 5 </a:t>
            </a:r>
            <a:r>
              <a:rPr lang="en-US" sz="3200" dirty="0" smtClean="0">
                <a:solidFill>
                  <a:srgbClr val="000000"/>
                </a:solidFill>
                <a:latin typeface="Algerian" pitchFamily="82" charset="0"/>
              </a:rPr>
              <a:t>recyclable objects  </a:t>
            </a:r>
            <a:endParaRPr lang="en-US" sz="3200" dirty="0" smtClean="0">
              <a:solidFill>
                <a:srgbClr val="000000"/>
              </a:solidFill>
              <a:latin typeface="Algerian" pitchFamily="82" charset="0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Algerian" pitchFamily="82" charset="0"/>
              </a:rPr>
              <a:t>made </a:t>
            </a:r>
            <a:r>
              <a:rPr lang="en-US" sz="3200" dirty="0">
                <a:solidFill>
                  <a:srgbClr val="000000"/>
                </a:solidFill>
                <a:latin typeface="Algerian" pitchFamily="82" charset="0"/>
              </a:rPr>
              <a:t>of aluminum </a:t>
            </a:r>
            <a:endParaRPr lang="en-US" sz="3200" dirty="0" smtClean="0">
              <a:solidFill>
                <a:srgbClr val="000000"/>
              </a:solidFill>
              <a:latin typeface="Algerian" pitchFamily="82" charset="0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Algerian" pitchFamily="82" charset="0"/>
              </a:rPr>
              <a:t>found </a:t>
            </a:r>
            <a:r>
              <a:rPr lang="en-US" sz="3200" dirty="0">
                <a:solidFill>
                  <a:srgbClr val="000000"/>
                </a:solidFill>
                <a:latin typeface="Algerian" pitchFamily="82" charset="0"/>
              </a:rPr>
              <a:t>in the kitchen</a:t>
            </a:r>
            <a:endParaRPr lang="it-IT" sz="3200" dirty="0">
              <a:latin typeface="Algerian" pitchFamily="8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1213"/>
            <a:ext cx="5084057" cy="2859782"/>
          </a:xfrm>
          <a:prstGeom prst="rect">
            <a:avLst/>
          </a:prstGeom>
        </p:spPr>
      </p:pic>
      <p:pic>
        <p:nvPicPr>
          <p:cNvPr id="6146" name="Picture 2" descr="C:\Users\User\AppData\Local\Microsoft\Windows\Temporary Internet Files\Content.IE5\85YP527S\timthumb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364" y="5725541"/>
            <a:ext cx="2255912" cy="108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7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283</Words>
  <Application>Microsoft Office PowerPoint</Application>
  <PresentationFormat>Presentazione su schermo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Lavoro di gruppo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Creative recycling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MARINA</dc:creator>
  <cp:lastModifiedBy>Utente</cp:lastModifiedBy>
  <cp:revision>57</cp:revision>
  <dcterms:created xsi:type="dcterms:W3CDTF">2017-05-16T19:59:31Z</dcterms:created>
  <dcterms:modified xsi:type="dcterms:W3CDTF">2017-07-27T10:55:11Z</dcterms:modified>
</cp:coreProperties>
</file>