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8" r:id="rId6"/>
    <p:sldId id="265" r:id="rId7"/>
    <p:sldId id="266" r:id="rId8"/>
    <p:sldId id="260" r:id="rId9"/>
    <p:sldId id="261" r:id="rId10"/>
    <p:sldId id="262" r:id="rId11"/>
    <p:sldId id="269" r:id="rId12"/>
    <p:sldId id="263" r:id="rId13"/>
    <p:sldId id="264" r:id="rId14"/>
    <p:sldId id="267" r:id="rId15"/>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70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11"/>
  </p:normalViewPr>
  <p:slideViewPr>
    <p:cSldViewPr>
      <p:cViewPr varScale="1">
        <p:scale>
          <a:sx n="74" d="100"/>
          <a:sy n="74" d="100"/>
        </p:scale>
        <p:origin x="-125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27/07/2017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27/07/2017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27/07/2017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27/07/2017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4B6055F8-1D02-4417-9241-55C834FD9970}" type="datetimeFigureOut">
              <a:rPr lang="it-IT" smtClean="0"/>
              <a:pPr/>
              <a:t>27/07/2017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4B6055F8-1D02-4417-9241-55C834FD9970}" type="datetimeFigureOut">
              <a:rPr lang="it-IT" smtClean="0"/>
              <a:pPr/>
              <a:t>27/07/2017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4B6055F8-1D02-4417-9241-55C834FD9970}" type="datetimeFigureOut">
              <a:rPr lang="it-IT" smtClean="0"/>
              <a:pPr/>
              <a:t>27/07/2017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4B6055F8-1D02-4417-9241-55C834FD9970}" type="datetimeFigureOut">
              <a:rPr lang="it-IT" smtClean="0"/>
              <a:pPr/>
              <a:t>27/07/2017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B6055F8-1D02-4417-9241-55C834FD9970}" type="datetimeFigureOut">
              <a:rPr lang="it-IT" smtClean="0"/>
              <a:pPr/>
              <a:t>27/07/2017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27/07/2017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27/07/2017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6055F8-1D02-4417-9241-55C834FD9970}" type="datetimeFigureOut">
              <a:rPr lang="it-IT" smtClean="0"/>
              <a:pPr/>
              <a:t>27/07/2017</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07B441-5312-499D-93C3-6E37886527FA}"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QkHQ0CYwjaI" TargetMode="External"/><Relationship Id="rId2" Type="http://schemas.openxmlformats.org/officeDocument/2006/relationships/hyperlink" Target="https://www.youtube.com/watch?v=FkL8j0wIRf8&amp;list=PL0VE_cI7-AYTzBmhpILrTz9NZTZXfJpj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3568" y="692696"/>
            <a:ext cx="7772400" cy="1470025"/>
          </a:xfrm>
        </p:spPr>
        <p:txBody>
          <a:bodyPr>
            <a:normAutofit fontScale="90000"/>
          </a:bodyPr>
          <a:lstStyle/>
          <a:p>
            <a:r>
              <a:rPr lang="it-IT" sz="7200" dirty="0" smtClean="0">
                <a:solidFill>
                  <a:srgbClr val="FF0000"/>
                </a:solidFill>
              </a:rPr>
              <a:t>CLIL 2016/17</a:t>
            </a:r>
            <a:br>
              <a:rPr lang="it-IT" sz="7200" dirty="0" smtClean="0">
                <a:solidFill>
                  <a:srgbClr val="FF0000"/>
                </a:solidFill>
              </a:rPr>
            </a:br>
            <a:endParaRPr lang="it-IT" sz="7200" dirty="0">
              <a:solidFill>
                <a:srgbClr val="FF0000"/>
              </a:solidFill>
            </a:endParaRPr>
          </a:p>
        </p:txBody>
      </p:sp>
      <p:sp>
        <p:nvSpPr>
          <p:cNvPr id="3" name="Sottotitolo 2"/>
          <p:cNvSpPr>
            <a:spLocks noGrp="1"/>
          </p:cNvSpPr>
          <p:nvPr>
            <p:ph type="subTitle" idx="1"/>
          </p:nvPr>
        </p:nvSpPr>
        <p:spPr>
          <a:xfrm>
            <a:off x="539552" y="2492896"/>
            <a:ext cx="7920880" cy="3456384"/>
          </a:xfrm>
        </p:spPr>
        <p:txBody>
          <a:bodyPr>
            <a:normAutofit/>
          </a:bodyPr>
          <a:lstStyle/>
          <a:p>
            <a:r>
              <a:rPr lang="it-IT" sz="6000" dirty="0" smtClean="0">
                <a:solidFill>
                  <a:schemeClr val="accent1"/>
                </a:solidFill>
              </a:rPr>
              <a:t>“READY, STEADY, GO”</a:t>
            </a:r>
          </a:p>
          <a:p>
            <a:r>
              <a:rPr lang="it-IT" dirty="0" smtClean="0">
                <a:solidFill>
                  <a:schemeClr val="accent1"/>
                </a:solidFill>
              </a:rPr>
              <a:t>3° A/B PROVEZZE</a:t>
            </a:r>
          </a:p>
          <a:p>
            <a:r>
              <a:rPr lang="it-IT" dirty="0" smtClean="0">
                <a:solidFill>
                  <a:schemeClr val="accent1"/>
                </a:solidFill>
              </a:rPr>
              <a:t>I.C. PROVAGLIO </a:t>
            </a:r>
            <a:r>
              <a:rPr lang="it-IT" dirty="0" err="1" smtClean="0">
                <a:solidFill>
                  <a:schemeClr val="accent1"/>
                </a:solidFill>
              </a:rPr>
              <a:t>D’ISEO</a:t>
            </a:r>
            <a:endParaRPr lang="it-IT" dirty="0" smtClean="0">
              <a:solidFill>
                <a:schemeClr val="accent1"/>
              </a:solidFill>
            </a:endParaRPr>
          </a:p>
          <a:p>
            <a:endParaRPr lang="it-IT" dirty="0" smtClean="0">
              <a:solidFill>
                <a:schemeClr val="accent1"/>
              </a:solidFill>
            </a:endParaRPr>
          </a:p>
          <a:p>
            <a:r>
              <a:rPr lang="it-IT" dirty="0" smtClean="0">
                <a:solidFill>
                  <a:schemeClr val="accent1"/>
                </a:solidFill>
              </a:rPr>
              <a:t>Insegnanti: </a:t>
            </a:r>
            <a:r>
              <a:rPr lang="it-IT" dirty="0" err="1" smtClean="0">
                <a:solidFill>
                  <a:schemeClr val="accent1"/>
                </a:solidFill>
              </a:rPr>
              <a:t>Simonetti</a:t>
            </a:r>
            <a:r>
              <a:rPr lang="it-IT" dirty="0" smtClean="0">
                <a:solidFill>
                  <a:schemeClr val="accent1"/>
                </a:solidFill>
              </a:rPr>
              <a:t> Dario e  </a:t>
            </a:r>
            <a:r>
              <a:rPr lang="it-IT" dirty="0" err="1" smtClean="0">
                <a:solidFill>
                  <a:schemeClr val="accent1"/>
                </a:solidFill>
              </a:rPr>
              <a:t>Piscioli</a:t>
            </a:r>
            <a:r>
              <a:rPr lang="it-IT" dirty="0" smtClean="0">
                <a:solidFill>
                  <a:schemeClr val="accent1"/>
                </a:solidFill>
              </a:rPr>
              <a:t> Elena</a:t>
            </a:r>
            <a:endParaRPr lang="it-IT" dirty="0">
              <a:solidFill>
                <a:schemeClr val="accent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7030A0"/>
                </a:solidFill>
              </a:rPr>
              <a:t>FOURTH STEP: TEAM WORK</a:t>
            </a:r>
            <a:endParaRPr lang="it-IT" dirty="0">
              <a:solidFill>
                <a:srgbClr val="7030A0"/>
              </a:solidFill>
            </a:endParaRPr>
          </a:p>
        </p:txBody>
      </p:sp>
      <p:sp>
        <p:nvSpPr>
          <p:cNvPr id="4" name="Segnaposto contenuto 2"/>
          <p:cNvSpPr>
            <a:spLocks noGrp="1"/>
          </p:cNvSpPr>
          <p:nvPr>
            <p:ph idx="1"/>
          </p:nvPr>
        </p:nvSpPr>
        <p:spPr>
          <a:xfrm>
            <a:off x="395536" y="2132856"/>
            <a:ext cx="8229600" cy="4525963"/>
          </a:xfrm>
        </p:spPr>
        <p:txBody>
          <a:bodyPr>
            <a:normAutofit lnSpcReduction="10000"/>
          </a:bodyPr>
          <a:lstStyle/>
          <a:p>
            <a:r>
              <a:rPr lang="en-US" dirty="0" smtClean="0"/>
              <a:t>Pupils observed the pictures of the typical English game "Snakes and Ladders”, recognizing it as similar to the Italian "Goose Game".</a:t>
            </a:r>
            <a:br>
              <a:rPr lang="en-US" dirty="0" smtClean="0"/>
            </a:br>
            <a:endParaRPr lang="en-US" dirty="0" smtClean="0"/>
          </a:p>
          <a:p>
            <a:r>
              <a:rPr lang="en-US" dirty="0" smtClean="0"/>
              <a:t>Pupils built the Goose Game, using all the instructions which they knew and then they gave a copy to the seven classes at the school .</a:t>
            </a:r>
            <a:br>
              <a:rPr lang="en-US" dirty="0" smtClean="0"/>
            </a:br>
            <a:endParaRPr lang="en-US" dirty="0" smtClean="0"/>
          </a:p>
        </p:txBody>
      </p:sp>
      <p:sp>
        <p:nvSpPr>
          <p:cNvPr id="5" name="Rettangolo 4"/>
          <p:cNvSpPr/>
          <p:nvPr/>
        </p:nvSpPr>
        <p:spPr>
          <a:xfrm>
            <a:off x="827584" y="1412776"/>
            <a:ext cx="6480720" cy="400110"/>
          </a:xfrm>
          <a:prstGeom prst="rect">
            <a:avLst/>
          </a:prstGeom>
        </p:spPr>
        <p:txBody>
          <a:bodyPr wrap="square">
            <a:spAutoFit/>
          </a:bodyPr>
          <a:lstStyle/>
          <a:p>
            <a:r>
              <a:rPr lang="it-IT" sz="2000" dirty="0" smtClean="0"/>
              <a:t>https://www.youtube.com/watch?v=dUXk8Nc5qQ8</a:t>
            </a:r>
            <a:endParaRPr lang="it-IT"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620688"/>
            <a:ext cx="8229600" cy="5505475"/>
          </a:xfrm>
        </p:spPr>
        <p:txBody>
          <a:bodyPr>
            <a:normAutofit fontScale="92500" lnSpcReduction="20000"/>
          </a:bodyPr>
          <a:lstStyle/>
          <a:p>
            <a:r>
              <a:rPr lang="it-IT" dirty="0" smtClean="0"/>
              <a:t>Work </a:t>
            </a:r>
            <a:r>
              <a:rPr lang="it-IT" dirty="0" err="1" smtClean="0"/>
              <a:t>has</a:t>
            </a:r>
            <a:r>
              <a:rPr lang="it-IT" dirty="0" smtClean="0"/>
              <a:t> </a:t>
            </a:r>
            <a:r>
              <a:rPr lang="it-IT" dirty="0" err="1" smtClean="0"/>
              <a:t>been</a:t>
            </a:r>
            <a:r>
              <a:rPr lang="it-IT" dirty="0" smtClean="0"/>
              <a:t> </a:t>
            </a:r>
            <a:r>
              <a:rPr lang="it-IT" dirty="0" err="1" smtClean="0"/>
              <a:t>divided</a:t>
            </a:r>
            <a:r>
              <a:rPr lang="it-IT" dirty="0" smtClean="0"/>
              <a:t> </a:t>
            </a:r>
            <a:r>
              <a:rPr lang="it-IT" dirty="0" err="1" smtClean="0"/>
              <a:t>into</a:t>
            </a:r>
            <a:r>
              <a:rPr lang="it-IT" dirty="0" smtClean="0"/>
              <a:t> </a:t>
            </a:r>
            <a:r>
              <a:rPr lang="it-IT" dirty="0" err="1" smtClean="0"/>
              <a:t>two</a:t>
            </a:r>
            <a:r>
              <a:rPr lang="it-IT" dirty="0" smtClean="0"/>
              <a:t> </a:t>
            </a:r>
            <a:r>
              <a:rPr lang="it-IT" dirty="0" err="1" smtClean="0"/>
              <a:t>steps</a:t>
            </a:r>
            <a:r>
              <a:rPr lang="it-IT" dirty="0" smtClean="0"/>
              <a:t>:</a:t>
            </a:r>
          </a:p>
          <a:p>
            <a:pPr>
              <a:buNone/>
            </a:pPr>
            <a:r>
              <a:rPr lang="it-IT" dirty="0" smtClean="0"/>
              <a:t/>
            </a:r>
            <a:br>
              <a:rPr lang="it-IT" dirty="0" smtClean="0"/>
            </a:br>
            <a:r>
              <a:rPr lang="it-IT" dirty="0" smtClean="0"/>
              <a:t>A- </a:t>
            </a:r>
            <a:r>
              <a:rPr lang="it-IT" dirty="0" err="1" smtClean="0"/>
              <a:t>Pupils</a:t>
            </a:r>
            <a:r>
              <a:rPr lang="it-IT" dirty="0" smtClean="0"/>
              <a:t>  </a:t>
            </a:r>
            <a:r>
              <a:rPr lang="it-IT" dirty="0" err="1" smtClean="0"/>
              <a:t>chose</a:t>
            </a:r>
            <a:r>
              <a:rPr lang="it-IT" dirty="0" smtClean="0"/>
              <a:t> the </a:t>
            </a:r>
            <a:r>
              <a:rPr lang="it-IT" dirty="0" err="1" smtClean="0"/>
              <a:t>length</a:t>
            </a:r>
            <a:r>
              <a:rPr lang="it-IT" dirty="0" smtClean="0"/>
              <a:t> of the game and the </a:t>
            </a:r>
            <a:r>
              <a:rPr lang="it-IT" dirty="0" err="1" smtClean="0"/>
              <a:t>instructions</a:t>
            </a:r>
            <a:r>
              <a:rPr lang="it-IT" dirty="0" smtClean="0"/>
              <a:t> to be </a:t>
            </a:r>
            <a:r>
              <a:rPr lang="it-IT" dirty="0" err="1" smtClean="0"/>
              <a:t>included</a:t>
            </a:r>
            <a:r>
              <a:rPr lang="it-IT" dirty="0" smtClean="0"/>
              <a:t> in the boxes, </a:t>
            </a:r>
            <a:r>
              <a:rPr lang="it-IT" dirty="0" err="1" smtClean="0"/>
              <a:t>according</a:t>
            </a:r>
            <a:r>
              <a:rPr lang="it-IT" dirty="0" smtClean="0"/>
              <a:t> to the </a:t>
            </a:r>
            <a:r>
              <a:rPr lang="it-IT" dirty="0" err="1" smtClean="0"/>
              <a:t>different</a:t>
            </a:r>
            <a:r>
              <a:rPr lang="it-IT" dirty="0" smtClean="0"/>
              <a:t> </a:t>
            </a:r>
            <a:r>
              <a:rPr lang="it-IT" dirty="0" err="1" smtClean="0"/>
              <a:t>levels</a:t>
            </a:r>
            <a:r>
              <a:rPr lang="it-IT" dirty="0" smtClean="0"/>
              <a:t> of English </a:t>
            </a:r>
            <a:r>
              <a:rPr lang="it-IT" dirty="0" err="1" smtClean="0"/>
              <a:t>knowledge</a:t>
            </a:r>
            <a:r>
              <a:rPr lang="it-IT" dirty="0" smtClean="0"/>
              <a:t> of </a:t>
            </a:r>
            <a:r>
              <a:rPr lang="it-IT" dirty="0" err="1" smtClean="0"/>
              <a:t>each</a:t>
            </a:r>
            <a:r>
              <a:rPr lang="it-IT" dirty="0" smtClean="0"/>
              <a:t> </a:t>
            </a:r>
            <a:r>
              <a:rPr lang="it-IT" dirty="0" err="1" smtClean="0"/>
              <a:t>classes</a:t>
            </a:r>
            <a:r>
              <a:rPr lang="it-IT" dirty="0" smtClean="0"/>
              <a:t>.</a:t>
            </a:r>
          </a:p>
          <a:p>
            <a:pPr>
              <a:buNone/>
            </a:pPr>
            <a:r>
              <a:rPr lang="it-IT" dirty="0" smtClean="0"/>
              <a:t/>
            </a:r>
            <a:br>
              <a:rPr lang="it-IT" dirty="0" smtClean="0"/>
            </a:br>
            <a:r>
              <a:rPr lang="it-IT" dirty="0" smtClean="0"/>
              <a:t>B- </a:t>
            </a:r>
            <a:r>
              <a:rPr lang="it-IT" dirty="0" err="1" smtClean="0"/>
              <a:t>Pupils</a:t>
            </a:r>
            <a:r>
              <a:rPr lang="it-IT" dirty="0" smtClean="0"/>
              <a:t>, </a:t>
            </a:r>
            <a:r>
              <a:rPr lang="it-IT" dirty="0" err="1" smtClean="0"/>
              <a:t>divided</a:t>
            </a:r>
            <a:r>
              <a:rPr lang="it-IT" dirty="0" smtClean="0"/>
              <a:t> </a:t>
            </a:r>
            <a:r>
              <a:rPr lang="it-IT" dirty="0" err="1" smtClean="0"/>
              <a:t>into</a:t>
            </a:r>
            <a:r>
              <a:rPr lang="it-IT" dirty="0" smtClean="0"/>
              <a:t> </a:t>
            </a:r>
            <a:r>
              <a:rPr lang="it-IT" dirty="0" err="1" smtClean="0"/>
              <a:t>pairs</a:t>
            </a:r>
            <a:r>
              <a:rPr lang="it-IT" dirty="0" smtClean="0"/>
              <a:t> or small </a:t>
            </a:r>
            <a:r>
              <a:rPr lang="it-IT" dirty="0" err="1" smtClean="0"/>
              <a:t>groups</a:t>
            </a:r>
            <a:r>
              <a:rPr lang="it-IT" dirty="0" smtClean="0"/>
              <a:t>, </a:t>
            </a:r>
            <a:r>
              <a:rPr lang="it-IT" dirty="0" err="1" smtClean="0"/>
              <a:t>created</a:t>
            </a:r>
            <a:r>
              <a:rPr lang="it-IT" dirty="0" smtClean="0"/>
              <a:t> </a:t>
            </a:r>
            <a:r>
              <a:rPr lang="it-IT" dirty="0" err="1" smtClean="0"/>
              <a:t>their</a:t>
            </a:r>
            <a:r>
              <a:rPr lang="it-IT" dirty="0" smtClean="0"/>
              <a:t> </a:t>
            </a:r>
            <a:r>
              <a:rPr lang="it-IT" dirty="0" err="1" smtClean="0"/>
              <a:t>own</a:t>
            </a:r>
            <a:r>
              <a:rPr lang="it-IT" dirty="0" smtClean="0"/>
              <a:t> </a:t>
            </a:r>
            <a:r>
              <a:rPr lang="it-IT" dirty="0" err="1" smtClean="0"/>
              <a:t>boardgame</a:t>
            </a:r>
            <a:r>
              <a:rPr lang="it-IT" dirty="0" smtClean="0"/>
              <a:t>, </a:t>
            </a:r>
            <a:r>
              <a:rPr lang="it-IT" dirty="0" err="1" smtClean="0"/>
              <a:t>all</a:t>
            </a:r>
            <a:r>
              <a:rPr lang="it-IT" dirty="0" smtClean="0"/>
              <a:t> </a:t>
            </a:r>
            <a:r>
              <a:rPr lang="it-IT" dirty="0" err="1" smtClean="0"/>
              <a:t>different</a:t>
            </a:r>
            <a:r>
              <a:rPr lang="it-IT" dirty="0" smtClean="0"/>
              <a:t> in </a:t>
            </a:r>
            <a:r>
              <a:rPr lang="it-IT" dirty="0" err="1" smtClean="0"/>
              <a:t>form</a:t>
            </a:r>
            <a:r>
              <a:rPr lang="it-IT" dirty="0" smtClean="0"/>
              <a:t>, </a:t>
            </a:r>
            <a:r>
              <a:rPr lang="it-IT" dirty="0" err="1" smtClean="0"/>
              <a:t>length</a:t>
            </a:r>
            <a:r>
              <a:rPr lang="it-IT" dirty="0" smtClean="0"/>
              <a:t> and </a:t>
            </a:r>
            <a:r>
              <a:rPr lang="it-IT" dirty="0" err="1" smtClean="0"/>
              <a:t>difficulty</a:t>
            </a:r>
            <a:r>
              <a:rPr lang="it-IT" dirty="0" smtClean="0"/>
              <a:t>. </a:t>
            </a:r>
            <a:r>
              <a:rPr lang="it-IT" dirty="0" err="1" smtClean="0"/>
              <a:t>They</a:t>
            </a:r>
            <a:r>
              <a:rPr lang="it-IT" dirty="0" smtClean="0"/>
              <a:t> </a:t>
            </a:r>
            <a:r>
              <a:rPr lang="it-IT" dirty="0" err="1" smtClean="0"/>
              <a:t>incorporated</a:t>
            </a:r>
            <a:r>
              <a:rPr lang="it-IT" dirty="0" smtClean="0"/>
              <a:t> </a:t>
            </a:r>
            <a:r>
              <a:rPr lang="it-IT" dirty="0" err="1" smtClean="0"/>
              <a:t>all</a:t>
            </a:r>
            <a:r>
              <a:rPr lang="it-IT" dirty="0" smtClean="0"/>
              <a:t> the </a:t>
            </a:r>
            <a:r>
              <a:rPr lang="it-IT" dirty="0" err="1" smtClean="0"/>
              <a:t>instructions</a:t>
            </a:r>
            <a:r>
              <a:rPr lang="it-IT" dirty="0" smtClean="0"/>
              <a:t> with </a:t>
            </a:r>
            <a:r>
              <a:rPr lang="it-IT" dirty="0" err="1" smtClean="0"/>
              <a:t>strategy</a:t>
            </a:r>
            <a:r>
              <a:rPr lang="it-IT" dirty="0" smtClean="0"/>
              <a:t> and </a:t>
            </a:r>
            <a:r>
              <a:rPr lang="it-IT" dirty="0" err="1" smtClean="0"/>
              <a:t>creativity</a:t>
            </a:r>
            <a:r>
              <a:rPr lang="it-IT" dirty="0" smtClean="0"/>
              <a:t>. </a:t>
            </a:r>
          </a:p>
          <a:p>
            <a:pPr>
              <a:buNone/>
            </a:pPr>
            <a:r>
              <a:rPr lang="it-IT" dirty="0" smtClean="0"/>
              <a:t>    </a:t>
            </a:r>
            <a:r>
              <a:rPr lang="it-IT" dirty="0" err="1" smtClean="0"/>
              <a:t>They</a:t>
            </a:r>
            <a:r>
              <a:rPr lang="it-IT" dirty="0" smtClean="0"/>
              <a:t> made the die and </a:t>
            </a:r>
            <a:r>
              <a:rPr lang="it-IT" dirty="0" err="1" smtClean="0"/>
              <a:t>chose</a:t>
            </a:r>
            <a:r>
              <a:rPr lang="it-IT" dirty="0" smtClean="0"/>
              <a:t> some </a:t>
            </a:r>
            <a:r>
              <a:rPr lang="it-IT" dirty="0" err="1" smtClean="0"/>
              <a:t>buttons</a:t>
            </a:r>
            <a:r>
              <a:rPr lang="it-IT" dirty="0" smtClean="0"/>
              <a:t> </a:t>
            </a:r>
            <a:r>
              <a:rPr lang="it-IT" dirty="0" err="1" smtClean="0"/>
              <a:t>as</a:t>
            </a:r>
            <a:r>
              <a:rPr lang="it-IT" dirty="0" smtClean="0"/>
              <a:t> </a:t>
            </a:r>
            <a:r>
              <a:rPr lang="it-IT" dirty="0" err="1" smtClean="0"/>
              <a:t>pawns</a:t>
            </a:r>
            <a:r>
              <a:rPr lang="it-IT" dirty="0" smtClean="0"/>
              <a:t>.</a:t>
            </a:r>
            <a:br>
              <a:rPr lang="it-IT" dirty="0" smtClean="0"/>
            </a:br>
            <a:endParaRPr lang="it-IT" dirty="0" smtClean="0"/>
          </a:p>
          <a:p>
            <a:endParaRPr lang="it-IT"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6000" dirty="0" smtClean="0">
                <a:solidFill>
                  <a:srgbClr val="FF0000"/>
                </a:solidFill>
              </a:rPr>
              <a:t>FEEDBACK</a:t>
            </a:r>
            <a:endParaRPr lang="it-IT" sz="6000" dirty="0">
              <a:solidFill>
                <a:srgbClr val="FF0000"/>
              </a:solidFill>
            </a:endParaRPr>
          </a:p>
        </p:txBody>
      </p:sp>
      <p:pic>
        <p:nvPicPr>
          <p:cNvPr id="4" name="Segnaposto contenuto 3" descr="20170509_152039.jpg"/>
          <p:cNvPicPr>
            <a:picLocks noGrp="1" noChangeAspect="1"/>
          </p:cNvPicPr>
          <p:nvPr>
            <p:ph idx="1"/>
          </p:nvPr>
        </p:nvPicPr>
        <p:blipFill>
          <a:blip r:embed="rId2" cstate="print"/>
          <a:stretch>
            <a:fillRect/>
          </a:stretch>
        </p:blipFill>
        <p:spPr>
          <a:xfrm>
            <a:off x="611560" y="1484784"/>
            <a:ext cx="8046156" cy="4525963"/>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solidFill>
                  <a:srgbClr val="F070C2"/>
                </a:solidFill>
              </a:rPr>
              <a:t>FIFTH STEP: TESTING AND EVALUATION</a:t>
            </a:r>
            <a:endParaRPr lang="it-IT" dirty="0">
              <a:solidFill>
                <a:srgbClr val="F070C2"/>
              </a:solidFill>
            </a:endParaRPr>
          </a:p>
        </p:txBody>
      </p:sp>
      <p:sp>
        <p:nvSpPr>
          <p:cNvPr id="4" name="Rettangolo 3"/>
          <p:cNvSpPr/>
          <p:nvPr/>
        </p:nvSpPr>
        <p:spPr>
          <a:xfrm>
            <a:off x="539552" y="1556792"/>
            <a:ext cx="7920880" cy="4228850"/>
          </a:xfrm>
          <a:prstGeom prst="rect">
            <a:avLst/>
          </a:prstGeom>
        </p:spPr>
        <p:txBody>
          <a:bodyPr wrap="square">
            <a:spAutoFit/>
          </a:bodyPr>
          <a:lstStyle/>
          <a:p>
            <a:pPr marL="342900" lvl="0" indent="-342900">
              <a:spcBef>
                <a:spcPct val="20000"/>
              </a:spcBef>
              <a:buFont typeface="Arial" pitchFamily="34" charset="0"/>
              <a:buChar char="•"/>
            </a:pPr>
            <a:r>
              <a:rPr lang="en-US" sz="3200" dirty="0" smtClean="0">
                <a:solidFill>
                  <a:prstClr val="black"/>
                </a:solidFill>
              </a:rPr>
              <a:t>During the final step, pupils experimented with the game they created, under the teacher’s observation and evaluation.</a:t>
            </a:r>
          </a:p>
          <a:p>
            <a:pPr marL="342900" lvl="0" indent="-342900">
              <a:spcBef>
                <a:spcPct val="20000"/>
              </a:spcBef>
            </a:pPr>
            <a:endParaRPr lang="en-US" sz="3200" dirty="0" smtClean="0">
              <a:solidFill>
                <a:prstClr val="black"/>
              </a:solidFill>
            </a:endParaRPr>
          </a:p>
          <a:p>
            <a:pPr marL="342900" lvl="0" indent="-342900">
              <a:spcBef>
                <a:spcPct val="20000"/>
              </a:spcBef>
              <a:buFont typeface="Arial" pitchFamily="34" charset="0"/>
              <a:buChar char="•"/>
            </a:pPr>
            <a:r>
              <a:rPr lang="en-US" sz="3200" dirty="0" smtClean="0">
                <a:solidFill>
                  <a:prstClr val="black"/>
                </a:solidFill>
              </a:rPr>
              <a:t>Pupils gave a copy of the game to each class in the school and they demonstrated its rules and how it works, with a simple presentation.</a:t>
            </a:r>
            <a:endParaRPr lang="en-US" sz="3200" dirty="0" smtClean="0">
              <a:solidFill>
                <a:prstClr val="black"/>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51520" y="0"/>
            <a:ext cx="8352928" cy="7325082"/>
          </a:xfrm>
          <a:prstGeom prst="rect">
            <a:avLst/>
          </a:prstGeom>
          <a:noFill/>
        </p:spPr>
        <p:txBody>
          <a:bodyPr wrap="square" rtlCol="0">
            <a:spAutoFit/>
          </a:bodyPr>
          <a:lstStyle/>
          <a:p>
            <a:r>
              <a:rPr lang="it-IT" dirty="0" smtClean="0"/>
              <a:t> </a:t>
            </a:r>
          </a:p>
          <a:p>
            <a:endParaRPr lang="it-IT" sz="2400" dirty="0" smtClean="0"/>
          </a:p>
          <a:p>
            <a:pPr algn="ctr"/>
            <a:r>
              <a:rPr lang="it-IT" sz="2400" b="1" dirty="0" smtClean="0">
                <a:solidFill>
                  <a:srgbClr val="00B050"/>
                </a:solidFill>
              </a:rPr>
              <a:t>PRESENTATION </a:t>
            </a:r>
            <a:r>
              <a:rPr lang="it-IT" sz="2400" b="1" dirty="0" err="1" smtClean="0">
                <a:solidFill>
                  <a:srgbClr val="00B050"/>
                </a:solidFill>
              </a:rPr>
              <a:t>to</a:t>
            </a:r>
            <a:r>
              <a:rPr lang="it-IT" sz="2400" b="1" dirty="0" smtClean="0">
                <a:solidFill>
                  <a:srgbClr val="00B050"/>
                </a:solidFill>
              </a:rPr>
              <a:t> the CLASS</a:t>
            </a:r>
          </a:p>
          <a:p>
            <a:r>
              <a:rPr lang="en-US" sz="2400" b="1" dirty="0" smtClean="0"/>
              <a:t>This is the “Goose Game” in English, built entirely by us.</a:t>
            </a:r>
          </a:p>
          <a:p>
            <a:r>
              <a:rPr lang="en-US" sz="2400" b="1" dirty="0" smtClean="0"/>
              <a:t>This is a present for you.</a:t>
            </a:r>
            <a:br>
              <a:rPr lang="en-US" sz="2400" b="1" dirty="0" smtClean="0"/>
            </a:br>
            <a:r>
              <a:rPr lang="en-US" sz="2400" b="1" dirty="0" smtClean="0"/>
              <a:t>With it, you can have fun during your free time.</a:t>
            </a:r>
            <a:br>
              <a:rPr lang="en-US" sz="2400" b="1" dirty="0" smtClean="0"/>
            </a:br>
            <a:r>
              <a:rPr lang="en-US" sz="2400" b="1" dirty="0" smtClean="0"/>
              <a:t>The game includes the board, die and pawns.</a:t>
            </a:r>
            <a:br>
              <a:rPr lang="en-US" sz="2400" b="1" dirty="0" smtClean="0"/>
            </a:br>
            <a:r>
              <a:rPr lang="en-US" sz="2400" b="1" dirty="0" smtClean="0"/>
              <a:t>Behind the board you can find the rules of the game.</a:t>
            </a:r>
            <a:br>
              <a:rPr lang="en-US" sz="2400" b="1" dirty="0" smtClean="0"/>
            </a:br>
            <a:r>
              <a:rPr lang="en-US" sz="2400" b="1" dirty="0" smtClean="0"/>
              <a:t>Have fun!!!!</a:t>
            </a:r>
          </a:p>
          <a:p>
            <a:endParaRPr lang="en-US" sz="2400" b="1" dirty="0" smtClean="0"/>
          </a:p>
          <a:p>
            <a:pPr algn="ctr"/>
            <a:r>
              <a:rPr lang="en-US" sz="3200" dirty="0" smtClean="0">
                <a:solidFill>
                  <a:srgbClr val="FF0000"/>
                </a:solidFill>
              </a:rPr>
              <a:t>Rules of the game:</a:t>
            </a:r>
            <a:r>
              <a:rPr lang="en-US" sz="2400" dirty="0" smtClean="0"/>
              <a:t/>
            </a:r>
            <a:br>
              <a:rPr lang="en-US" sz="2400" dirty="0" smtClean="0"/>
            </a:br>
            <a:endParaRPr lang="en-US" sz="2400" dirty="0" smtClean="0"/>
          </a:p>
          <a:p>
            <a:r>
              <a:rPr lang="en-US" sz="2400" dirty="0" smtClean="0"/>
              <a:t>1. You need more than one player.</a:t>
            </a:r>
            <a:br>
              <a:rPr lang="en-US" sz="2400" dirty="0" smtClean="0"/>
            </a:br>
            <a:r>
              <a:rPr lang="en-US" sz="2400" dirty="0" smtClean="0"/>
              <a:t>2. Each player must have a pawn.</a:t>
            </a:r>
            <a:br>
              <a:rPr lang="en-US" sz="2400" dirty="0" smtClean="0"/>
            </a:br>
            <a:r>
              <a:rPr lang="en-US" sz="2400" dirty="0" smtClean="0"/>
              <a:t>3.Roll the die and move the pawn onto the board.</a:t>
            </a:r>
            <a:br>
              <a:rPr lang="en-US" sz="2400" dirty="0" smtClean="0"/>
            </a:br>
            <a:r>
              <a:rPr lang="en-US" sz="2400" dirty="0" smtClean="0"/>
              <a:t>4. Follow the directions on the boxes.</a:t>
            </a:r>
            <a:br>
              <a:rPr lang="en-US" sz="2400" dirty="0" smtClean="0"/>
            </a:br>
            <a:r>
              <a:rPr lang="en-US" sz="2400" dirty="0" smtClean="0"/>
              <a:t>5. The winner is the first to the “finish box”.</a:t>
            </a:r>
          </a:p>
          <a:p>
            <a:endParaRPr lang="it-IT" sz="2400" dirty="0" smtClean="0"/>
          </a:p>
          <a:p>
            <a:r>
              <a:rPr lang="it-IT" dirty="0" smtClean="0"/>
              <a:t> </a:t>
            </a:r>
          </a:p>
          <a:p>
            <a:endParaRPr lang="it-IT"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6000" dirty="0" smtClean="0">
                <a:solidFill>
                  <a:srgbClr val="FF0000"/>
                </a:solidFill>
              </a:rPr>
              <a:t>WARM UP</a:t>
            </a:r>
            <a:endParaRPr lang="it-IT" sz="6000" dirty="0">
              <a:solidFill>
                <a:srgbClr val="FF0000"/>
              </a:solidFill>
            </a:endParaRPr>
          </a:p>
        </p:txBody>
      </p:sp>
      <p:sp>
        <p:nvSpPr>
          <p:cNvPr id="3" name="Segnaposto contenuto 2"/>
          <p:cNvSpPr>
            <a:spLocks noGrp="1"/>
          </p:cNvSpPr>
          <p:nvPr>
            <p:ph idx="1"/>
          </p:nvPr>
        </p:nvSpPr>
        <p:spPr/>
        <p:txBody>
          <a:bodyPr>
            <a:normAutofit/>
          </a:bodyPr>
          <a:lstStyle/>
          <a:p>
            <a:pPr>
              <a:buNone/>
            </a:pPr>
            <a:endParaRPr lang="it-IT" sz="2800" dirty="0" smtClean="0"/>
          </a:p>
          <a:p>
            <a:pPr>
              <a:buNone/>
            </a:pPr>
            <a:endParaRPr lang="it-IT" sz="2800" dirty="0" smtClean="0"/>
          </a:p>
          <a:p>
            <a:pPr>
              <a:buNone/>
            </a:pPr>
            <a:r>
              <a:rPr lang="it-IT" sz="2800" dirty="0" smtClean="0">
                <a:solidFill>
                  <a:srgbClr val="00B050"/>
                </a:solidFill>
              </a:rPr>
              <a:t>FIRST STEP: VOCABULARY</a:t>
            </a:r>
          </a:p>
          <a:p>
            <a:pPr>
              <a:buNone/>
            </a:pPr>
            <a:endParaRPr lang="it-IT" sz="2800" dirty="0" smtClean="0">
              <a:solidFill>
                <a:srgbClr val="00B050"/>
              </a:solidFill>
            </a:endParaRPr>
          </a:p>
          <a:p>
            <a:pPr>
              <a:buNone/>
            </a:pPr>
            <a:r>
              <a:rPr lang="it-IT" sz="2800" dirty="0" smtClean="0">
                <a:solidFill>
                  <a:srgbClr val="FFC000"/>
                </a:solidFill>
              </a:rPr>
              <a:t>SECOND STEP: EXPLANATION</a:t>
            </a:r>
          </a:p>
          <a:p>
            <a:pPr>
              <a:buNone/>
            </a:pPr>
            <a:endParaRPr lang="it-IT" sz="2800" dirty="0" smtClean="0">
              <a:solidFill>
                <a:srgbClr val="FFC000"/>
              </a:solidFill>
            </a:endParaRPr>
          </a:p>
          <a:p>
            <a:pPr>
              <a:buNone/>
            </a:pPr>
            <a:r>
              <a:rPr lang="it-IT" sz="2800" dirty="0" smtClean="0">
                <a:solidFill>
                  <a:srgbClr val="00B0F0"/>
                </a:solidFill>
              </a:rPr>
              <a:t>THIRD STEP: CONSOLIDATION</a:t>
            </a:r>
          </a:p>
          <a:p>
            <a:pPr>
              <a:buNone/>
            </a:pPr>
            <a:endParaRPr lang="it-IT" sz="2800" dirty="0">
              <a:solidFill>
                <a:srgbClr val="00B0F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00B050"/>
                </a:solidFill>
              </a:rPr>
              <a:t>FIRST STEP:VOCABULARY</a:t>
            </a:r>
            <a:endParaRPr lang="it-IT" dirty="0">
              <a:solidFill>
                <a:srgbClr val="00B050"/>
              </a:solidFill>
            </a:endParaRPr>
          </a:p>
        </p:txBody>
      </p:sp>
      <p:sp>
        <p:nvSpPr>
          <p:cNvPr id="3" name="Segnaposto contenuto 2"/>
          <p:cNvSpPr>
            <a:spLocks noGrp="1"/>
          </p:cNvSpPr>
          <p:nvPr>
            <p:ph idx="1"/>
          </p:nvPr>
        </p:nvSpPr>
        <p:spPr>
          <a:xfrm>
            <a:off x="457200" y="1196752"/>
            <a:ext cx="8229600" cy="4929411"/>
          </a:xfrm>
        </p:spPr>
        <p:txBody>
          <a:bodyPr>
            <a:normAutofit lnSpcReduction="10000"/>
          </a:bodyPr>
          <a:lstStyle/>
          <a:p>
            <a:r>
              <a:rPr lang="en-US" dirty="0" smtClean="0"/>
              <a:t>Teachers proposed to the class some game-related activities (use of flash cards, What's missing ?, Simon says, mime, guess the action, touch your ...) and songs, to review the familiar vocabulary about  body, numbers and actions of the school day (sit down, stand up…)</a:t>
            </a:r>
            <a:br>
              <a:rPr lang="en-US" dirty="0" smtClean="0"/>
            </a:br>
            <a:r>
              <a:rPr lang="it-IT" dirty="0" smtClean="0">
                <a:solidFill>
                  <a:srgbClr val="FF0000"/>
                </a:solidFill>
              </a:rPr>
              <a:t>Links</a:t>
            </a:r>
            <a:endParaRPr lang="it-IT" dirty="0" smtClean="0">
              <a:solidFill>
                <a:srgbClr val="FF0000"/>
              </a:solidFill>
            </a:endParaRPr>
          </a:p>
          <a:p>
            <a:r>
              <a:rPr lang="it-IT" sz="1600" dirty="0" smtClean="0">
                <a:solidFill>
                  <a:srgbClr val="FF0000"/>
                </a:solidFill>
                <a:hlinkClick r:id="rId2"/>
              </a:rPr>
              <a:t>https://www.youtube.com/watch?v=FkL8j0wIRf8&amp;list=PL0VE_cI7-AYTzBmhpILrTz9NZTZXfJpju</a:t>
            </a:r>
            <a:endParaRPr lang="it-IT" sz="1600" dirty="0" smtClean="0">
              <a:solidFill>
                <a:srgbClr val="FF0000"/>
              </a:solidFill>
            </a:endParaRPr>
          </a:p>
          <a:p>
            <a:r>
              <a:rPr lang="it-IT" sz="1600" dirty="0" smtClean="0">
                <a:solidFill>
                  <a:srgbClr val="FF0000"/>
                </a:solidFill>
                <a:hlinkClick r:id="rId3"/>
              </a:rPr>
              <a:t>https://www.youtube.com/watch?v=QkHQ0CYwjaI</a:t>
            </a:r>
            <a:endParaRPr lang="it-IT" sz="1600" dirty="0" smtClean="0">
              <a:solidFill>
                <a:srgbClr val="FF0000"/>
              </a:solidFill>
            </a:endParaRPr>
          </a:p>
          <a:p>
            <a:r>
              <a:rPr lang="it-IT" sz="1600" dirty="0" smtClean="0">
                <a:solidFill>
                  <a:srgbClr val="FF0000"/>
                </a:solidFill>
                <a:hlinkClick r:id="rId2"/>
              </a:rPr>
              <a:t>https://www.youtube.com/watch?v=ot4mJ_qUNMY</a:t>
            </a:r>
          </a:p>
          <a:p>
            <a:r>
              <a:rPr lang="it-IT" sz="1600" dirty="0" smtClean="0">
                <a:solidFill>
                  <a:srgbClr val="FF0000"/>
                </a:solidFill>
                <a:hlinkClick r:id="rId2"/>
              </a:rPr>
              <a:t>https://www.youtube.com/watch?v=7y_TUJy2TY8</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C000"/>
                </a:solidFill>
              </a:rPr>
              <a:t>SECOND STEP:EXPLANATION</a:t>
            </a:r>
            <a:endParaRPr lang="it-IT" dirty="0">
              <a:solidFill>
                <a:srgbClr val="FFC000"/>
              </a:solidFill>
            </a:endParaRPr>
          </a:p>
        </p:txBody>
      </p:sp>
      <p:pic>
        <p:nvPicPr>
          <p:cNvPr id="5" name="Segnaposto contenuto 4" descr="20170407_155652.jpg"/>
          <p:cNvPicPr>
            <a:picLocks noGrp="1" noChangeAspect="1"/>
          </p:cNvPicPr>
          <p:nvPr>
            <p:ph idx="1"/>
          </p:nvPr>
        </p:nvPicPr>
        <p:blipFill>
          <a:blip r:embed="rId2" cstate="print"/>
          <a:stretch>
            <a:fillRect/>
          </a:stretch>
        </p:blipFill>
        <p:spPr>
          <a:xfrm>
            <a:off x="251520" y="1484784"/>
            <a:ext cx="4320480" cy="4997152"/>
          </a:xfrm>
        </p:spPr>
      </p:pic>
      <p:sp>
        <p:nvSpPr>
          <p:cNvPr id="7" name="CasellaDiTesto 6"/>
          <p:cNvSpPr txBox="1"/>
          <p:nvPr/>
        </p:nvSpPr>
        <p:spPr>
          <a:xfrm>
            <a:off x="5148064" y="1340768"/>
            <a:ext cx="3384376" cy="4893647"/>
          </a:xfrm>
          <a:prstGeom prst="rect">
            <a:avLst/>
          </a:prstGeom>
          <a:noFill/>
        </p:spPr>
        <p:txBody>
          <a:bodyPr wrap="square" rtlCol="0">
            <a:spAutoFit/>
          </a:bodyPr>
          <a:lstStyle/>
          <a:p>
            <a:r>
              <a:rPr lang="en-US" sz="2400" dirty="0" smtClean="0"/>
              <a:t>Pupils were involved in activities which helped them learn specific vocabulary about actions (run, climb, jump, skip, walk , turn left, go straight on, go back, go forward…)</a:t>
            </a:r>
            <a:br>
              <a:rPr lang="en-US" sz="2400" dirty="0" smtClean="0"/>
            </a:br>
            <a:r>
              <a:rPr lang="en-US" sz="2400" dirty="0" smtClean="0"/>
              <a:t>In  the classroom they played and mimed the actions using songs. They created special signs with verbs and illustrations.</a:t>
            </a:r>
            <a:endParaRPr lang="en-US"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descr="20170407_162617.jpg"/>
          <p:cNvPicPr>
            <a:picLocks noGrp="1" noChangeAspect="1"/>
          </p:cNvPicPr>
          <p:nvPr>
            <p:ph idx="1"/>
          </p:nvPr>
        </p:nvPicPr>
        <p:blipFill>
          <a:blip r:embed="rId2" cstate="print"/>
          <a:stretch>
            <a:fillRect/>
          </a:stretch>
        </p:blipFill>
        <p:spPr>
          <a:xfrm>
            <a:off x="251520" y="260648"/>
            <a:ext cx="3528392" cy="6264696"/>
          </a:xfrm>
        </p:spPr>
      </p:pic>
      <p:pic>
        <p:nvPicPr>
          <p:cNvPr id="6" name="Immagine 5" descr="20170406_162225.jpg"/>
          <p:cNvPicPr>
            <a:picLocks noChangeAspect="1"/>
          </p:cNvPicPr>
          <p:nvPr/>
        </p:nvPicPr>
        <p:blipFill>
          <a:blip r:embed="rId3" cstate="print"/>
          <a:stretch>
            <a:fillRect/>
          </a:stretch>
        </p:blipFill>
        <p:spPr>
          <a:xfrm>
            <a:off x="4211960" y="404663"/>
            <a:ext cx="4320480" cy="612068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egnaposto contenuto 6" descr="20170421_162100.jpg"/>
          <p:cNvPicPr>
            <a:picLocks noGrp="1" noChangeAspect="1"/>
          </p:cNvPicPr>
          <p:nvPr>
            <p:ph idx="1"/>
          </p:nvPr>
        </p:nvPicPr>
        <p:blipFill>
          <a:blip r:embed="rId2" cstate="print"/>
          <a:stretch>
            <a:fillRect/>
          </a:stretch>
        </p:blipFill>
        <p:spPr>
          <a:xfrm>
            <a:off x="0" y="0"/>
            <a:ext cx="5796136" cy="6858000"/>
          </a:xfrm>
        </p:spPr>
      </p:pic>
      <p:sp>
        <p:nvSpPr>
          <p:cNvPr id="14" name="CasellaDiTesto 13"/>
          <p:cNvSpPr txBox="1"/>
          <p:nvPr/>
        </p:nvSpPr>
        <p:spPr>
          <a:xfrm>
            <a:off x="6012160" y="1268760"/>
            <a:ext cx="2736304" cy="3108543"/>
          </a:xfrm>
          <a:prstGeom prst="rect">
            <a:avLst/>
          </a:prstGeom>
          <a:noFill/>
        </p:spPr>
        <p:txBody>
          <a:bodyPr wrap="square" rtlCol="0">
            <a:spAutoFit/>
          </a:bodyPr>
          <a:lstStyle/>
          <a:p>
            <a:r>
              <a:rPr lang="en-US" sz="2800" dirty="0" smtClean="0"/>
              <a:t>In the gym they practiced routes and games, through pair and group activities, guided by the teacher.</a:t>
            </a:r>
            <a:endParaRPr lang="en-US"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contenuto 5" descr="20170421_161432.jpg"/>
          <p:cNvPicPr>
            <a:picLocks noGrp="1" noChangeAspect="1"/>
          </p:cNvPicPr>
          <p:nvPr>
            <p:ph idx="1"/>
          </p:nvPr>
        </p:nvPicPr>
        <p:blipFill>
          <a:blip r:embed="rId2" cstate="print"/>
          <a:stretch>
            <a:fillRect/>
          </a:stretch>
        </p:blipFill>
        <p:spPr>
          <a:xfrm>
            <a:off x="611560" y="836712"/>
            <a:ext cx="2941390" cy="5373216"/>
          </a:xfrm>
        </p:spPr>
      </p:pic>
      <p:pic>
        <p:nvPicPr>
          <p:cNvPr id="7" name="Immagine 6" descr="20170421_161514.jpg"/>
          <p:cNvPicPr>
            <a:picLocks noChangeAspect="1"/>
          </p:cNvPicPr>
          <p:nvPr/>
        </p:nvPicPr>
        <p:blipFill>
          <a:blip r:embed="rId3" cstate="print"/>
          <a:stretch>
            <a:fillRect/>
          </a:stretch>
        </p:blipFill>
        <p:spPr>
          <a:xfrm rot="5400000">
            <a:off x="4438498" y="826199"/>
            <a:ext cx="3851920" cy="4593027"/>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00B0F0"/>
                </a:solidFill>
              </a:rPr>
              <a:t>THIRD STEP:CONSOLIDATION</a:t>
            </a:r>
            <a:endParaRPr lang="it-IT" dirty="0">
              <a:solidFill>
                <a:srgbClr val="00B0F0"/>
              </a:solidFill>
            </a:endParaRPr>
          </a:p>
        </p:txBody>
      </p:sp>
      <p:sp>
        <p:nvSpPr>
          <p:cNvPr id="3" name="Segnaposto contenuto 2"/>
          <p:cNvSpPr>
            <a:spLocks noGrp="1"/>
          </p:cNvSpPr>
          <p:nvPr>
            <p:ph idx="1"/>
          </p:nvPr>
        </p:nvSpPr>
        <p:spPr>
          <a:xfrm>
            <a:off x="457200" y="1600200"/>
            <a:ext cx="4762872" cy="3556991"/>
          </a:xfrm>
        </p:spPr>
        <p:txBody>
          <a:bodyPr>
            <a:normAutofit/>
          </a:bodyPr>
          <a:lstStyle/>
          <a:p>
            <a:r>
              <a:rPr lang="en-US" dirty="0" smtClean="0"/>
              <a:t>Pupils consolidated the new vocabulary by creating their own game - route in the gym and through role-playing exercises.</a:t>
            </a:r>
            <a:br>
              <a:rPr lang="en-US" dirty="0" smtClean="0"/>
            </a:br>
            <a:endParaRPr lang="en-US" dirty="0"/>
          </a:p>
        </p:txBody>
      </p:sp>
      <p:pic>
        <p:nvPicPr>
          <p:cNvPr id="5" name="Immagine 4" descr="20170421_161647.jpg"/>
          <p:cNvPicPr>
            <a:picLocks noChangeAspect="1"/>
          </p:cNvPicPr>
          <p:nvPr/>
        </p:nvPicPr>
        <p:blipFill>
          <a:blip r:embed="rId2" cstate="print"/>
          <a:stretch>
            <a:fillRect/>
          </a:stretch>
        </p:blipFill>
        <p:spPr>
          <a:xfrm>
            <a:off x="5652120" y="1220754"/>
            <a:ext cx="2986430" cy="5309209"/>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6000" dirty="0" smtClean="0">
                <a:solidFill>
                  <a:srgbClr val="FF0000"/>
                </a:solidFill>
              </a:rPr>
              <a:t>LEARNING BY DOING</a:t>
            </a:r>
            <a:endParaRPr lang="it-IT" sz="6000" dirty="0">
              <a:solidFill>
                <a:srgbClr val="FF0000"/>
              </a:solidFill>
            </a:endParaRPr>
          </a:p>
        </p:txBody>
      </p:sp>
      <p:pic>
        <p:nvPicPr>
          <p:cNvPr id="5" name="Segnaposto contenuto 4" descr="20170428_115719.jpg"/>
          <p:cNvPicPr>
            <a:picLocks noGrp="1" noChangeAspect="1"/>
          </p:cNvPicPr>
          <p:nvPr>
            <p:ph idx="1"/>
          </p:nvPr>
        </p:nvPicPr>
        <p:blipFill>
          <a:blip r:embed="rId2" cstate="print"/>
          <a:stretch>
            <a:fillRect/>
          </a:stretch>
        </p:blipFill>
        <p:spPr>
          <a:xfrm>
            <a:off x="395536" y="2060848"/>
            <a:ext cx="2545854" cy="4525963"/>
          </a:xfrm>
        </p:spPr>
      </p:pic>
      <p:pic>
        <p:nvPicPr>
          <p:cNvPr id="6" name="Immagine 5" descr="20170509_151253.jpg"/>
          <p:cNvPicPr>
            <a:picLocks noChangeAspect="1"/>
          </p:cNvPicPr>
          <p:nvPr/>
        </p:nvPicPr>
        <p:blipFill>
          <a:blip r:embed="rId3" cstate="print"/>
          <a:stretch>
            <a:fillRect/>
          </a:stretch>
        </p:blipFill>
        <p:spPr>
          <a:xfrm>
            <a:off x="6300192" y="1412776"/>
            <a:ext cx="2513878" cy="4469115"/>
          </a:xfrm>
          <a:prstGeom prst="rect">
            <a:avLst/>
          </a:prstGeom>
        </p:spPr>
      </p:pic>
      <p:pic>
        <p:nvPicPr>
          <p:cNvPr id="7" name="Immagine 6" descr="20170509_151321.jpg"/>
          <p:cNvPicPr>
            <a:picLocks noChangeAspect="1"/>
          </p:cNvPicPr>
          <p:nvPr/>
        </p:nvPicPr>
        <p:blipFill>
          <a:blip r:embed="rId4" cstate="print"/>
          <a:srcRect r="1468" b="34250"/>
          <a:stretch>
            <a:fillRect/>
          </a:stretch>
        </p:blipFill>
        <p:spPr>
          <a:xfrm>
            <a:off x="3131840" y="2348880"/>
            <a:ext cx="3011920" cy="3573016"/>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301</TotalTime>
  <Words>274</Words>
  <Application>Microsoft Office PowerPoint</Application>
  <PresentationFormat>Presentazione su schermo (4:3)</PresentationFormat>
  <Paragraphs>49</Paragraphs>
  <Slides>14</Slides>
  <Notes>0</Notes>
  <HiddenSlides>0</HiddenSlides>
  <MMClips>0</MMClips>
  <ScaleCrop>false</ScaleCrop>
  <HeadingPairs>
    <vt:vector size="4" baseType="variant">
      <vt:variant>
        <vt:lpstr>Tema</vt:lpstr>
      </vt:variant>
      <vt:variant>
        <vt:i4>1</vt:i4>
      </vt:variant>
      <vt:variant>
        <vt:lpstr>Titoli diapositive</vt:lpstr>
      </vt:variant>
      <vt:variant>
        <vt:i4>14</vt:i4>
      </vt:variant>
    </vt:vector>
  </HeadingPairs>
  <TitlesOfParts>
    <vt:vector size="15" baseType="lpstr">
      <vt:lpstr>Tema di Office</vt:lpstr>
      <vt:lpstr>CLIL 2016/17 </vt:lpstr>
      <vt:lpstr>WARM UP</vt:lpstr>
      <vt:lpstr>FIRST STEP:VOCABULARY</vt:lpstr>
      <vt:lpstr>SECOND STEP:EXPLANATION</vt:lpstr>
      <vt:lpstr>Presentazione standard di PowerPoint</vt:lpstr>
      <vt:lpstr>Presentazione standard di PowerPoint</vt:lpstr>
      <vt:lpstr>Presentazione standard di PowerPoint</vt:lpstr>
      <vt:lpstr>THIRD STEP:CONSOLIDATION</vt:lpstr>
      <vt:lpstr>LEARNING BY DOING</vt:lpstr>
      <vt:lpstr>FOURTH STEP: TEAM WORK</vt:lpstr>
      <vt:lpstr>Presentazione standard di PowerPoint</vt:lpstr>
      <vt:lpstr>FEEDBACK</vt:lpstr>
      <vt:lpstr>FIFTH STEP: TESTING AND EVALUATION</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CLIL</dc:title>
  <dc:creator>classe 3A</dc:creator>
  <cp:lastModifiedBy>Utente</cp:lastModifiedBy>
  <cp:revision>44</cp:revision>
  <dcterms:created xsi:type="dcterms:W3CDTF">2017-05-10T12:10:16Z</dcterms:created>
  <dcterms:modified xsi:type="dcterms:W3CDTF">2017-07-27T10:48:07Z</dcterms:modified>
</cp:coreProperties>
</file>