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62" r:id="rId8"/>
    <p:sldId id="263" r:id="rId9"/>
    <p:sldId id="264" r:id="rId10"/>
    <p:sldId id="265" r:id="rId11"/>
    <p:sldId id="266"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54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33521EB-01DF-47A2-B4F7-469B91C45A58}" type="datetimeFigureOut">
              <a:rPr lang="it-IT" smtClean="0"/>
              <a:t>27/07/2017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3C32FD-A972-4A9B-8211-F7D810BEEC64}" type="slidenum">
              <a:rPr lang="it-IT" smtClean="0"/>
              <a:t>‹N›</a:t>
            </a:fld>
            <a:endParaRPr lang="it-IT"/>
          </a:p>
        </p:txBody>
      </p:sp>
    </p:spTree>
    <p:extLst>
      <p:ext uri="{BB962C8B-B14F-4D97-AF65-F5344CB8AC3E}">
        <p14:creationId xmlns:p14="http://schemas.microsoft.com/office/powerpoint/2010/main" val="157351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C33521EB-01DF-47A2-B4F7-469B91C45A58}" type="datetimeFigureOut">
              <a:rPr lang="it-IT" smtClean="0"/>
              <a:t>27/07/2017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3C32FD-A972-4A9B-8211-F7D810BEEC64}" type="slidenum">
              <a:rPr lang="it-IT" smtClean="0"/>
              <a:t>‹N›</a:t>
            </a:fld>
            <a:endParaRPr lang="it-IT"/>
          </a:p>
        </p:txBody>
      </p:sp>
    </p:spTree>
    <p:extLst>
      <p:ext uri="{BB962C8B-B14F-4D97-AF65-F5344CB8AC3E}">
        <p14:creationId xmlns:p14="http://schemas.microsoft.com/office/powerpoint/2010/main" val="397385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C33521EB-01DF-47A2-B4F7-469B91C45A58}" type="datetimeFigureOut">
              <a:rPr lang="it-IT" smtClean="0"/>
              <a:t>27/07/2017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3C32FD-A972-4A9B-8211-F7D810BEEC64}"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71903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C33521EB-01DF-47A2-B4F7-469B91C45A58}" type="datetimeFigureOut">
              <a:rPr lang="it-IT" smtClean="0"/>
              <a:t>27/07/2017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3C32FD-A972-4A9B-8211-F7D810BEEC64}" type="slidenum">
              <a:rPr lang="it-IT" smtClean="0"/>
              <a:t>‹N›</a:t>
            </a:fld>
            <a:endParaRPr lang="it-IT"/>
          </a:p>
        </p:txBody>
      </p:sp>
    </p:spTree>
    <p:extLst>
      <p:ext uri="{BB962C8B-B14F-4D97-AF65-F5344CB8AC3E}">
        <p14:creationId xmlns:p14="http://schemas.microsoft.com/office/powerpoint/2010/main" val="1169864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C33521EB-01DF-47A2-B4F7-469B91C45A58}" type="datetimeFigureOut">
              <a:rPr lang="it-IT" smtClean="0"/>
              <a:t>27/07/2017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3C32FD-A972-4A9B-8211-F7D810BEEC64}"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627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C33521EB-01DF-47A2-B4F7-469B91C45A58}" type="datetimeFigureOut">
              <a:rPr lang="it-IT" smtClean="0"/>
              <a:t>27/07/2017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3C32FD-A972-4A9B-8211-F7D810BEEC64}" type="slidenum">
              <a:rPr lang="it-IT" smtClean="0"/>
              <a:t>‹N›</a:t>
            </a:fld>
            <a:endParaRPr lang="it-IT"/>
          </a:p>
        </p:txBody>
      </p:sp>
    </p:spTree>
    <p:extLst>
      <p:ext uri="{BB962C8B-B14F-4D97-AF65-F5344CB8AC3E}">
        <p14:creationId xmlns:p14="http://schemas.microsoft.com/office/powerpoint/2010/main" val="3473295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33521EB-01DF-47A2-B4F7-469B91C45A58}" type="datetimeFigureOut">
              <a:rPr lang="it-IT" smtClean="0"/>
              <a:t>27/07/2017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3C32FD-A972-4A9B-8211-F7D810BEEC64}" type="slidenum">
              <a:rPr lang="it-IT" smtClean="0"/>
              <a:t>‹N›</a:t>
            </a:fld>
            <a:endParaRPr lang="it-IT"/>
          </a:p>
        </p:txBody>
      </p:sp>
    </p:spTree>
    <p:extLst>
      <p:ext uri="{BB962C8B-B14F-4D97-AF65-F5344CB8AC3E}">
        <p14:creationId xmlns:p14="http://schemas.microsoft.com/office/powerpoint/2010/main" val="191603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33521EB-01DF-47A2-B4F7-469B91C45A58}" type="datetimeFigureOut">
              <a:rPr lang="it-IT" smtClean="0"/>
              <a:t>27/07/2017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3C32FD-A972-4A9B-8211-F7D810BEEC64}" type="slidenum">
              <a:rPr lang="it-IT" smtClean="0"/>
              <a:t>‹N›</a:t>
            </a:fld>
            <a:endParaRPr lang="it-IT"/>
          </a:p>
        </p:txBody>
      </p:sp>
    </p:spTree>
    <p:extLst>
      <p:ext uri="{BB962C8B-B14F-4D97-AF65-F5344CB8AC3E}">
        <p14:creationId xmlns:p14="http://schemas.microsoft.com/office/powerpoint/2010/main" val="324340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33521EB-01DF-47A2-B4F7-469B91C45A58}" type="datetimeFigureOut">
              <a:rPr lang="it-IT" smtClean="0"/>
              <a:t>27/07/2017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3C32FD-A972-4A9B-8211-F7D810BEEC64}" type="slidenum">
              <a:rPr lang="it-IT" smtClean="0"/>
              <a:t>‹N›</a:t>
            </a:fld>
            <a:endParaRPr lang="it-IT"/>
          </a:p>
        </p:txBody>
      </p:sp>
    </p:spTree>
    <p:extLst>
      <p:ext uri="{BB962C8B-B14F-4D97-AF65-F5344CB8AC3E}">
        <p14:creationId xmlns:p14="http://schemas.microsoft.com/office/powerpoint/2010/main" val="171194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C33521EB-01DF-47A2-B4F7-469B91C45A58}" type="datetimeFigureOut">
              <a:rPr lang="it-IT" smtClean="0"/>
              <a:t>27/07/2017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3C32FD-A972-4A9B-8211-F7D810BEEC64}" type="slidenum">
              <a:rPr lang="it-IT" smtClean="0"/>
              <a:t>‹N›</a:t>
            </a:fld>
            <a:endParaRPr lang="it-IT"/>
          </a:p>
        </p:txBody>
      </p:sp>
    </p:spTree>
    <p:extLst>
      <p:ext uri="{BB962C8B-B14F-4D97-AF65-F5344CB8AC3E}">
        <p14:creationId xmlns:p14="http://schemas.microsoft.com/office/powerpoint/2010/main" val="329299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C33521EB-01DF-47A2-B4F7-469B91C45A58}" type="datetimeFigureOut">
              <a:rPr lang="it-IT" smtClean="0"/>
              <a:t>27/07/2017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3C32FD-A972-4A9B-8211-F7D810BEEC64}" type="slidenum">
              <a:rPr lang="it-IT" smtClean="0"/>
              <a:t>‹N›</a:t>
            </a:fld>
            <a:endParaRPr lang="it-IT"/>
          </a:p>
        </p:txBody>
      </p:sp>
    </p:spTree>
    <p:extLst>
      <p:ext uri="{BB962C8B-B14F-4D97-AF65-F5344CB8AC3E}">
        <p14:creationId xmlns:p14="http://schemas.microsoft.com/office/powerpoint/2010/main" val="48803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C33521EB-01DF-47A2-B4F7-469B91C45A58}" type="datetimeFigureOut">
              <a:rPr lang="it-IT" smtClean="0"/>
              <a:t>27/07/2017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93C32FD-A972-4A9B-8211-F7D810BEEC64}" type="slidenum">
              <a:rPr lang="it-IT" smtClean="0"/>
              <a:t>‹N›</a:t>
            </a:fld>
            <a:endParaRPr lang="it-IT"/>
          </a:p>
        </p:txBody>
      </p:sp>
    </p:spTree>
    <p:extLst>
      <p:ext uri="{BB962C8B-B14F-4D97-AF65-F5344CB8AC3E}">
        <p14:creationId xmlns:p14="http://schemas.microsoft.com/office/powerpoint/2010/main" val="228037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C33521EB-01DF-47A2-B4F7-469B91C45A58}" type="datetimeFigureOut">
              <a:rPr lang="it-IT" smtClean="0"/>
              <a:t>27/07/2017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93C32FD-A972-4A9B-8211-F7D810BEEC64}" type="slidenum">
              <a:rPr lang="it-IT" smtClean="0"/>
              <a:t>‹N›</a:t>
            </a:fld>
            <a:endParaRPr lang="it-IT"/>
          </a:p>
        </p:txBody>
      </p:sp>
    </p:spTree>
    <p:extLst>
      <p:ext uri="{BB962C8B-B14F-4D97-AF65-F5344CB8AC3E}">
        <p14:creationId xmlns:p14="http://schemas.microsoft.com/office/powerpoint/2010/main" val="378848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521EB-01DF-47A2-B4F7-469B91C45A58}" type="datetimeFigureOut">
              <a:rPr lang="it-IT" smtClean="0"/>
              <a:t>27/07/2017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93C32FD-A972-4A9B-8211-F7D810BEEC64}" type="slidenum">
              <a:rPr lang="it-IT" smtClean="0"/>
              <a:t>‹N›</a:t>
            </a:fld>
            <a:endParaRPr lang="it-IT"/>
          </a:p>
        </p:txBody>
      </p:sp>
    </p:spTree>
    <p:extLst>
      <p:ext uri="{BB962C8B-B14F-4D97-AF65-F5344CB8AC3E}">
        <p14:creationId xmlns:p14="http://schemas.microsoft.com/office/powerpoint/2010/main" val="134553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33521EB-01DF-47A2-B4F7-469B91C45A58}" type="datetimeFigureOut">
              <a:rPr lang="it-IT" smtClean="0"/>
              <a:t>27/07/2017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3C32FD-A972-4A9B-8211-F7D810BEEC64}" type="slidenum">
              <a:rPr lang="it-IT" smtClean="0"/>
              <a:t>‹N›</a:t>
            </a:fld>
            <a:endParaRPr lang="it-IT"/>
          </a:p>
        </p:txBody>
      </p:sp>
    </p:spTree>
    <p:extLst>
      <p:ext uri="{BB962C8B-B14F-4D97-AF65-F5344CB8AC3E}">
        <p14:creationId xmlns:p14="http://schemas.microsoft.com/office/powerpoint/2010/main" val="363825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33521EB-01DF-47A2-B4F7-469B91C45A58}" type="datetimeFigureOut">
              <a:rPr lang="it-IT" smtClean="0"/>
              <a:t>27/07/2017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3C32FD-A972-4A9B-8211-F7D810BEEC64}" type="slidenum">
              <a:rPr lang="it-IT" smtClean="0"/>
              <a:t>‹N›</a:t>
            </a:fld>
            <a:endParaRPr lang="it-IT"/>
          </a:p>
        </p:txBody>
      </p:sp>
    </p:spTree>
    <p:extLst>
      <p:ext uri="{BB962C8B-B14F-4D97-AF65-F5344CB8AC3E}">
        <p14:creationId xmlns:p14="http://schemas.microsoft.com/office/powerpoint/2010/main" val="173598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3521EB-01DF-47A2-B4F7-469B91C45A58}" type="datetimeFigureOut">
              <a:rPr lang="it-IT" smtClean="0"/>
              <a:t>27/07/2017</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3C32FD-A972-4A9B-8211-F7D810BEEC64}" type="slidenum">
              <a:rPr lang="it-IT" smtClean="0"/>
              <a:t>‹N›</a:t>
            </a:fld>
            <a:endParaRPr lang="it-IT"/>
          </a:p>
        </p:txBody>
      </p:sp>
    </p:spTree>
    <p:extLst>
      <p:ext uri="{BB962C8B-B14F-4D97-AF65-F5344CB8AC3E}">
        <p14:creationId xmlns:p14="http://schemas.microsoft.com/office/powerpoint/2010/main" val="949102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hyperlink" Target="Italian%20Landscapes.docx"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yxU748R4Mkw" TargetMode="External"/><Relationship Id="rId2" Type="http://schemas.openxmlformats.org/officeDocument/2006/relationships/hyperlink" Target="https://youtu.be/pkjJsYsy5cA" TargetMode="External"/><Relationship Id="rId1" Type="http://schemas.openxmlformats.org/officeDocument/2006/relationships/slideLayout" Target="../slideLayouts/slideLayout7.xml"/><Relationship Id="rId4" Type="http://schemas.openxmlformats.org/officeDocument/2006/relationships/hyperlink" Target="https://youtu.be/mw9YIFoDzw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itolo 7"/>
          <p:cNvSpPr>
            <a:spLocks noGrp="1"/>
          </p:cNvSpPr>
          <p:nvPr>
            <p:ph type="title"/>
          </p:nvPr>
        </p:nvSpPr>
        <p:spPr>
          <a:xfrm>
            <a:off x="5508091" y="6948804"/>
            <a:ext cx="4268954" cy="1813057"/>
          </a:xfrm>
        </p:spPr>
        <p:txBody>
          <a:bodyPr>
            <a:normAutofit fontScale="90000"/>
          </a:bodyPr>
          <a:lstStyle/>
          <a:p>
            <a:r>
              <a:rPr lang="it-IT" dirty="0" smtClean="0"/>
              <a:t/>
            </a:r>
            <a:br>
              <a:rPr lang="it-IT" dirty="0" smtClean="0"/>
            </a:br>
            <a:r>
              <a:rPr lang="it-IT" dirty="0"/>
              <a:t/>
            </a:r>
            <a:br>
              <a:rPr lang="it-IT" dirty="0"/>
            </a:br>
            <a:r>
              <a:rPr lang="it-IT" dirty="0" smtClean="0"/>
              <a:t/>
            </a:r>
            <a:br>
              <a:rPr lang="it-IT" dirty="0" smtClean="0"/>
            </a:br>
            <a:r>
              <a:rPr lang="it-IT" dirty="0"/>
              <a:t/>
            </a:r>
            <a:br>
              <a:rPr lang="it-IT" dirty="0"/>
            </a:br>
            <a:endParaRPr lang="it-IT" dirty="0"/>
          </a:p>
        </p:txBody>
      </p:sp>
      <p:sp>
        <p:nvSpPr>
          <p:cNvPr id="9" name="Rettangolo 8"/>
          <p:cNvSpPr/>
          <p:nvPr/>
        </p:nvSpPr>
        <p:spPr>
          <a:xfrm>
            <a:off x="1252023" y="603963"/>
            <a:ext cx="9200271" cy="923330"/>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GB" sz="5400" b="1" cap="none" spc="0" dirty="0" smtClean="0">
                <a:ln w="22225">
                  <a:solidFill>
                    <a:schemeClr val="accent4">
                      <a:lumMod val="50000"/>
                    </a:schemeClr>
                  </a:solidFill>
                  <a:prstDash val="solid"/>
                </a:ln>
                <a:solidFill>
                  <a:schemeClr val="accent2">
                    <a:lumMod val="40000"/>
                    <a:lumOff val="60000"/>
                  </a:schemeClr>
                </a:solidFill>
                <a:effectLst/>
              </a:rPr>
              <a:t>Italian landscapes</a:t>
            </a:r>
            <a:endParaRPr lang="en-GB" sz="5400" b="1" cap="none" spc="0" dirty="0">
              <a:ln w="22225">
                <a:solidFill>
                  <a:schemeClr val="accent4">
                    <a:lumMod val="50000"/>
                  </a:schemeClr>
                </a:solidFill>
                <a:prstDash val="solid"/>
              </a:ln>
              <a:solidFill>
                <a:schemeClr val="accent2">
                  <a:lumMod val="40000"/>
                  <a:lumOff val="60000"/>
                </a:schemeClr>
              </a:solidFill>
              <a:effectLst/>
            </a:endParaRPr>
          </a:p>
        </p:txBody>
      </p:sp>
      <p:pic>
        <p:nvPicPr>
          <p:cNvPr id="1028" name="Picture 4" descr="Risultati immagini per sagoma italia da color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722" y="2301016"/>
            <a:ext cx="2826776" cy="350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50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ttangolo 1"/>
          <p:cNvSpPr/>
          <p:nvPr/>
        </p:nvSpPr>
        <p:spPr>
          <a:xfrm>
            <a:off x="614149" y="945500"/>
            <a:ext cx="10263117" cy="4728026"/>
          </a:xfrm>
          <a:prstGeom prst="rect">
            <a:avLst/>
          </a:prstGeom>
        </p:spPr>
        <p:txBody>
          <a:bodyPr wrap="square">
            <a:spAutoFit/>
          </a:bodyPr>
          <a:lstStyle/>
          <a:p>
            <a:pPr algn="ctr">
              <a:lnSpc>
                <a:spcPct val="107000"/>
              </a:lnSpc>
              <a:spcAft>
                <a:spcPts val="800"/>
              </a:spcAft>
            </a:pPr>
            <a:r>
              <a:rPr lang="en-GB" sz="1400" b="1" dirty="0" smtClean="0">
                <a:effectLst/>
                <a:latin typeface="Courier New" panose="02070309020205020404" pitchFamily="49" charset="0"/>
                <a:ea typeface="Calibri" panose="020F0502020204030204" pitchFamily="34" charset="0"/>
                <a:cs typeface="Times New Roman" panose="02020603050405020304" pitchFamily="18" charset="0"/>
              </a:rPr>
              <a:t>LESSON 4: OUR LANDSCAPE</a:t>
            </a:r>
            <a:endParaRPr lang="it-IT"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b="1" dirty="0" smtClean="0">
                <a:effectLst/>
                <a:latin typeface="Courier New" panose="02070309020205020404" pitchFamily="49" charset="0"/>
                <a:ea typeface="Calibri" panose="020F0502020204030204" pitchFamily="34" charset="0"/>
                <a:cs typeface="Times New Roman" panose="02020603050405020304" pitchFamily="18" charset="0"/>
              </a:rPr>
              <a:t> </a:t>
            </a:r>
            <a:endParaRPr lang="it-IT"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b="1" dirty="0" smtClean="0">
                <a:effectLst/>
                <a:latin typeface="Courier New" panose="02070309020205020404" pitchFamily="49" charset="0"/>
                <a:ea typeface="Calibri" panose="020F0502020204030204" pitchFamily="34" charset="0"/>
                <a:cs typeface="Times New Roman" panose="02020603050405020304" pitchFamily="18" charset="0"/>
              </a:rPr>
              <a:t>PROCEDURE:</a:t>
            </a:r>
            <a:r>
              <a:rPr lang="en-GB" sz="1400" dirty="0" smtClean="0">
                <a:effectLst/>
                <a:latin typeface="Courier New" panose="02070309020205020404" pitchFamily="49" charset="0"/>
                <a:ea typeface="Calibri" panose="020F0502020204030204" pitchFamily="34" charset="0"/>
                <a:cs typeface="Times New Roman" panose="02020603050405020304" pitchFamily="18" charset="0"/>
              </a:rPr>
              <a:t> Feedbacks. Children learned new knowledge and they </a:t>
            </a:r>
            <a:r>
              <a:rPr lang="en-GB" sz="1400" dirty="0" smtClean="0">
                <a:effectLst/>
                <a:latin typeface="Courier New" panose="02070309020205020404" pitchFamily="49" charset="0"/>
                <a:ea typeface="Calibri" panose="020F0502020204030204" pitchFamily="34" charset="0"/>
                <a:cs typeface="Times New Roman" panose="02020603050405020304" pitchFamily="18" charset="0"/>
              </a:rPr>
              <a:t>practised </a:t>
            </a:r>
            <a:r>
              <a:rPr lang="en-GB" sz="1400" dirty="0" smtClean="0">
                <a:effectLst/>
                <a:latin typeface="Courier New" panose="02070309020205020404" pitchFamily="49" charset="0"/>
                <a:ea typeface="Calibri" panose="020F0502020204030204" pitchFamily="34" charset="0"/>
                <a:cs typeface="Times New Roman" panose="02020603050405020304" pitchFamily="18" charset="0"/>
              </a:rPr>
              <a:t>about contents.</a:t>
            </a:r>
            <a:endParaRPr lang="it-IT"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b="1" dirty="0" smtClean="0">
                <a:effectLst/>
                <a:latin typeface="Courier New" panose="02070309020205020404" pitchFamily="49" charset="0"/>
                <a:ea typeface="Calibri" panose="020F0502020204030204" pitchFamily="34" charset="0"/>
                <a:cs typeface="Times New Roman" panose="02020603050405020304" pitchFamily="18" charset="0"/>
              </a:rPr>
              <a:t>ACTIVITY: </a:t>
            </a:r>
            <a:r>
              <a:rPr lang="en-GB" sz="1400" dirty="0" smtClean="0">
                <a:effectLst/>
                <a:latin typeface="Courier New" panose="02070309020205020404" pitchFamily="49" charset="0"/>
                <a:ea typeface="Calibri" panose="020F0502020204030204" pitchFamily="34" charset="0"/>
                <a:cs typeface="Times New Roman" panose="02020603050405020304" pitchFamily="18" charset="0"/>
              </a:rPr>
              <a:t>the teacher introduces a game, she gives some clues and while the children are divided in groups, they listen and act out. The t. gives the last worksheet about landforms and bodies of water and at last but not least the “expertise task”. The t. gives a geographic map of Italy and the children have to draw and colour the landforms and bodies of water that they have learned on the map.</a:t>
            </a:r>
            <a:endParaRPr lang="it-IT"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400" b="1" dirty="0" smtClean="0">
                <a:solidFill>
                  <a:srgbClr val="000000"/>
                </a:solidFill>
                <a:effectLst/>
                <a:latin typeface="Courier New" panose="02070309020205020404" pitchFamily="49" charset="0"/>
                <a:ea typeface="Calibri" panose="020F0502020204030204" pitchFamily="34" charset="0"/>
              </a:rPr>
              <a:t>LANGUAGE STRUCTURE AND VOCABULARY: </a:t>
            </a:r>
            <a:r>
              <a:rPr lang="en-GB" sz="1400" dirty="0" smtClean="0">
                <a:solidFill>
                  <a:srgbClr val="000000"/>
                </a:solidFill>
                <a:effectLst/>
                <a:latin typeface="Courier New" panose="02070309020205020404" pitchFamily="49" charset="0"/>
                <a:ea typeface="Calibri" panose="020F0502020204030204" pitchFamily="34" charset="0"/>
              </a:rPr>
              <a:t>Let’s start with a game! Listen and act out: If you are a body of water … sit down; if you are a landform ….. stand up; if you are a river …. go </a:t>
            </a:r>
            <a:r>
              <a:rPr lang="en-GB" sz="1400" dirty="0" smtClean="0">
                <a:solidFill>
                  <a:srgbClr val="000000"/>
                </a:solidFill>
                <a:effectLst/>
                <a:latin typeface="Courier New" panose="02070309020205020404" pitchFamily="49" charset="0"/>
                <a:ea typeface="Calibri" panose="020F0502020204030204" pitchFamily="34" charset="0"/>
              </a:rPr>
              <a:t>to the </a:t>
            </a:r>
            <a:r>
              <a:rPr lang="en-GB" sz="1400" dirty="0" smtClean="0">
                <a:solidFill>
                  <a:srgbClr val="000000"/>
                </a:solidFill>
                <a:effectLst/>
                <a:latin typeface="Courier New" panose="02070309020205020404" pitchFamily="49" charset="0"/>
                <a:ea typeface="Calibri" panose="020F0502020204030204" pitchFamily="34" charset="0"/>
              </a:rPr>
              <a:t>right; if you are a mountain …. go </a:t>
            </a:r>
            <a:r>
              <a:rPr lang="en-GB" sz="1400" dirty="0" smtClean="0">
                <a:solidFill>
                  <a:srgbClr val="000000"/>
                </a:solidFill>
                <a:effectLst/>
                <a:latin typeface="Courier New" panose="02070309020205020404" pitchFamily="49" charset="0"/>
                <a:ea typeface="Calibri" panose="020F0502020204030204" pitchFamily="34" charset="0"/>
              </a:rPr>
              <a:t>to the </a:t>
            </a:r>
            <a:r>
              <a:rPr lang="en-GB" sz="1400" dirty="0" smtClean="0">
                <a:solidFill>
                  <a:srgbClr val="000000"/>
                </a:solidFill>
                <a:effectLst/>
                <a:latin typeface="Courier New" panose="02070309020205020404" pitchFamily="49" charset="0"/>
                <a:ea typeface="Calibri" panose="020F0502020204030204" pitchFamily="34" charset="0"/>
              </a:rPr>
              <a:t>left; if you are a plain …. clap your hands; …….</a:t>
            </a:r>
            <a:endParaRPr lang="it-IT" sz="1400" dirty="0" smtClean="0">
              <a:solidFill>
                <a:srgbClr val="000000"/>
              </a:solidFill>
              <a:effectLst/>
              <a:latin typeface="Calibri" panose="020F0502020204030204" pitchFamily="34" charset="0"/>
              <a:ea typeface="Calibri" panose="020F0502020204030204" pitchFamily="34" charset="0"/>
            </a:endParaRPr>
          </a:p>
          <a:p>
            <a:pPr algn="just">
              <a:spcAft>
                <a:spcPts val="0"/>
              </a:spcAft>
            </a:pPr>
            <a:r>
              <a:rPr lang="en-GB" sz="1400" dirty="0" smtClean="0">
                <a:solidFill>
                  <a:srgbClr val="000000"/>
                </a:solidFill>
                <a:effectLst/>
                <a:latin typeface="Courier New" panose="02070309020205020404" pitchFamily="49" charset="0"/>
                <a:ea typeface="Calibri" panose="020F0502020204030204" pitchFamily="34" charset="0"/>
              </a:rPr>
              <a:t>Listen, repeat and write the name under the picture then colour; read and complete the sentences. Look at the geographic map and try to draw every landforms and bodies of water that you can remember then colour.</a:t>
            </a:r>
            <a:endParaRPr lang="it-IT" sz="1400" dirty="0" smtClean="0">
              <a:solidFill>
                <a:srgbClr val="000000"/>
              </a:solidFill>
              <a:effectLst/>
              <a:latin typeface="Calibri" panose="020F0502020204030204" pitchFamily="34" charset="0"/>
              <a:ea typeface="Calibri" panose="020F0502020204030204" pitchFamily="34" charset="0"/>
            </a:endParaRPr>
          </a:p>
          <a:p>
            <a:pPr algn="just">
              <a:spcAft>
                <a:spcPts val="0"/>
              </a:spcAft>
            </a:pPr>
            <a:r>
              <a:rPr lang="en-GB" sz="1400" dirty="0" smtClean="0">
                <a:solidFill>
                  <a:srgbClr val="000000"/>
                </a:solidFill>
                <a:effectLst/>
                <a:latin typeface="Courier New" panose="02070309020205020404" pitchFamily="49" charset="0"/>
                <a:ea typeface="Calibri" panose="020F0502020204030204" pitchFamily="34" charset="0"/>
              </a:rPr>
              <a:t> </a:t>
            </a:r>
            <a:endParaRPr lang="it-IT" sz="1400" dirty="0" smtClean="0">
              <a:solidFill>
                <a:srgbClr val="000000"/>
              </a:solidFill>
              <a:effectLst/>
              <a:latin typeface="Calibri" panose="020F0502020204030204" pitchFamily="34" charset="0"/>
              <a:ea typeface="Calibri" panose="020F0502020204030204" pitchFamily="34" charset="0"/>
            </a:endParaRPr>
          </a:p>
          <a:p>
            <a:pPr algn="just">
              <a:spcAft>
                <a:spcPts val="0"/>
              </a:spcAft>
            </a:pPr>
            <a:r>
              <a:rPr lang="en-GB" sz="1400" dirty="0" smtClean="0">
                <a:solidFill>
                  <a:srgbClr val="000000"/>
                </a:solidFill>
                <a:effectLst/>
                <a:latin typeface="Courier New" panose="02070309020205020404" pitchFamily="49" charset="0"/>
                <a:ea typeface="Calibri" panose="020F0502020204030204" pitchFamily="34" charset="0"/>
              </a:rPr>
              <a:t> </a:t>
            </a:r>
            <a:endParaRPr lang="it-IT" sz="1400" dirty="0" smtClean="0">
              <a:solidFill>
                <a:srgbClr val="000000"/>
              </a:solidFill>
              <a:effectLst/>
              <a:latin typeface="Calibri" panose="020F0502020204030204" pitchFamily="34" charset="0"/>
              <a:ea typeface="Calibri" panose="020F0502020204030204" pitchFamily="34" charset="0"/>
            </a:endParaRPr>
          </a:p>
          <a:p>
            <a:pPr algn="just">
              <a:spcAft>
                <a:spcPts val="0"/>
              </a:spcAft>
            </a:pPr>
            <a:r>
              <a:rPr lang="en-GB" sz="1400" b="1" dirty="0" smtClean="0">
                <a:solidFill>
                  <a:srgbClr val="000000"/>
                </a:solidFill>
                <a:effectLst/>
                <a:latin typeface="Courier New" panose="02070309020205020404" pitchFamily="49" charset="0"/>
                <a:ea typeface="Calibri" panose="020F0502020204030204" pitchFamily="34" charset="0"/>
              </a:rPr>
              <a:t>MATERIALS: </a:t>
            </a:r>
            <a:r>
              <a:rPr lang="en-GB" sz="1400" dirty="0" smtClean="0">
                <a:solidFill>
                  <a:srgbClr val="000000"/>
                </a:solidFill>
                <a:effectLst/>
                <a:latin typeface="Courier New" panose="02070309020205020404" pitchFamily="49" charset="0"/>
                <a:ea typeface="Calibri" panose="020F0502020204030204" pitchFamily="34" charset="0"/>
              </a:rPr>
              <a:t>worksheets, pencils, ….</a:t>
            </a:r>
            <a:endParaRPr lang="it-IT" sz="1400" dirty="0" smtClean="0">
              <a:solidFill>
                <a:srgbClr val="000000"/>
              </a:solidFill>
              <a:effectLst/>
              <a:latin typeface="Calibri" panose="020F0502020204030204" pitchFamily="34" charset="0"/>
              <a:ea typeface="Calibri" panose="020F0502020204030204" pitchFamily="34" charset="0"/>
            </a:endParaRPr>
          </a:p>
          <a:p>
            <a:pPr algn="just">
              <a:spcAft>
                <a:spcPts val="0"/>
              </a:spcAft>
            </a:pPr>
            <a:r>
              <a:rPr lang="en-GB" sz="1400" dirty="0" smtClean="0">
                <a:solidFill>
                  <a:srgbClr val="000000"/>
                </a:solidFill>
                <a:effectLst/>
                <a:latin typeface="Courier New" panose="02070309020205020404" pitchFamily="49" charset="0"/>
                <a:ea typeface="Calibri" panose="020F0502020204030204" pitchFamily="34" charset="0"/>
              </a:rPr>
              <a:t> </a:t>
            </a:r>
            <a:endParaRPr lang="it-IT" sz="1400" dirty="0" smtClean="0">
              <a:solidFill>
                <a:srgbClr val="000000"/>
              </a:solidFill>
              <a:effectLst/>
              <a:latin typeface="Calibri" panose="020F0502020204030204" pitchFamily="34" charset="0"/>
              <a:ea typeface="Calibri" panose="020F0502020204030204" pitchFamily="34" charset="0"/>
            </a:endParaRPr>
          </a:p>
          <a:p>
            <a:pPr algn="just">
              <a:lnSpc>
                <a:spcPct val="107000"/>
              </a:lnSpc>
              <a:spcAft>
                <a:spcPts val="800"/>
              </a:spcAft>
            </a:pPr>
            <a:r>
              <a:rPr lang="en-GB" sz="1400" b="1" dirty="0" smtClean="0">
                <a:effectLst/>
                <a:latin typeface="Courier New" panose="02070309020205020404" pitchFamily="49" charset="0"/>
                <a:ea typeface="Calibri" panose="020F0502020204030204" pitchFamily="34" charset="0"/>
                <a:cs typeface="Times New Roman" panose="02020603050405020304" pitchFamily="18" charset="0"/>
              </a:rPr>
              <a:t>TIMING: </a:t>
            </a:r>
            <a:r>
              <a:rPr lang="en-GB" sz="1400" dirty="0" smtClean="0">
                <a:effectLst/>
                <a:latin typeface="Courier New" panose="02070309020205020404" pitchFamily="49" charset="0"/>
                <a:ea typeface="Calibri" panose="020F0502020204030204" pitchFamily="34" charset="0"/>
                <a:cs typeface="Times New Roman" panose="02020603050405020304" pitchFamily="18" charset="0"/>
              </a:rPr>
              <a:t>2 hours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1438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Risultati immagini per sagoma italia da color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672" y="348563"/>
            <a:ext cx="2906973" cy="3874614"/>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3923" y="153408"/>
            <a:ext cx="4112525" cy="3084394"/>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6006" y="3725839"/>
            <a:ext cx="3821373" cy="2866030"/>
          </a:xfrm>
          <a:prstGeom prst="rect">
            <a:avLst/>
          </a:prstGeom>
        </p:spPr>
      </p:pic>
    </p:spTree>
    <p:extLst>
      <p:ext uri="{BB962C8B-B14F-4D97-AF65-F5344CB8AC3E}">
        <p14:creationId xmlns:p14="http://schemas.microsoft.com/office/powerpoint/2010/main" val="4141562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ttangolo 1"/>
          <p:cNvSpPr/>
          <p:nvPr/>
        </p:nvSpPr>
        <p:spPr>
          <a:xfrm>
            <a:off x="2124222" y="343367"/>
            <a:ext cx="7441809" cy="4959563"/>
          </a:xfrm>
          <a:prstGeom prst="rect">
            <a:avLst/>
          </a:prstGeom>
        </p:spPr>
        <p:txBody>
          <a:bodyPr wrap="square">
            <a:spAutoFit/>
          </a:bodyPr>
          <a:lstStyle/>
          <a:p>
            <a:pPr algn="ctr">
              <a:lnSpc>
                <a:spcPct val="107000"/>
              </a:lnSpc>
              <a:spcAft>
                <a:spcPts val="800"/>
              </a:spcAft>
            </a:pPr>
            <a:r>
              <a:rPr lang="en-GB" b="1" dirty="0" smtClean="0">
                <a:effectLst/>
                <a:latin typeface="Courier New" panose="02070309020205020404" pitchFamily="49" charset="0"/>
                <a:ea typeface="Calibri" panose="020F0502020204030204" pitchFamily="34" charset="0"/>
                <a:cs typeface="Times New Roman" panose="02020603050405020304" pitchFamily="18" charset="0"/>
              </a:rPr>
              <a:t>LESSON 1: OUR LANDSCAPE</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b="1" dirty="0" smtClean="0">
                <a:effectLst/>
                <a:latin typeface="Courier New" panose="02070309020205020404" pitchFamily="49" charset="0"/>
                <a:ea typeface="Calibri" panose="020F0502020204030204" pitchFamily="34" charset="0"/>
                <a:cs typeface="Times New Roman" panose="02020603050405020304" pitchFamily="18" charset="0"/>
              </a:rPr>
              <a:t> INTRODUCTION: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Teacher captures children’s interest.</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b="1" dirty="0" smtClean="0">
                <a:effectLst/>
                <a:latin typeface="Courier New" panose="02070309020205020404" pitchFamily="49" charset="0"/>
                <a:ea typeface="Calibri" panose="020F0502020204030204" pitchFamily="34" charset="0"/>
                <a:cs typeface="Times New Roman" panose="02020603050405020304" pitchFamily="18" charset="0"/>
              </a:rPr>
              <a:t>PROCEDURE: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Children look around.</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dirty="0" smtClean="0">
                <a:effectLst/>
                <a:latin typeface="Courier New" panose="02070309020205020404" pitchFamily="49" charset="0"/>
                <a:ea typeface="Calibri" panose="020F0502020204030204" pitchFamily="34" charset="0"/>
                <a:cs typeface="Times New Roman" panose="02020603050405020304" pitchFamily="18" charset="0"/>
              </a:rPr>
              <a:t>At the end the teacher</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n-GB" dirty="0" smtClean="0">
                <a:effectLst/>
                <a:latin typeface="Courier New" panose="02070309020205020404" pitchFamily="49" charset="0"/>
                <a:ea typeface="Calibri" panose="020F0502020204030204" pitchFamily="34" charset="0"/>
                <a:cs typeface="Times New Roman" panose="02020603050405020304" pitchFamily="18" charset="0"/>
              </a:rPr>
              <a:t>- Ask: what can you see? Are there any mountains?, hills?, buildings?...</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b="1" dirty="0" smtClean="0">
                <a:effectLst/>
                <a:latin typeface="Courier New" panose="02070309020205020404" pitchFamily="49" charset="0"/>
                <a:ea typeface="Calibri" panose="020F0502020204030204" pitchFamily="34" charset="0"/>
                <a:cs typeface="Times New Roman" panose="02020603050405020304" pitchFamily="18" charset="0"/>
              </a:rPr>
              <a:t>ACTIVITY: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Children sit down in a circle and look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towards the front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drawing everything they can see.</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b="1" dirty="0" smtClean="0">
                <a:effectLst/>
                <a:latin typeface="Courier New" panose="02070309020205020404" pitchFamily="49" charset="0"/>
                <a:ea typeface="Calibri" panose="020F0502020204030204" pitchFamily="34" charset="0"/>
                <a:cs typeface="Times New Roman" panose="02020603050405020304" pitchFamily="18" charset="0"/>
              </a:rPr>
              <a:t>LANGUAGE STRUCTURE AND VOCABULARY: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sit down in a circle; look around; what have you seen?; Now draw it on your notebook.</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b="1" dirty="0" smtClean="0">
                <a:effectLst/>
                <a:latin typeface="Courier New" panose="02070309020205020404" pitchFamily="49" charset="0"/>
                <a:ea typeface="Calibri" panose="020F0502020204030204" pitchFamily="34" charset="0"/>
                <a:cs typeface="Times New Roman" panose="02020603050405020304" pitchFamily="18" charset="0"/>
              </a:rPr>
              <a:t>MATERIALS: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notebooks and pencils.</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b="1" dirty="0" smtClean="0">
                <a:effectLst/>
                <a:latin typeface="Courier New" panose="02070309020205020404" pitchFamily="49" charset="0"/>
                <a:ea typeface="Calibri" panose="020F0502020204030204" pitchFamily="34" charset="0"/>
                <a:cs typeface="Times New Roman" panose="02020603050405020304" pitchFamily="18" charset="0"/>
              </a:rPr>
              <a:t>TIMING: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2 hours</a:t>
            </a:r>
          </a:p>
          <a:p>
            <a:pPr algn="just">
              <a:lnSpc>
                <a:spcPct val="107000"/>
              </a:lnSpc>
              <a:spcAft>
                <a:spcPts val="800"/>
              </a:spcAft>
            </a:pPr>
            <a:r>
              <a:rPr lang="en-GB" dirty="0" smtClean="0">
                <a:effectLst/>
                <a:latin typeface="Courier New" panose="02070309020205020404" pitchFamily="49" charset="0"/>
                <a:ea typeface="Calibri" panose="020F0502020204030204" pitchFamily="34" charset="0"/>
                <a:cs typeface="Times New Roman" panose="02020603050405020304" pitchFamily="18" charset="0"/>
                <a:hlinkClick r:id="rId2" action="ppaction://hlinkfile"/>
              </a:rPr>
              <a:t>Italian </a:t>
            </a:r>
            <a:r>
              <a:rPr lang="en-GB" dirty="0" smtClean="0">
                <a:effectLst/>
                <a:latin typeface="Courier New" panose="02070309020205020404" pitchFamily="49" charset="0"/>
                <a:ea typeface="Calibri" panose="020F0502020204030204" pitchFamily="34" charset="0"/>
                <a:cs typeface="Times New Roman" panose="02020603050405020304" pitchFamily="18" charset="0"/>
                <a:hlinkClick r:id="rId2" action="ppaction://program"/>
              </a:rPr>
              <a:t>Landscapes.docx</a:t>
            </a:r>
            <a:endParaRPr lang="en-GB" dirty="0" smtClean="0">
              <a:effectLst/>
              <a:latin typeface="Courier New" panose="020703090202050204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543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ttangolo 1"/>
          <p:cNvSpPr/>
          <p:nvPr/>
        </p:nvSpPr>
        <p:spPr>
          <a:xfrm>
            <a:off x="1097280" y="356492"/>
            <a:ext cx="9889588" cy="6133987"/>
          </a:xfrm>
          <a:prstGeom prst="rect">
            <a:avLst/>
          </a:prstGeom>
          <a:noFill/>
        </p:spPr>
        <p:txBody>
          <a:bodyPr wrap="square">
            <a:spAutoFit/>
          </a:bodyPr>
          <a:lstStyle/>
          <a:p>
            <a:pPr algn="ctr">
              <a:lnSpc>
                <a:spcPct val="107000"/>
              </a:lnSpc>
              <a:spcAft>
                <a:spcPts val="800"/>
              </a:spcAft>
            </a:pPr>
            <a:r>
              <a:rPr lang="en-GB" b="1" dirty="0" smtClean="0">
                <a:effectLst/>
                <a:latin typeface="Courier New" panose="02070309020205020404" pitchFamily="49" charset="0"/>
                <a:ea typeface="Calibri" panose="020F0502020204030204" pitchFamily="34" charset="0"/>
                <a:cs typeface="Times New Roman" panose="02020603050405020304" pitchFamily="18" charset="0"/>
              </a:rPr>
              <a:t>LESSON 2: OUR LANDSCAPE</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b="1" dirty="0" smtClean="0">
                <a:effectLst/>
                <a:latin typeface="Courier New" panose="02070309020205020404" pitchFamily="49" charset="0"/>
                <a:ea typeface="Calibri" panose="020F0502020204030204" pitchFamily="34" charset="0"/>
                <a:cs typeface="Times New Roman" panose="02020603050405020304" pitchFamily="18" charset="0"/>
              </a:rPr>
              <a:t> </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b="1" dirty="0" smtClean="0">
                <a:effectLst/>
                <a:latin typeface="Courier New" panose="02070309020205020404" pitchFamily="49" charset="0"/>
                <a:ea typeface="Calibri" panose="020F0502020204030204" pitchFamily="34" charset="0"/>
                <a:cs typeface="Times New Roman" panose="02020603050405020304" pitchFamily="18" charset="0"/>
              </a:rPr>
              <a:t>PROCEDURE:</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 Children watch some pictures.</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smtClean="0">
                <a:effectLst/>
                <a:latin typeface="Courier New" panose="02070309020205020404" pitchFamily="49" charset="0"/>
                <a:ea typeface="Calibri" panose="020F0502020204030204" pitchFamily="34" charset="0"/>
                <a:cs typeface="Times New Roman" panose="02020603050405020304" pitchFamily="18" charset="0"/>
              </a:rPr>
              <a:t>At the end, the teacher asks them to compare their drawings with the pictures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shown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on the whiteboard (LIM) and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spot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the differences. </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b="1" dirty="0" smtClean="0">
                <a:effectLst/>
                <a:latin typeface="Courier New" panose="02070309020205020404" pitchFamily="49" charset="0"/>
                <a:ea typeface="Calibri" panose="020F0502020204030204" pitchFamily="34" charset="0"/>
                <a:cs typeface="Times New Roman" panose="02020603050405020304" pitchFamily="18" charset="0"/>
              </a:rPr>
              <a:t>ACTIVITY:</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 they watch some videos to learn more about landscapes, while they watch, they have to pay attention at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the </a:t>
            </a:r>
            <a:r>
              <a:rPr lang="en-GB" dirty="0" err="1" smtClean="0">
                <a:effectLst/>
                <a:latin typeface="Courier New" panose="02070309020205020404" pitchFamily="49" charset="0"/>
                <a:ea typeface="Calibri" panose="020F0502020204030204" pitchFamily="34" charset="0"/>
                <a:cs typeface="Times New Roman" panose="02020603050405020304" pitchFamily="18" charset="0"/>
              </a:rPr>
              <a:t>landascapes</a:t>
            </a:r>
            <a:r>
              <a:rPr lang="en-GB" dirty="0" smtClean="0">
                <a:latin typeface="Courier New" panose="02070309020205020404" pitchFamily="49" charset="0"/>
                <a:ea typeface="Calibri" panose="020F0502020204030204" pitchFamily="34" charset="0"/>
                <a:cs typeface="Times New Roman" panose="02020603050405020304" pitchFamily="18" charset="0"/>
              </a:rPr>
              <a:t>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name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and meanings;</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smtClean="0">
                <a:effectLst/>
                <a:latin typeface="Courier New" panose="02070309020205020404" pitchFamily="49" charset="0"/>
                <a:ea typeface="Calibri" panose="020F0502020204030204" pitchFamily="34" charset="0"/>
                <a:cs typeface="Times New Roman" panose="02020603050405020304" pitchFamily="18" charset="0"/>
              </a:rPr>
              <a:t>The teacher asks about the names, if someone already know some words such as “river”, for example…</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smtClean="0">
                <a:effectLst/>
                <a:latin typeface="Courier New" panose="02070309020205020404" pitchFamily="49" charset="0"/>
                <a:ea typeface="Calibri" panose="020F0502020204030204" pitchFamily="34" charset="0"/>
                <a:cs typeface="Times New Roman" panose="02020603050405020304" pitchFamily="18" charset="0"/>
              </a:rPr>
              <a:t>At the end, children draw some landscapes and write the meaning on their exercise book.</a:t>
            </a:r>
          </a:p>
          <a:p>
            <a:pPr algn="just">
              <a:lnSpc>
                <a:spcPct val="107000"/>
              </a:lnSpc>
              <a:spcAft>
                <a:spcPts val="800"/>
              </a:spcAft>
            </a:pPr>
            <a:r>
              <a:rPr lang="en-GB" dirty="0" smtClean="0">
                <a:latin typeface="Courier New" panose="02070309020205020404" pitchFamily="49" charset="0"/>
                <a:ea typeface="Calibri" panose="020F0502020204030204" pitchFamily="34" charset="0"/>
                <a:cs typeface="Times New Roman" panose="02020603050405020304" pitchFamily="18" charset="0"/>
              </a:rPr>
              <a:t>From </a:t>
            </a:r>
            <a:r>
              <a:rPr lang="en-GB" dirty="0" err="1" smtClean="0">
                <a:latin typeface="Courier New" panose="02070309020205020404" pitchFamily="49" charset="0"/>
                <a:ea typeface="Calibri" panose="020F0502020204030204" pitchFamily="34" charset="0"/>
                <a:cs typeface="Times New Roman" panose="02020603050405020304" pitchFamily="18" charset="0"/>
              </a:rPr>
              <a:t>youtube</a:t>
            </a:r>
            <a:r>
              <a:rPr lang="en-GB" dirty="0" smtClean="0">
                <a:latin typeface="Courier New" panose="02070309020205020404" pitchFamily="49" charset="0"/>
                <a:ea typeface="Calibri" panose="020F0502020204030204" pitchFamily="34" charset="0"/>
                <a:cs typeface="Times New Roman" panose="02020603050405020304" pitchFamily="18" charset="0"/>
              </a:rPr>
              <a:t>:</a:t>
            </a:r>
            <a:endParaRPr lang="en-GB" dirty="0" smtClean="0">
              <a:effectLst/>
              <a:latin typeface="Courier New" panose="02070309020205020404" pitchFamily="49" charset="0"/>
              <a:ea typeface="Calibri" panose="020F0502020204030204" pitchFamily="34" charset="0"/>
              <a:cs typeface="Times New Roman" panose="02020603050405020304" pitchFamily="18" charset="0"/>
            </a:endParaRPr>
          </a:p>
          <a:p>
            <a:r>
              <a:rPr lang="en-GB" sz="1600" u="sng" dirty="0">
                <a:hlinkClick r:id="rId2"/>
              </a:rPr>
              <a:t>https://youtu.be/pkjJsYsy5cA</a:t>
            </a:r>
            <a:endParaRPr lang="it-IT" sz="1600" dirty="0"/>
          </a:p>
          <a:p>
            <a:r>
              <a:rPr lang="en-GB" sz="1600" u="sng" dirty="0">
                <a:hlinkClick r:id="rId3"/>
              </a:rPr>
              <a:t>https://youtu.be/yxU748R4Mkw</a:t>
            </a:r>
            <a:endParaRPr lang="it-IT" sz="1600" dirty="0"/>
          </a:p>
          <a:p>
            <a:r>
              <a:rPr lang="en-GB" sz="1600" u="sng" dirty="0">
                <a:hlinkClick r:id="rId4"/>
              </a:rPr>
              <a:t>https://youtu.be/mw9YIFoDzww</a:t>
            </a:r>
            <a:endParaRPr lang="it-IT" sz="1600" dirty="0"/>
          </a:p>
          <a:p>
            <a:pPr algn="just">
              <a:lnSpc>
                <a:spcPct val="107000"/>
              </a:lnSpc>
              <a:spcAft>
                <a:spcPts val="800"/>
              </a:spcAft>
            </a:pPr>
            <a:endParaRPr lang="en-GB" sz="1600" dirty="0" smtClean="0">
              <a:effectLst/>
              <a:latin typeface="Courier New" panose="02070309020205020404" pitchFamily="49" charset="0"/>
              <a:ea typeface="Calibri" panose="020F0502020204030204" pitchFamily="34" charset="0"/>
              <a:cs typeface="Times New Roman" panose="02020603050405020304" pitchFamily="18" charset="0"/>
            </a:endParaRPr>
          </a:p>
          <a:p>
            <a:pPr algn="just">
              <a:lnSpc>
                <a:spcPct val="107000"/>
              </a:lnSpc>
              <a:spcAft>
                <a:spcPts val="80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9353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ttangolo 1"/>
          <p:cNvSpPr/>
          <p:nvPr/>
        </p:nvSpPr>
        <p:spPr>
          <a:xfrm>
            <a:off x="970671" y="1241414"/>
            <a:ext cx="9762978" cy="3860480"/>
          </a:xfrm>
          <a:prstGeom prst="rect">
            <a:avLst/>
          </a:prstGeom>
        </p:spPr>
        <p:txBody>
          <a:bodyPr wrap="square">
            <a:spAutoFit/>
          </a:bodyPr>
          <a:lstStyle/>
          <a:p>
            <a:pPr algn="just">
              <a:lnSpc>
                <a:spcPct val="107000"/>
              </a:lnSpc>
              <a:spcAft>
                <a:spcPts val="800"/>
              </a:spcAft>
            </a:pPr>
            <a:r>
              <a:rPr lang="en-GB" b="1" dirty="0" smtClean="0">
                <a:effectLst/>
                <a:latin typeface="Courier New" panose="02070309020205020404" pitchFamily="49" charset="0"/>
                <a:ea typeface="Calibri" panose="020F0502020204030204" pitchFamily="34" charset="0"/>
                <a:cs typeface="Times New Roman" panose="02020603050405020304" pitchFamily="18" charset="0"/>
              </a:rPr>
              <a:t>LANGUAGE STRUCTURE AND VOCABULARY: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Let’s watch some pictures: What have you seen? They are different landscapes! Why are they different? The difference is between natural landscapes and others were we can see the presence of man. Can you remember the name of some landscapes? For example: river, mountains, plain, ….</a:t>
            </a:r>
            <a:endParaRPr lang="it-IT"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smtClean="0">
                <a:effectLst/>
                <a:latin typeface="Courier New" panose="02070309020205020404" pitchFamily="49" charset="0"/>
                <a:ea typeface="Calibri" panose="020F0502020204030204" pitchFamily="34" charset="0"/>
                <a:cs typeface="Times New Roman" panose="02020603050405020304" pitchFamily="18" charset="0"/>
              </a:rPr>
              <a:t>If you don’t remember, I can help you … let’s watch some flashcards and repeat after me …. This is a river, mountain, plain, …</a:t>
            </a:r>
            <a:endParaRPr lang="it-IT"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b="1" dirty="0" smtClean="0">
                <a:effectLst/>
                <a:latin typeface="Courier New" panose="02070309020205020404" pitchFamily="49" charset="0"/>
                <a:ea typeface="Calibri" panose="020F0502020204030204" pitchFamily="34" charset="0"/>
                <a:cs typeface="Times New Roman" panose="02020603050405020304" pitchFamily="18" charset="0"/>
              </a:rPr>
              <a:t>MATERIALS: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videos and file word:</a:t>
            </a:r>
            <a:endParaRPr lang="it-IT"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smtClean="0">
                <a:effectLst/>
                <a:latin typeface="Courier New" panose="02070309020205020404" pitchFamily="49" charset="0"/>
                <a:ea typeface="Calibri" panose="020F0502020204030204" pitchFamily="34" charset="0"/>
                <a:cs typeface="Times New Roman" panose="02020603050405020304" pitchFamily="18" charset="0"/>
              </a:rPr>
              <a:t>Exercise books; pencils,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colours</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 rubber, sharpener, ….</a:t>
            </a:r>
            <a:endParaRPr lang="it-IT"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smtClean="0">
                <a:effectLst/>
                <a:latin typeface="Courier New" panose="02070309020205020404" pitchFamily="49" charset="0"/>
                <a:ea typeface="Calibri" panose="020F0502020204030204" pitchFamily="34" charset="0"/>
                <a:cs typeface="Times New Roman" panose="02020603050405020304" pitchFamily="18" charset="0"/>
              </a:rPr>
              <a:t>Set of cards made by teachers.</a:t>
            </a:r>
            <a:endParaRPr lang="it-IT"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b="1" dirty="0" smtClean="0">
                <a:effectLst/>
                <a:latin typeface="Courier New" panose="02070309020205020404" pitchFamily="49" charset="0"/>
                <a:ea typeface="Calibri" panose="020F0502020204030204" pitchFamily="34" charset="0"/>
                <a:cs typeface="Times New Roman" panose="02020603050405020304" pitchFamily="18" charset="0"/>
              </a:rPr>
              <a:t>TIMING: </a:t>
            </a:r>
            <a:r>
              <a:rPr lang="en-GB" dirty="0" smtClean="0">
                <a:effectLst/>
                <a:latin typeface="Courier New" panose="02070309020205020404" pitchFamily="49" charset="0"/>
                <a:ea typeface="Calibri" panose="020F0502020204030204" pitchFamily="34" charset="0"/>
                <a:cs typeface="Times New Roman" panose="02020603050405020304" pitchFamily="18" charset="0"/>
              </a:rPr>
              <a:t>2 hours</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0758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21134" y="811383"/>
            <a:ext cx="6858000" cy="5235233"/>
          </a:xfrm>
          <a:prstGeom prst="rect">
            <a:avLst/>
          </a:prstGeom>
        </p:spPr>
      </p:pic>
    </p:spTree>
    <p:extLst>
      <p:ext uri="{BB962C8B-B14F-4D97-AF65-F5344CB8AC3E}">
        <p14:creationId xmlns:p14="http://schemas.microsoft.com/office/powerpoint/2010/main" val="187501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ttangolo 2"/>
          <p:cNvSpPr/>
          <p:nvPr/>
        </p:nvSpPr>
        <p:spPr>
          <a:xfrm>
            <a:off x="618978" y="1098875"/>
            <a:ext cx="10902462" cy="4919104"/>
          </a:xfrm>
          <a:prstGeom prst="rect">
            <a:avLst/>
          </a:prstGeom>
        </p:spPr>
        <p:txBody>
          <a:bodyPr wrap="square">
            <a:spAutoFit/>
          </a:bodyPr>
          <a:lstStyle/>
          <a:p>
            <a:pPr algn="ctr">
              <a:lnSpc>
                <a:spcPct val="107000"/>
              </a:lnSpc>
              <a:spcAft>
                <a:spcPts val="800"/>
              </a:spcAft>
            </a:pPr>
            <a:r>
              <a:rPr lang="en-GB" sz="1600" b="1" dirty="0" smtClean="0">
                <a:effectLst/>
                <a:latin typeface="Courier New" panose="02070309020205020404" pitchFamily="49" charset="0"/>
                <a:ea typeface="Calibri" panose="020F0502020204030204" pitchFamily="34" charset="0"/>
                <a:cs typeface="Times New Roman" panose="02020603050405020304" pitchFamily="18" charset="0"/>
              </a:rPr>
              <a:t>LESSON 3: OUR LANDSCAPE</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600" dirty="0" smtClean="0">
                <a:effectLst/>
                <a:latin typeface="Courier New" panose="02070309020205020404" pitchFamily="49" charset="0"/>
                <a:ea typeface="Calibri" panose="020F0502020204030204" pitchFamily="34" charset="0"/>
                <a:cs typeface="Times New Roman" panose="02020603050405020304" pitchFamily="18" charset="0"/>
              </a:rPr>
              <a:t> </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600" b="1" dirty="0" smtClean="0">
                <a:effectLst/>
                <a:latin typeface="Courier New" panose="02070309020205020404" pitchFamily="49" charset="0"/>
                <a:ea typeface="Calibri" panose="020F0502020204030204" pitchFamily="34" charset="0"/>
                <a:cs typeface="Times New Roman" panose="02020603050405020304" pitchFamily="18" charset="0"/>
              </a:rPr>
              <a:t>PROCEDURE:</a:t>
            </a:r>
            <a:r>
              <a:rPr lang="en-GB" sz="1600" dirty="0" smtClean="0">
                <a:effectLst/>
                <a:latin typeface="Courier New" panose="02070309020205020404" pitchFamily="49" charset="0"/>
                <a:ea typeface="Calibri" panose="020F0502020204030204" pitchFamily="34" charset="0"/>
                <a:cs typeface="Times New Roman" panose="02020603050405020304" pitchFamily="18" charset="0"/>
              </a:rPr>
              <a:t> building knowledge.</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600" b="1" dirty="0" smtClean="0">
                <a:effectLst/>
                <a:latin typeface="Courier New" panose="02070309020205020404" pitchFamily="49" charset="0"/>
                <a:ea typeface="Calibri" panose="020F0502020204030204" pitchFamily="34" charset="0"/>
                <a:cs typeface="Times New Roman" panose="02020603050405020304" pitchFamily="18" charset="0"/>
              </a:rPr>
              <a:t>ACTIVITY: </a:t>
            </a:r>
            <a:r>
              <a:rPr lang="en-GB" sz="1600" dirty="0" smtClean="0">
                <a:effectLst/>
                <a:latin typeface="Courier New" panose="02070309020205020404" pitchFamily="49" charset="0"/>
                <a:ea typeface="Calibri" panose="020F0502020204030204" pitchFamily="34" charset="0"/>
                <a:cs typeface="Times New Roman" panose="02020603050405020304" pitchFamily="18" charset="0"/>
              </a:rPr>
              <a:t>they repeat the name and the</a:t>
            </a:r>
            <a:r>
              <a:rPr lang="en-GB" sz="1600" b="1" dirty="0" smtClean="0">
                <a:effectLst/>
                <a:latin typeface="Courier New" panose="02070309020205020404" pitchFamily="49" charset="0"/>
                <a:ea typeface="Calibri" panose="020F0502020204030204" pitchFamily="34" charset="0"/>
                <a:cs typeface="Times New Roman" panose="02020603050405020304" pitchFamily="18" charset="0"/>
              </a:rPr>
              <a:t> </a:t>
            </a:r>
            <a:r>
              <a:rPr lang="en-GB" sz="1600" dirty="0" smtClean="0">
                <a:effectLst/>
                <a:latin typeface="Courier New" panose="02070309020205020404" pitchFamily="49" charset="0"/>
                <a:ea typeface="Calibri" panose="020F0502020204030204" pitchFamily="34" charset="0"/>
                <a:cs typeface="Times New Roman" panose="02020603050405020304" pitchFamily="18" charset="0"/>
              </a:rPr>
              <a:t>meaning of some landscapes using some cards; then divided in groups of four or five children, each group have different work such as puzzle game, match the line or memory game. At the end, the teacher give them a text about Italian Landscape with some exercises such as “true/false” or “put a tick”.</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600" b="1" dirty="0" smtClean="0">
                <a:effectLst/>
                <a:latin typeface="Courier New" panose="02070309020205020404" pitchFamily="49" charset="0"/>
                <a:ea typeface="Calibri" panose="020F0502020204030204" pitchFamily="34" charset="0"/>
                <a:cs typeface="Times New Roman" panose="02020603050405020304" pitchFamily="18" charset="0"/>
              </a:rPr>
              <a:t>LANGUAGE STRUCTURE AND VOCABULARY: </a:t>
            </a:r>
            <a:r>
              <a:rPr lang="en-GB" sz="1600" dirty="0" smtClean="0">
                <a:effectLst/>
                <a:latin typeface="Courier New" panose="02070309020205020404" pitchFamily="49" charset="0"/>
                <a:ea typeface="Calibri" panose="020F0502020204030204" pitchFamily="34" charset="0"/>
                <a:cs typeface="Times New Roman" panose="02020603050405020304" pitchFamily="18" charset="0"/>
              </a:rPr>
              <a:t>Look at the pictures and</a:t>
            </a:r>
            <a:r>
              <a:rPr lang="en-GB" sz="1600" b="1" dirty="0" smtClean="0">
                <a:effectLst/>
                <a:latin typeface="Courier New" panose="02070309020205020404" pitchFamily="49" charset="0"/>
                <a:ea typeface="Calibri" panose="020F0502020204030204" pitchFamily="34" charset="0"/>
                <a:cs typeface="Times New Roman" panose="02020603050405020304" pitchFamily="18" charset="0"/>
              </a:rPr>
              <a:t> </a:t>
            </a:r>
            <a:r>
              <a:rPr lang="en-GB" sz="1600" dirty="0" smtClean="0">
                <a:effectLst/>
                <a:latin typeface="Courier New" panose="02070309020205020404" pitchFamily="49" charset="0"/>
                <a:ea typeface="Calibri" panose="020F0502020204030204" pitchFamily="34" charset="0"/>
                <a:cs typeface="Times New Roman" panose="02020603050405020304" pitchFamily="18" charset="0"/>
              </a:rPr>
              <a:t>repeat after me: this is a mountain, river, plain…. Now, you know the name of some landscapes but if I ask you: I’m a water body with land on all side…… Who am I?; I’m an area of low land between two mountains or hills …. Who am I?  Very good! Now, let’s work and have fun! Complete the exercises. “Find the landforms in the puzzle”; “Draw a line to match the landform word to the picture”; play with the memory game. Listen the text about Italian landscapes and answer with T/F or put a tick.</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600" b="1" dirty="0" smtClean="0">
                <a:effectLst/>
                <a:latin typeface="Courier New" panose="02070309020205020404" pitchFamily="49" charset="0"/>
                <a:ea typeface="Calibri" panose="020F0502020204030204" pitchFamily="34" charset="0"/>
                <a:cs typeface="Times New Roman" panose="02020603050405020304" pitchFamily="18" charset="0"/>
              </a:rPr>
              <a:t>MATERIALS: </a:t>
            </a:r>
            <a:r>
              <a:rPr lang="en-GB" sz="1600" dirty="0" smtClean="0">
                <a:effectLst/>
                <a:latin typeface="Courier New" panose="02070309020205020404" pitchFamily="49" charset="0"/>
                <a:ea typeface="Calibri" panose="020F0502020204030204" pitchFamily="34" charset="0"/>
                <a:cs typeface="Times New Roman" panose="02020603050405020304" pitchFamily="18" charset="0"/>
              </a:rPr>
              <a:t>set of cards, worksheets, memory game.</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600" b="1" dirty="0" smtClean="0">
                <a:effectLst/>
                <a:latin typeface="Courier New" panose="02070309020205020404" pitchFamily="49" charset="0"/>
                <a:ea typeface="Calibri" panose="020F0502020204030204" pitchFamily="34" charset="0"/>
                <a:cs typeface="Times New Roman" panose="02020603050405020304" pitchFamily="18" charset="0"/>
              </a:rPr>
              <a:t>TIMING: </a:t>
            </a:r>
            <a:r>
              <a:rPr lang="en-GB" sz="1600" dirty="0" smtClean="0">
                <a:effectLst/>
                <a:latin typeface="Courier New" panose="02070309020205020404" pitchFamily="49" charset="0"/>
                <a:ea typeface="Calibri" panose="020F0502020204030204" pitchFamily="34" charset="0"/>
                <a:cs typeface="Times New Roman" panose="02020603050405020304" pitchFamily="18" charset="0"/>
              </a:rPr>
              <a:t>2 hours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6610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5008"/>
            <a:ext cx="2816249" cy="3756074"/>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438" y="675273"/>
            <a:ext cx="3213264" cy="4285870"/>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7214" y="2671023"/>
            <a:ext cx="3826838" cy="2869553"/>
          </a:xfrm>
          <a:prstGeom prst="rect">
            <a:avLst/>
          </a:prstGeom>
        </p:spPr>
      </p:pic>
    </p:spTree>
    <p:extLst>
      <p:ext uri="{BB962C8B-B14F-4D97-AF65-F5344CB8AC3E}">
        <p14:creationId xmlns:p14="http://schemas.microsoft.com/office/powerpoint/2010/main" val="1226218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26" y="859809"/>
            <a:ext cx="3293140" cy="4490114"/>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13" y="1001901"/>
            <a:ext cx="3295366" cy="2854539"/>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0715" y="1508078"/>
            <a:ext cx="3079930" cy="4203510"/>
          </a:xfrm>
          <a:prstGeom prst="rect">
            <a:avLst/>
          </a:prstGeom>
        </p:spPr>
      </p:pic>
    </p:spTree>
    <p:extLst>
      <p:ext uri="{BB962C8B-B14F-4D97-AF65-F5344CB8AC3E}">
        <p14:creationId xmlns:p14="http://schemas.microsoft.com/office/powerpoint/2010/main" val="2449181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388" y="533872"/>
            <a:ext cx="10058400" cy="5655194"/>
          </a:xfrm>
          <a:prstGeom prst="rect">
            <a:avLst/>
          </a:prstGeom>
        </p:spPr>
      </p:pic>
    </p:spTree>
    <p:extLst>
      <p:ext uri="{BB962C8B-B14F-4D97-AF65-F5344CB8AC3E}">
        <p14:creationId xmlns:p14="http://schemas.microsoft.com/office/powerpoint/2010/main" val="3368451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94</TotalTime>
  <Words>142</Words>
  <Application>Microsoft Office PowerPoint</Application>
  <PresentationFormat>Personalizzato</PresentationFormat>
  <Paragraphs>47</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Sfaccettatura</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Pinko Pallino</dc:creator>
  <cp:lastModifiedBy>Utente</cp:lastModifiedBy>
  <cp:revision>14</cp:revision>
  <dcterms:created xsi:type="dcterms:W3CDTF">2017-04-27T16:36:43Z</dcterms:created>
  <dcterms:modified xsi:type="dcterms:W3CDTF">2017-07-27T08:59:35Z</dcterms:modified>
</cp:coreProperties>
</file>