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sldIdLst>
    <p:sldId id="291" r:id="rId2"/>
    <p:sldId id="280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72" r:id="rId13"/>
    <p:sldId id="273" r:id="rId14"/>
    <p:sldId id="274" r:id="rId15"/>
    <p:sldId id="275" r:id="rId16"/>
    <p:sldId id="276" r:id="rId17"/>
    <p:sldId id="278" r:id="rId18"/>
    <p:sldId id="260" r:id="rId19"/>
    <p:sldId id="259" r:id="rId20"/>
    <p:sldId id="279" r:id="rId21"/>
    <p:sldId id="28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DA6B1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7254" autoAdjust="0"/>
    <p:restoredTop sz="94595"/>
  </p:normalViewPr>
  <p:slideViewPr>
    <p:cSldViewPr>
      <p:cViewPr>
        <p:scale>
          <a:sx n="63" d="100"/>
          <a:sy n="63" d="100"/>
        </p:scale>
        <p:origin x="-15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30-07-2017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196752"/>
            <a:ext cx="82089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en-US" sz="2800" dirty="0" err="1" smtClean="0"/>
              <a:t>I.C.</a:t>
            </a:r>
            <a:r>
              <a:rPr lang="en-US" sz="2800" dirty="0" smtClean="0"/>
              <a:t> </a:t>
            </a:r>
            <a:r>
              <a:rPr lang="en-US" sz="2800" dirty="0" err="1" smtClean="0"/>
              <a:t>PROVAGLIO</a:t>
            </a:r>
            <a:r>
              <a:rPr lang="en-US" sz="2800" dirty="0" smtClean="0"/>
              <a:t> </a:t>
            </a:r>
            <a:r>
              <a:rPr lang="en-US" sz="2800" dirty="0" err="1" smtClean="0"/>
              <a:t>D’ISEO</a:t>
            </a:r>
            <a:r>
              <a:rPr lang="en-US" sz="2800" dirty="0" smtClean="0"/>
              <a:t>, </a:t>
            </a:r>
            <a:r>
              <a:rPr lang="en-US" sz="2800" dirty="0" err="1" smtClean="0"/>
              <a:t>SCUOLA</a:t>
            </a:r>
            <a:r>
              <a:rPr lang="en-US" sz="2800" dirty="0" smtClean="0"/>
              <a:t> </a:t>
            </a:r>
            <a:r>
              <a:rPr lang="en-US" sz="2800" dirty="0" err="1" smtClean="0"/>
              <a:t>PRIMARIA</a:t>
            </a:r>
            <a:r>
              <a:rPr lang="en-US" sz="2800" dirty="0" smtClean="0"/>
              <a:t> DI </a:t>
            </a:r>
            <a:r>
              <a:rPr lang="en-US" sz="2800" dirty="0" err="1" smtClean="0"/>
              <a:t>PROVEZZE</a:t>
            </a:r>
            <a:endParaRPr lang="en-US" sz="2800" dirty="0" smtClean="0"/>
          </a:p>
          <a:p>
            <a:pPr marL="400050" indent="-400050" algn="ctr"/>
            <a:endParaRPr lang="en-US" sz="2800" dirty="0" smtClean="0"/>
          </a:p>
          <a:p>
            <a:pPr marL="400050" indent="-400050" algn="ctr"/>
            <a:r>
              <a:rPr lang="en-US" sz="2800" dirty="0" err="1" smtClean="0"/>
              <a:t>CLASSE</a:t>
            </a:r>
            <a:r>
              <a:rPr lang="en-US" sz="2800" dirty="0" smtClean="0"/>
              <a:t> 4^</a:t>
            </a:r>
          </a:p>
          <a:p>
            <a:pPr marL="400050" indent="-400050" algn="ctr"/>
            <a:endParaRPr lang="en-US" sz="2800" dirty="0" smtClean="0"/>
          </a:p>
          <a:p>
            <a:pPr marL="400050" indent="-400050" algn="ctr"/>
            <a:r>
              <a:rPr lang="en-US" sz="2800" dirty="0" err="1" smtClean="0"/>
              <a:t>INSEGNANTE</a:t>
            </a:r>
            <a:r>
              <a:rPr lang="en-US" sz="2800" dirty="0" smtClean="0"/>
              <a:t> : LAURA </a:t>
            </a:r>
            <a:r>
              <a:rPr lang="en-US" sz="2800" dirty="0" err="1" smtClean="0"/>
              <a:t>BONAZZOLI</a:t>
            </a:r>
            <a:endParaRPr lang="en-US" sz="2800" dirty="0" smtClean="0"/>
          </a:p>
          <a:p>
            <a:pPr marL="400050" indent="-400050" algn="ctr"/>
            <a:endParaRPr lang="en-US" sz="2800" dirty="0" smtClean="0"/>
          </a:p>
          <a:p>
            <a:pPr marL="400050" indent="-400050" algn="ctr"/>
            <a:endParaRPr lang="en-US" sz="2800" dirty="0" smtClean="0"/>
          </a:p>
          <a:p>
            <a:pPr marL="400050" indent="-400050" algn="ctr"/>
            <a:endParaRPr lang="en-US" sz="2800" dirty="0" smtClean="0"/>
          </a:p>
          <a:p>
            <a:pPr marL="400050" indent="-400050" algn="ctr"/>
            <a:r>
              <a:rPr lang="en-US" sz="2800" b="1" dirty="0" err="1" smtClean="0">
                <a:solidFill>
                  <a:srgbClr val="FFC000"/>
                </a:solidFill>
              </a:rPr>
              <a:t>UDA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CLIL</a:t>
            </a:r>
            <a:r>
              <a:rPr lang="en-US" sz="2800" b="1" dirty="0" smtClean="0">
                <a:solidFill>
                  <a:srgbClr val="FFC000"/>
                </a:solidFill>
              </a:rPr>
              <a:t>: “ECOSYSTEMS AND FOOD CHAINS”</a:t>
            </a:r>
          </a:p>
          <a:p>
            <a:pPr marL="400050" indent="-400050" algn="ctr"/>
            <a:endParaRPr lang="en-US" sz="2400" dirty="0" smtClean="0"/>
          </a:p>
          <a:p>
            <a:pPr marL="400050" indent="-400050" algn="ctr"/>
            <a:endParaRPr lang="en-US" sz="2400" dirty="0" smtClean="0"/>
          </a:p>
          <a:p>
            <a:pPr marL="400050" indent="-400050"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 l="11166" t="23317" r="26926" b="6956"/>
          <a:stretch>
            <a:fillRect/>
          </a:stretch>
        </p:blipFill>
        <p:spPr bwMode="auto">
          <a:xfrm>
            <a:off x="179512" y="260648"/>
            <a:ext cx="8820472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/>
          <p:nvPr/>
        </p:nvPicPr>
        <p:blipFill>
          <a:blip r:embed="rId3" cstate="print"/>
          <a:srcRect l="28152" t="64663" r="63102" b="11979"/>
          <a:stretch>
            <a:fillRect/>
          </a:stretch>
        </p:blipFill>
        <p:spPr bwMode="auto">
          <a:xfrm>
            <a:off x="6372200" y="2996952"/>
            <a:ext cx="1368152" cy="11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 l="48448" t="64663" r="43274" b="13935"/>
          <a:stretch>
            <a:fillRect/>
          </a:stretch>
        </p:blipFill>
        <p:spPr bwMode="auto">
          <a:xfrm>
            <a:off x="1331640" y="285293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l="58866" t="64663" r="30174" b="13935"/>
          <a:stretch>
            <a:fillRect/>
          </a:stretch>
        </p:blipFill>
        <p:spPr bwMode="auto">
          <a:xfrm>
            <a:off x="2555776" y="292494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l="17795" t="64663" r="74265" b="13935"/>
          <a:stretch>
            <a:fillRect/>
          </a:stretch>
        </p:blipFill>
        <p:spPr bwMode="auto">
          <a:xfrm>
            <a:off x="3851920" y="278092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 l="38029" t="66106" r="52951" b="13935"/>
          <a:stretch>
            <a:fillRect/>
          </a:stretch>
        </p:blipFill>
        <p:spPr bwMode="auto">
          <a:xfrm>
            <a:off x="5004048" y="2996952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Image result for ecosystem for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483768" y="764704"/>
            <a:ext cx="5256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ECOSYSTEMS</a:t>
            </a:r>
            <a:endParaRPr lang="it-IT" sz="6000" dirty="0">
              <a:ln w="1905">
                <a:solidFill>
                  <a:schemeClr val="bg1"/>
                </a:solidFill>
              </a:ln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63688" y="1988840"/>
            <a:ext cx="6804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AN ECOSYSTEM?</a:t>
            </a:r>
          </a:p>
          <a:p>
            <a:endParaRPr lang="en-US" sz="2800" dirty="0" smtClean="0"/>
          </a:p>
          <a:p>
            <a:r>
              <a:rPr lang="en-US" sz="2800" dirty="0" smtClean="0"/>
              <a:t>PLANTS AND ANIMALS THAT LIVE IN A HABITAT.</a:t>
            </a:r>
          </a:p>
          <a:p>
            <a:endParaRPr lang="en-US" sz="2800" dirty="0" smtClean="0"/>
          </a:p>
          <a:p>
            <a:r>
              <a:rPr lang="en-US" sz="2800" dirty="0" smtClean="0"/>
              <a:t>IN EVERY ECOSYSTEM THERE ARE DIFFERENT FOOD CHAINS.</a:t>
            </a:r>
          </a:p>
          <a:p>
            <a:endParaRPr lang="en-US" sz="2800" dirty="0" smtClean="0"/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08720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 EVERY ECOSYSTEM THERE IS:</a:t>
            </a:r>
          </a:p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 PRODUCER :</a:t>
            </a:r>
            <a:r>
              <a:rPr lang="en-US" sz="3200" dirty="0" smtClean="0"/>
              <a:t> </a:t>
            </a:r>
            <a:r>
              <a:rPr lang="en-US" sz="2800" dirty="0" smtClean="0"/>
              <a:t>A GREEN PLANT,</a:t>
            </a:r>
          </a:p>
          <a:p>
            <a:r>
              <a:rPr lang="en-US" sz="2800" dirty="0" smtClean="0"/>
              <a:t>                 THAT PRODUCES ITS OWN FOOD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4" name="Immagine 3" descr="PRODU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140968"/>
            <a:ext cx="2438118" cy="287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 rot="20241693">
            <a:off x="5796136" y="37890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erlin Sans FB Demi" pitchFamily="34" charset="0"/>
              </a:rPr>
              <a:t>GRASS</a:t>
            </a:r>
            <a:endParaRPr lang="it-IT" sz="4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05273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A PRIMARY CONSUMER : </a:t>
            </a:r>
            <a:r>
              <a:rPr lang="en-US" sz="3200" dirty="0" smtClean="0"/>
              <a:t>A HERBIVORE</a:t>
            </a:r>
          </a:p>
          <a:p>
            <a:r>
              <a:rPr lang="en-US" sz="3200" dirty="0" smtClean="0"/>
              <a:t>         THAT EATS GREEN PLANTS</a:t>
            </a:r>
          </a:p>
        </p:txBody>
      </p:sp>
      <p:pic>
        <p:nvPicPr>
          <p:cNvPr id="3" name="Immagine 2" descr="PRY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2808312" cy="352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/>
          <p:cNvSpPr/>
          <p:nvPr/>
        </p:nvSpPr>
        <p:spPr>
          <a:xfrm rot="20245984">
            <a:off x="5796136" y="3501008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GRASS HOPER</a:t>
            </a:r>
            <a:endParaRPr lang="it-IT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 SECONDARY CONSUMER : </a:t>
            </a:r>
          </a:p>
          <a:p>
            <a:pPr algn="ctr"/>
            <a:r>
              <a:rPr lang="en-US" sz="3200" dirty="0" smtClean="0"/>
              <a:t>AN OMNIVORE OR CARNIVORE </a:t>
            </a:r>
          </a:p>
          <a:p>
            <a:pPr algn="ctr"/>
            <a:r>
              <a:rPr lang="en-US" sz="3200" dirty="0" smtClean="0"/>
              <a:t>THAT EATS HERBIVORES</a:t>
            </a:r>
          </a:p>
        </p:txBody>
      </p:sp>
      <p:pic>
        <p:nvPicPr>
          <p:cNvPr id="3" name="Immagine 2" descr="SECOND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2376264" cy="373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/>
          <p:cNvSpPr/>
          <p:nvPr/>
        </p:nvSpPr>
        <p:spPr>
          <a:xfrm rot="20004468">
            <a:off x="6300192" y="3356992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MOUSE</a:t>
            </a:r>
            <a:endParaRPr lang="it-IT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90872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  TERTIARY CONSUMER : </a:t>
            </a:r>
          </a:p>
          <a:p>
            <a:pPr algn="ctr"/>
            <a:r>
              <a:rPr lang="en-US" sz="3200" dirty="0" smtClean="0"/>
              <a:t>AN OMNIVORE OR CARNIVORE THAT EATS OTHER OMNIVORES OR CARNIVORES. </a:t>
            </a:r>
            <a:endParaRPr lang="it-IT" sz="3200" dirty="0"/>
          </a:p>
        </p:txBody>
      </p:sp>
      <p:pic>
        <p:nvPicPr>
          <p:cNvPr id="3" name="Immagine 2" descr="TERTI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56439"/>
            <a:ext cx="2088231" cy="3918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3"/>
          <p:cNvSpPr/>
          <p:nvPr/>
        </p:nvSpPr>
        <p:spPr>
          <a:xfrm rot="19992548">
            <a:off x="6084168" y="3573016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SNAKE</a:t>
            </a:r>
            <a:endParaRPr lang="it-IT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83671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 QUATERNARY CONSUMER : </a:t>
            </a:r>
          </a:p>
          <a:p>
            <a:pPr algn="ctr"/>
            <a:r>
              <a:rPr lang="en-US" sz="3200" dirty="0" smtClean="0"/>
              <a:t>A PREDATOR THAT EATS ALL THE </a:t>
            </a:r>
          </a:p>
          <a:p>
            <a:pPr algn="ctr"/>
            <a:r>
              <a:rPr lang="en-US" sz="3200" dirty="0" smtClean="0"/>
              <a:t>OTHER ANIMALS.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 rot="19755086">
            <a:off x="6156176" y="342900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HAWK</a:t>
            </a:r>
            <a:endParaRPr lang="it-IT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63888" y="2564904"/>
            <a:ext cx="172819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Quaternary</a:t>
            </a:r>
            <a:endParaRPr lang="it-IT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Immagine 5" descr="QUATER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1728192" cy="281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119675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 DECOMPOSER: </a:t>
            </a:r>
          </a:p>
          <a:p>
            <a:pPr algn="ctr"/>
            <a:r>
              <a:rPr lang="en-US" sz="3200" dirty="0" smtClean="0"/>
              <a:t>A MUSHROOM OR BACTERIA WHICH DECOMPOSES INTO ORGANIC SUBSTANCES  </a:t>
            </a:r>
            <a:endParaRPr lang="it-IT" sz="3200" dirty="0"/>
          </a:p>
        </p:txBody>
      </p:sp>
      <p:pic>
        <p:nvPicPr>
          <p:cNvPr id="4" name="Immagine 3" descr="DECOMPOS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84984"/>
            <a:ext cx="2304256" cy="271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/>
          <p:cNvSpPr/>
          <p:nvPr/>
        </p:nvSpPr>
        <p:spPr>
          <a:xfrm rot="20042536">
            <a:off x="5724128" y="4221088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lin Sans FB Demi" pitchFamily="34" charset="0"/>
              </a:rPr>
              <a:t>MUSHROOM</a:t>
            </a:r>
            <a:endParaRPr lang="it-IT" sz="32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ECO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18062"/>
            <a:ext cx="9144000" cy="499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>
            <a:off x="683568" y="404664"/>
            <a:ext cx="7085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Example of a FOOD CHAIN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36296" cy="543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899592" y="332656"/>
            <a:ext cx="6545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rgbClr val="E8B7B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8B7B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Example of a FOOD WEB</a:t>
            </a:r>
            <a:endParaRPr lang="it-IT" sz="4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4294967295"/>
          </p:nvPr>
        </p:nvSpPr>
        <p:spPr>
          <a:xfrm>
            <a:off x="683568" y="1484784"/>
            <a:ext cx="8305800" cy="2583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A)  </a:t>
            </a:r>
            <a:r>
              <a:rPr lang="en-US" sz="3200" b="1" u="sng" dirty="0" smtClean="0">
                <a:solidFill>
                  <a:srgbClr val="FFC000"/>
                </a:solidFill>
              </a:rPr>
              <a:t>WARM UP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b="1" dirty="0" smtClean="0"/>
              <a:t>1) VOCABULARY</a:t>
            </a:r>
            <a:r>
              <a:rPr lang="en-US" sz="2400" dirty="0" smtClean="0"/>
              <a:t>:</a:t>
            </a:r>
          </a:p>
          <a:p>
            <a:pPr algn="l">
              <a:buNone/>
            </a:pPr>
            <a:r>
              <a:rPr lang="en-US" sz="2400" dirty="0" smtClean="0"/>
              <a:t>     During  English lessons, pupils get used to the vocabulary of ecosystems, food chains and biomes.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b="1" dirty="0" smtClean="0"/>
              <a:t>2) EXPLANATION</a:t>
            </a:r>
            <a:r>
              <a:rPr lang="en-US" sz="2400" dirty="0" smtClean="0"/>
              <a:t>: </a:t>
            </a:r>
          </a:p>
          <a:p>
            <a:pPr algn="l">
              <a:buNone/>
            </a:pPr>
            <a:r>
              <a:rPr lang="en-US" sz="2400" dirty="0" smtClean="0"/>
              <a:t>    The class watches a Power point presentation about  ECOSYSTEMS and FOOD CHAINS  and try to memorize different contents by doing some games.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323528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ECOSYSTEMS And FOOD CHAINS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260648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What is missing???</a:t>
            </a:r>
            <a:endParaRPr lang="it-IT" sz="4800" dirty="0"/>
          </a:p>
        </p:txBody>
      </p:sp>
      <p:pic>
        <p:nvPicPr>
          <p:cNvPr id="3" name="Immagine 2" descr="PRODUC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1440160" cy="169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PRYM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052736"/>
            <a:ext cx="1368152" cy="171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SECONDA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052736"/>
            <a:ext cx="1322841" cy="207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TERTIA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212976"/>
            <a:ext cx="136815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QUATERNA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149080"/>
            <a:ext cx="1368152" cy="223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DECOMPOS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365104"/>
            <a:ext cx="159172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co 10"/>
          <p:cNvSpPr/>
          <p:nvPr/>
        </p:nvSpPr>
        <p:spPr>
          <a:xfrm>
            <a:off x="1547664" y="1556792"/>
            <a:ext cx="1584176" cy="2880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curva 14"/>
          <p:cNvSpPr/>
          <p:nvPr/>
        </p:nvSpPr>
        <p:spPr>
          <a:xfrm rot="5400000">
            <a:off x="6863747" y="1569304"/>
            <a:ext cx="1681202" cy="1224136"/>
          </a:xfrm>
          <a:prstGeom prst="bentArrow">
            <a:avLst>
              <a:gd name="adj1" fmla="val 2717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urva 15"/>
          <p:cNvSpPr/>
          <p:nvPr/>
        </p:nvSpPr>
        <p:spPr>
          <a:xfrm rot="16200000">
            <a:off x="791581" y="4473116"/>
            <a:ext cx="1800199" cy="12961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urva 16"/>
          <p:cNvSpPr/>
          <p:nvPr/>
        </p:nvSpPr>
        <p:spPr>
          <a:xfrm>
            <a:off x="1043608" y="1124744"/>
            <a:ext cx="1537183" cy="10317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urva 17"/>
          <p:cNvSpPr/>
          <p:nvPr/>
        </p:nvSpPr>
        <p:spPr>
          <a:xfrm rot="10800000">
            <a:off x="6660231" y="5157192"/>
            <a:ext cx="1681201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139952" y="1124744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0800000">
            <a:off x="4067944" y="5445224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292080" y="3933056"/>
            <a:ext cx="136815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Quaternary</a:t>
            </a:r>
            <a:endParaRPr lang="it-IT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80728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="1" dirty="0" smtClean="0"/>
              <a:t>) CONSOLIDATION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Pupils read and underline some worksheets and try to draw simple  food chains for different ecosystems.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Image result for ecosystem for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979712" y="188640"/>
            <a:ext cx="5328592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50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ECOSYSTEMS</a:t>
            </a:r>
          </a:p>
          <a:p>
            <a:pPr algn="ctr"/>
            <a:r>
              <a:rPr lang="en-US" sz="54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And</a:t>
            </a:r>
          </a:p>
          <a:p>
            <a:pPr algn="ctr"/>
            <a:r>
              <a:rPr lang="en-US" sz="5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FOOD CHAINS</a:t>
            </a:r>
            <a:endParaRPr lang="it-IT" sz="54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DA6B18"/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340768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 </a:t>
            </a:r>
            <a:endParaRPr lang="it-IT" sz="4000" dirty="0" smtClean="0"/>
          </a:p>
          <a:p>
            <a:pPr algn="ctr"/>
            <a:r>
              <a:rPr lang="en-US" sz="4000" dirty="0" smtClean="0"/>
              <a:t>    All plants and animals need energy </a:t>
            </a:r>
          </a:p>
          <a:p>
            <a:pPr algn="ctr"/>
            <a:r>
              <a:rPr lang="en-US" sz="4000" dirty="0" smtClean="0"/>
              <a:t>and food to live. </a:t>
            </a:r>
            <a:endParaRPr lang="it-IT" sz="4000" dirty="0" smtClean="0"/>
          </a:p>
          <a:p>
            <a:endParaRPr lang="it-IT" sz="2400" dirty="0" smtClean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1520" y="40466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90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PRODUCERS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</a:t>
            </a:r>
            <a:r>
              <a:rPr lang="en-US" sz="4800" b="1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and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</a:t>
            </a:r>
            <a:r>
              <a:rPr lang="en-US" sz="48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CONSUMERS</a:t>
            </a:r>
            <a:endParaRPr lang="it-IT" sz="4800" dirty="0">
              <a:ln w="1905">
                <a:solidFill>
                  <a:schemeClr val="bg1"/>
                </a:solidFill>
              </a:ln>
            </a:endParaRPr>
          </a:p>
        </p:txBody>
      </p:sp>
      <p:pic>
        <p:nvPicPr>
          <p:cNvPr id="6" name="Immagine 5" descr="http://www.primaryhomeworkhelp.co.uk/images/foodchains/g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www.primaryhomeworkhelp.co.uk/images/foodchains/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Image result for photosynth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817" y="2852936"/>
            <a:ext cx="4027763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611560" y="476672"/>
            <a:ext cx="6174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 </a:t>
            </a:r>
            <a:endParaRPr lang="it-IT" sz="3200" dirty="0" smtClean="0"/>
          </a:p>
          <a:p>
            <a:pPr>
              <a:buFontTx/>
              <a:buChar char="-"/>
            </a:pP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GREEN PLANTS </a:t>
            </a:r>
          </a:p>
          <a:p>
            <a:r>
              <a:rPr lang="en-US" sz="3200" dirty="0" smtClean="0"/>
              <a:t>make their own food. </a:t>
            </a:r>
          </a:p>
          <a:p>
            <a:r>
              <a:rPr lang="en-US" sz="3200" dirty="0" smtClean="0"/>
              <a:t>They use the energy from the sun</a:t>
            </a:r>
          </a:p>
          <a:p>
            <a:r>
              <a:rPr lang="en-US" sz="3200" dirty="0" smtClean="0"/>
              <a:t>to make their  food. </a:t>
            </a:r>
            <a:endParaRPr lang="it-IT" sz="3200" dirty="0" smtClean="0"/>
          </a:p>
          <a:p>
            <a:r>
              <a:rPr lang="en-US" sz="3200" dirty="0" smtClean="0"/>
              <a:t>Plants are </a:t>
            </a: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PRODUCERS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smtClean="0"/>
              <a:t>(they produce their food</a:t>
            </a:r>
          </a:p>
          <a:p>
            <a:r>
              <a:rPr lang="en-US" sz="3200" dirty="0" smtClean="0"/>
              <a:t> by photosynthesis).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260648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ANIMALS </a:t>
            </a:r>
            <a:r>
              <a:rPr lang="en-US" sz="3200" dirty="0" smtClean="0"/>
              <a:t> can’t make their food. </a:t>
            </a:r>
            <a:endParaRPr lang="it-IT" sz="3200" dirty="0" smtClean="0"/>
          </a:p>
          <a:p>
            <a:r>
              <a:rPr lang="en-US" sz="3200" dirty="0" smtClean="0"/>
              <a:t>All animals are </a:t>
            </a: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CONSUMERS </a:t>
            </a:r>
            <a:r>
              <a:rPr lang="en-US" sz="3200" dirty="0" smtClean="0"/>
              <a:t> </a:t>
            </a:r>
            <a:endParaRPr lang="it-IT" sz="3200" dirty="0" smtClean="0"/>
          </a:p>
          <a:p>
            <a:r>
              <a:rPr lang="en-US" sz="3200" dirty="0" smtClean="0"/>
              <a:t>(they consume/eat) .</a:t>
            </a:r>
            <a:endParaRPr lang="it-IT" sz="3200" dirty="0" smtClean="0"/>
          </a:p>
        </p:txBody>
      </p:sp>
      <p:pic>
        <p:nvPicPr>
          <p:cNvPr id="121858" name="Picture 2" descr="Image result for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110935" cy="45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052736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 </a:t>
            </a:r>
            <a:endParaRPr lang="it-IT" dirty="0" smtClean="0"/>
          </a:p>
          <a:p>
            <a:r>
              <a:rPr lang="en-US" sz="3200" dirty="0" smtClean="0"/>
              <a:t>A food chain shows the different organisms that live in a habitat, and who eats what.</a:t>
            </a:r>
            <a:endParaRPr lang="it-IT" sz="3200" dirty="0" smtClean="0"/>
          </a:p>
          <a:p>
            <a:endParaRPr lang="it-IT" sz="3200" dirty="0"/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028051" cy="377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1979712" y="404664"/>
            <a:ext cx="4706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cap="none" spc="0" dirty="0" err="1" smtClean="0">
                <a:ln w="190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FOOD</a:t>
            </a:r>
            <a:r>
              <a:rPr lang="it-IT" sz="5400" b="1" cap="none" spc="0" dirty="0" smtClean="0">
                <a:ln w="190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</a:t>
            </a:r>
            <a:r>
              <a:rPr lang="it-IT" sz="5400" b="1" cap="none" spc="0" dirty="0" err="1" smtClean="0">
                <a:ln w="190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CHAIN</a:t>
            </a:r>
            <a:endParaRPr lang="it-IT" sz="5400" b="1" cap="none" spc="0" dirty="0">
              <a:ln w="1905">
                <a:solidFill>
                  <a:schemeClr val="bg1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908720"/>
            <a:ext cx="8964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 food chain always starts with a </a:t>
            </a:r>
            <a:r>
              <a:rPr lang="en-US" sz="2800" b="1" dirty="0" smtClean="0">
                <a:ln w="190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PRODUCER</a:t>
            </a:r>
            <a:r>
              <a:rPr lang="en-US" sz="2800" dirty="0" smtClean="0"/>
              <a:t>, which is an organism that makes food.</a:t>
            </a:r>
            <a:endParaRPr lang="it-IT" sz="2800" dirty="0" smtClean="0"/>
          </a:p>
          <a:p>
            <a:pPr algn="ctr"/>
            <a:r>
              <a:rPr lang="en-US" sz="2800" dirty="0" smtClean="0"/>
              <a:t>A food chain ends with a </a:t>
            </a:r>
            <a:r>
              <a:rPr lang="en-US" sz="28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rgbClr val="DA6B18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CONSUMER </a:t>
            </a:r>
            <a:r>
              <a:rPr lang="en-US" sz="2800" dirty="0" smtClean="0"/>
              <a:t>, which is an animal that eats another animal.</a:t>
            </a:r>
            <a:endParaRPr lang="it-IT" sz="2800" dirty="0" smtClean="0"/>
          </a:p>
        </p:txBody>
      </p:sp>
      <p:pic>
        <p:nvPicPr>
          <p:cNvPr id="3" name="Immagine 2" descr="Risultati immagini per ecosystem and food chain primary school"/>
          <p:cNvPicPr/>
          <p:nvPr/>
        </p:nvPicPr>
        <p:blipFill>
          <a:blip r:embed="rId2" cstate="print"/>
          <a:srcRect t="8681" b="27431"/>
          <a:stretch>
            <a:fillRect/>
          </a:stretch>
        </p:blipFill>
        <p:spPr bwMode="auto">
          <a:xfrm>
            <a:off x="755576" y="3284984"/>
            <a:ext cx="7560840" cy="2431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magine 3" descr="http://www.primaryhomeworkhelp.co.uk/images/foodchains/g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14385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http://www.primaryhomeworkhelp.co.uk/images/foodchains/grasshop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www.primaryhomeworkhelp.co.uk/images/foodchains/s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www.primaryhomeworkhelp.co.uk/images/foodchains/h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861048"/>
            <a:ext cx="14655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 l="11227" t="24801" r="26591" b="6944"/>
          <a:stretch>
            <a:fillRect/>
          </a:stretch>
        </p:blipFill>
        <p:spPr bwMode="auto">
          <a:xfrm>
            <a:off x="251520" y="188640"/>
            <a:ext cx="889248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369</Words>
  <Application>Microsoft Office PowerPoint</Application>
  <PresentationFormat>Presentazione su schermo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owner</dc:creator>
  <cp:lastModifiedBy>Genesia Manganelli</cp:lastModifiedBy>
  <cp:revision>57</cp:revision>
  <dcterms:created xsi:type="dcterms:W3CDTF">2017-07-30T10:39:07Z</dcterms:created>
  <dcterms:modified xsi:type="dcterms:W3CDTF">2017-07-30T10:41:07Z</dcterms:modified>
</cp:coreProperties>
</file>