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1" r:id="rId7"/>
    <p:sldId id="261" r:id="rId8"/>
    <p:sldId id="273" r:id="rId9"/>
    <p:sldId id="274" r:id="rId10"/>
    <p:sldId id="272" r:id="rId11"/>
    <p:sldId id="277" r:id="rId12"/>
    <p:sldId id="276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0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srgbClr val="FF0000"/>
                </a:solidFill>
              </a:rPr>
              <a:t>CODING</a:t>
            </a:r>
          </a:p>
          <a:p>
            <a:endParaRPr lang="it-IT" sz="3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What is coding?</a:t>
            </a:r>
          </a:p>
          <a:p>
            <a:endParaRPr lang="it-IT" sz="3000" dirty="0"/>
          </a:p>
          <a:p>
            <a:r>
              <a:rPr lang="en-US" sz="3000" dirty="0" smtClean="0"/>
              <a:t>Coding gives </a:t>
            </a:r>
            <a:r>
              <a:rPr lang="en-US" sz="3000" dirty="0"/>
              <a:t>students the opportunity to practice </a:t>
            </a:r>
            <a:r>
              <a:rPr lang="en-US" sz="3000" dirty="0" smtClean="0"/>
              <a:t>computational thinking: they learn to think like a computer</a:t>
            </a:r>
            <a:r>
              <a:rPr lang="en-US" sz="3000" dirty="0"/>
              <a:t>, which  executes </a:t>
            </a:r>
            <a:r>
              <a:rPr lang="en-US" sz="3000" dirty="0" smtClean="0"/>
              <a:t>instructions </a:t>
            </a:r>
            <a:r>
              <a:rPr lang="en-US" sz="3000" dirty="0"/>
              <a:t>to start a </a:t>
            </a:r>
            <a:r>
              <a:rPr lang="en-US" sz="3000" dirty="0" smtClean="0"/>
              <a:t>program.</a:t>
            </a:r>
          </a:p>
          <a:p>
            <a:r>
              <a:rPr lang="en-US" sz="3000" dirty="0" smtClean="0"/>
              <a:t>Children do activities in  which they have to follow instructions do to something (for example a picture), like a computer.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dirty="0"/>
              <a:t>What is it?</a:t>
            </a:r>
            <a:endParaRPr lang="it-IT" sz="1500" dirty="0"/>
          </a:p>
          <a:p>
            <a:r>
              <a:rPr lang="en-US" sz="1500" b="1" dirty="0"/>
              <a:t>Run the code!</a:t>
            </a:r>
            <a:endParaRPr lang="it-IT" sz="1500" dirty="0"/>
          </a:p>
          <a:p>
            <a:r>
              <a:rPr lang="en-US" sz="1500" dirty="0"/>
              <a:t>LEGEND</a:t>
            </a:r>
            <a:endParaRPr lang="it-IT" sz="1500" dirty="0"/>
          </a:p>
          <a:p>
            <a:r>
              <a:rPr lang="en-US" sz="1500" dirty="0"/>
              <a:t>R = red</a:t>
            </a:r>
            <a:endParaRPr lang="it-IT" sz="1500" dirty="0"/>
          </a:p>
          <a:p>
            <a:r>
              <a:rPr lang="en-US" sz="1500" dirty="0"/>
              <a:t>BR = brown</a:t>
            </a:r>
            <a:endParaRPr lang="it-IT" sz="1500" dirty="0"/>
          </a:p>
          <a:p>
            <a:r>
              <a:rPr lang="en-US" sz="1500" dirty="0"/>
              <a:t>BLA= black</a:t>
            </a:r>
            <a:endParaRPr lang="it-IT" sz="1500" dirty="0"/>
          </a:p>
          <a:p>
            <a:r>
              <a:rPr lang="en-US" sz="1500" dirty="0"/>
              <a:t>BLU=  blue</a:t>
            </a:r>
            <a:endParaRPr lang="it-IT" sz="1500" dirty="0"/>
          </a:p>
          <a:p>
            <a:r>
              <a:rPr lang="en-US" sz="1500" dirty="0"/>
              <a:t>P = pink</a:t>
            </a:r>
            <a:endParaRPr lang="it-IT" sz="1500" dirty="0"/>
          </a:p>
          <a:p>
            <a:r>
              <a:rPr lang="en-US" sz="1500" dirty="0"/>
              <a:t>W = white</a:t>
            </a:r>
            <a:endParaRPr lang="it-IT" sz="1500" dirty="0"/>
          </a:p>
          <a:p>
            <a:r>
              <a:rPr lang="en-US" sz="1500" dirty="0"/>
              <a:t>Y = yellow</a:t>
            </a:r>
            <a:endParaRPr lang="it-IT" sz="1500" dirty="0"/>
          </a:p>
          <a:p>
            <a:r>
              <a:rPr lang="en-US" sz="1500" dirty="0"/>
              <a:t> </a:t>
            </a:r>
            <a:endParaRPr lang="it-IT" sz="1500" dirty="0"/>
          </a:p>
          <a:p>
            <a:pPr lvl="0"/>
            <a:r>
              <a:rPr lang="en-US" sz="1500" dirty="0"/>
              <a:t>4W – 6R</a:t>
            </a:r>
            <a:endParaRPr lang="it-IT" sz="1500" dirty="0"/>
          </a:p>
          <a:p>
            <a:pPr lvl="0"/>
            <a:r>
              <a:rPr lang="en-US" sz="1500" dirty="0"/>
              <a:t>3W – 10 R</a:t>
            </a:r>
            <a:endParaRPr lang="it-IT" sz="1500" dirty="0"/>
          </a:p>
          <a:p>
            <a:pPr lvl="0"/>
            <a:r>
              <a:rPr lang="en-US" sz="1500" dirty="0"/>
              <a:t>3W – 3 BR – 3 P - 1 BLA – 1 P</a:t>
            </a:r>
            <a:endParaRPr lang="it-IT" sz="1500" dirty="0"/>
          </a:p>
          <a:p>
            <a:pPr lvl="0"/>
            <a:r>
              <a:rPr lang="en-US" sz="1500" dirty="0"/>
              <a:t>2W – 1 BR – 1 P – 1 BR – 4 P – 1 BLA – 3 P</a:t>
            </a:r>
            <a:endParaRPr lang="it-IT" sz="1500" dirty="0"/>
          </a:p>
          <a:p>
            <a:pPr lvl="0"/>
            <a:r>
              <a:rPr lang="en-US" sz="1500" dirty="0"/>
              <a:t>2W – 1 BR – 1 P – 2 BR – 4 P – 1 BLA – 3 P</a:t>
            </a:r>
            <a:endParaRPr lang="it-IT" sz="1500" dirty="0"/>
          </a:p>
          <a:p>
            <a:pPr lvl="0"/>
            <a:r>
              <a:rPr lang="en-US" sz="1500" dirty="0"/>
              <a:t>3 W – 1 BR – 5 P – 4 BLA</a:t>
            </a:r>
            <a:endParaRPr lang="it-IT" sz="1500" dirty="0"/>
          </a:p>
          <a:p>
            <a:pPr lvl="0"/>
            <a:r>
              <a:rPr lang="en-US" sz="1500" dirty="0"/>
              <a:t>4 W – 8 P</a:t>
            </a:r>
            <a:endParaRPr lang="it-IT" sz="1500" dirty="0"/>
          </a:p>
          <a:p>
            <a:pPr lvl="0"/>
            <a:r>
              <a:rPr lang="en-US" sz="1500" dirty="0"/>
              <a:t>3 W – 2 R – 1  BLU – 2 R – 1 BLU – 2 R</a:t>
            </a:r>
            <a:endParaRPr lang="it-IT" sz="1500" dirty="0"/>
          </a:p>
          <a:p>
            <a:pPr lvl="0"/>
            <a:r>
              <a:rPr lang="en-US" sz="1500" dirty="0"/>
              <a:t> 2W - 3 R – 1 BLU – 2 R – 1 BLU – 3 R</a:t>
            </a:r>
            <a:endParaRPr lang="it-IT" sz="1500" dirty="0"/>
          </a:p>
          <a:p>
            <a:pPr lvl="0"/>
            <a:r>
              <a:rPr lang="en-US" sz="1500" dirty="0"/>
              <a:t> 1W – 4 R – 4 BLU – 4 R</a:t>
            </a:r>
            <a:endParaRPr lang="it-IT" sz="1500" dirty="0"/>
          </a:p>
          <a:p>
            <a:pPr lvl="0"/>
            <a:r>
              <a:rPr lang="en-US" sz="1500" dirty="0"/>
              <a:t>1 W -  2 P -  1 R -  1 BLU – 1 Y – 2 BLU – 1 Y – 1 BLU – 1 R – 2 P</a:t>
            </a:r>
            <a:endParaRPr lang="it-IT" sz="1500" dirty="0"/>
          </a:p>
          <a:p>
            <a:pPr lvl="0"/>
            <a:r>
              <a:rPr lang="en-US" sz="1500" dirty="0"/>
              <a:t>1 W – 3 P – 6 BLU -  3 P </a:t>
            </a:r>
            <a:endParaRPr lang="it-IT" sz="1500" dirty="0"/>
          </a:p>
          <a:p>
            <a:pPr lvl="0"/>
            <a:r>
              <a:rPr lang="en-US" sz="1500" dirty="0"/>
              <a:t>1 W – 2 P -  8 BLU – 2 P</a:t>
            </a:r>
            <a:endParaRPr lang="it-IT" sz="1500" dirty="0"/>
          </a:p>
          <a:p>
            <a:pPr lvl="0"/>
            <a:r>
              <a:rPr lang="en-US" sz="1500" dirty="0"/>
              <a:t>3 W -  3 BLU – 2 W – 3 BLU</a:t>
            </a:r>
            <a:endParaRPr lang="it-IT" sz="1500" dirty="0"/>
          </a:p>
          <a:p>
            <a:pPr lvl="0"/>
            <a:r>
              <a:rPr lang="en-US" sz="1500" dirty="0"/>
              <a:t>2 W – 3 BR – 4 W – 3 BR</a:t>
            </a:r>
            <a:endParaRPr lang="it-IT" sz="1500" dirty="0"/>
          </a:p>
          <a:p>
            <a:r>
              <a:rPr lang="en-US" sz="1500" dirty="0"/>
              <a:t> 1 W – 4  BR – 4 W – 4 BR </a:t>
            </a:r>
            <a:endParaRPr lang="it-IT" sz="15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87824" y="52119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FOR EXAMPLE THIS IS SUPER MARIO’S CODE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7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5688633" cy="560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play interactive coding games on the web (code.org).</a:t>
            </a:r>
            <a:endParaRPr lang="en-US" dirty="0"/>
          </a:p>
        </p:txBody>
      </p:sp>
      <p:pic>
        <p:nvPicPr>
          <p:cNvPr id="4" name="Immagine 3" descr="E:\INCONTRO MADRELINGUA 10 APRILE\CODING\coding 4a\20170328_121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4087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have to program the movements of a little robot.</a:t>
            </a:r>
            <a:endParaRPr lang="en-US" dirty="0"/>
          </a:p>
        </p:txBody>
      </p:sp>
      <p:pic>
        <p:nvPicPr>
          <p:cNvPr id="4" name="Immagine 3" descr="E:\INCONTRO MADRELINGUA 10 APRILE\CODING\coding 4a\20170328_1159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07" y="908720"/>
            <a:ext cx="6120130" cy="344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6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08063" y="4859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end children realize a big grid with </a:t>
            </a:r>
          </a:p>
          <a:p>
            <a:r>
              <a:rPr lang="en-US" dirty="0" smtClean="0"/>
              <a:t>   an object as  place card. </a:t>
            </a:r>
            <a:endParaRPr lang="en-US" dirty="0"/>
          </a:p>
        </p:txBody>
      </p:sp>
      <p:pic>
        <p:nvPicPr>
          <p:cNvPr id="4" name="Immagine 3" descr="C:\Users\Anna\Dropbox\Annina &amp; Andrea\prodotto-final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127"/>
            <a:ext cx="3456543" cy="66160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2 4"/>
          <p:cNvCxnSpPr/>
          <p:nvPr/>
        </p:nvCxnSpPr>
        <p:spPr>
          <a:xfrm flipV="1">
            <a:off x="3491880" y="1268760"/>
            <a:ext cx="216024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629" y="14982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children realize pixel – works enjoying  themselves.</a:t>
            </a:r>
            <a:endParaRPr lang="en-US" dirty="0"/>
          </a:p>
        </p:txBody>
      </p:sp>
      <p:pic>
        <p:nvPicPr>
          <p:cNvPr id="3" name="Immagine 2" descr="https://scontent-mxp1-1.xx.fbcdn.net/v/t34.0-12/18425767_10213740401652556_253146386_n.jpg?oh=0981a796c019a241ed20cae196119b20&amp;oe=5917FDB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285" y="72396"/>
            <a:ext cx="2431809" cy="46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nna\Desktop\etimologia\18448180_10213740401292547_20444115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1738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5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9697" y="188639"/>
            <a:ext cx="8820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STORYTIME</a:t>
            </a:r>
          </a:p>
          <a:p>
            <a:endParaRPr lang="en-GB" b="1" dirty="0" smtClean="0"/>
          </a:p>
          <a:p>
            <a:r>
              <a:rPr lang="en-GB" b="1" dirty="0" smtClean="0"/>
              <a:t>Let’s start with a story!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Flurry has lost his way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Flurry, a small ball of fur coming from planet </a:t>
            </a:r>
            <a:r>
              <a:rPr lang="en-GB" dirty="0" err="1" smtClean="0"/>
              <a:t>Colourix</a:t>
            </a:r>
            <a:r>
              <a:rPr lang="en-GB" dirty="0" smtClean="0"/>
              <a:t>, has lost his way.</a:t>
            </a:r>
          </a:p>
          <a:p>
            <a:r>
              <a:rPr lang="en-GB" dirty="0" smtClean="0"/>
              <a:t>He has come on Earth with his family, on vacation, by an amazing oval space shuttle.</a:t>
            </a:r>
          </a:p>
          <a:p>
            <a:r>
              <a:rPr lang="en-GB" dirty="0" smtClean="0"/>
              <a:t>One day, while playing with his brothers and sisters, he suddenly found himself alone in the wood.</a:t>
            </a:r>
          </a:p>
          <a:p>
            <a:r>
              <a:rPr lang="en-GB" dirty="0" smtClean="0"/>
              <a:t>The alien is very sad. He calls out loud his mum and dad, but nobody answers.</a:t>
            </a:r>
          </a:p>
          <a:p>
            <a:r>
              <a:rPr lang="en-GB" dirty="0" smtClean="0"/>
              <a:t>He tries to find his way, but he can only see lots of trees around him.</a:t>
            </a:r>
          </a:p>
          <a:p>
            <a:r>
              <a:rPr lang="en-GB" dirty="0" smtClean="0"/>
              <a:t>Flurry turns right, turns left, goes forward and backwards. there are lots of obstacles to overtake and he doesn’t know how to do it!</a:t>
            </a:r>
          </a:p>
          <a:p>
            <a:r>
              <a:rPr lang="en-GB" dirty="0" smtClean="0"/>
              <a:t>Will you help him find his way?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alieno pelo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pianeta color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553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navicella spazi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93305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disegno bosco alie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95737"/>
            <a:ext cx="3619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FLURRY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87924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PLANET COLOURIX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5550" y="63406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SHUTTLE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48064" y="626537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ALONE IN THE WOOD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65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59832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Flurry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an </a:t>
            </a:r>
            <a:r>
              <a:rPr lang="it-IT" sz="3600" dirty="0" err="1" smtClean="0"/>
              <a:t>alien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31840" y="357301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He </a:t>
            </a:r>
            <a:r>
              <a:rPr lang="it-IT" sz="3600" dirty="0" err="1" smtClean="0"/>
              <a:t>arrived</a:t>
            </a:r>
            <a:r>
              <a:rPr lang="it-IT" sz="3600" dirty="0" smtClean="0"/>
              <a:t> from  </a:t>
            </a:r>
            <a:r>
              <a:rPr lang="it-IT" sz="3600" dirty="0" err="1" smtClean="0"/>
              <a:t>Colourix</a:t>
            </a:r>
            <a:r>
              <a:rPr lang="it-IT" sz="3600" dirty="0" smtClean="0"/>
              <a:t>  with </a:t>
            </a:r>
            <a:r>
              <a:rPr lang="it-IT" sz="3600" dirty="0" err="1" smtClean="0"/>
              <a:t>his</a:t>
            </a:r>
            <a:r>
              <a:rPr lang="it-IT" sz="3600" dirty="0" smtClean="0"/>
              <a:t> shuttle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87824" y="7598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STORY   SEQUENCES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314"/>
            <a:ext cx="1771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2" y="2996952"/>
            <a:ext cx="182934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8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27784" y="47667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day he gets lost in the wood. He’s alone and sad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27784" y="270892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There are many obstacles. Flurry needs help!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6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5553"/>
            <a:ext cx="1990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:\ANNA\SCUOLA COLOGNE16-17\FOTO BAMBINI\coding 4a\20170325_082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120130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67544" y="6926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 do a grid on the floor, this is the wood.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180" y="26064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LEARN DIRECTIONS</a:t>
            </a:r>
          </a:p>
          <a:p>
            <a:endParaRPr lang="it-IT" sz="4000" dirty="0">
              <a:latin typeface="Comic Sans MS" panose="030F0702030302020204" pitchFamily="66" charset="0"/>
            </a:endParaRPr>
          </a:p>
          <a:p>
            <a:endParaRPr lang="it-IT" sz="4000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Move forward</a:t>
            </a:r>
          </a:p>
          <a:p>
            <a:endParaRPr lang="it-IT" sz="4000" dirty="0" smtClean="0">
              <a:latin typeface="Comic Sans MS" panose="030F0702030302020204" pitchFamily="66" charset="0"/>
            </a:endParaRPr>
          </a:p>
          <a:p>
            <a:r>
              <a:rPr lang="it-IT" sz="4000" dirty="0">
                <a:latin typeface="Comic Sans MS" panose="030F0702030302020204" pitchFamily="66" charset="0"/>
              </a:rPr>
              <a:t>T</a:t>
            </a:r>
            <a:r>
              <a:rPr lang="it-IT" sz="4000" dirty="0" smtClean="0">
                <a:latin typeface="Comic Sans MS" panose="030F0702030302020204" pitchFamily="66" charset="0"/>
              </a:rPr>
              <a:t>urn right</a:t>
            </a:r>
          </a:p>
          <a:p>
            <a:endParaRPr lang="it-IT" sz="4000" dirty="0" smtClean="0">
              <a:latin typeface="Comic Sans MS" panose="030F0702030302020204" pitchFamily="66" charset="0"/>
            </a:endParaRPr>
          </a:p>
          <a:p>
            <a:r>
              <a:rPr lang="it-IT" sz="4000" dirty="0" smtClean="0">
                <a:latin typeface="Comic Sans MS" panose="030F0702030302020204" pitchFamily="66" charset="0"/>
              </a:rPr>
              <a:t>Turn </a:t>
            </a:r>
            <a:r>
              <a:rPr lang="en-US" sz="4000" dirty="0" smtClean="0">
                <a:latin typeface="Comic Sans MS" panose="030F0702030302020204" pitchFamily="66" charset="0"/>
              </a:rPr>
              <a:t>left</a:t>
            </a:r>
            <a:r>
              <a:rPr lang="it-IT" sz="4000" dirty="0" smtClean="0">
                <a:latin typeface="Comic Sans MS" panose="030F0702030302020204" pitchFamily="66" charset="0"/>
              </a:rPr>
              <a:t> 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94999"/>
            <a:ext cx="864096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0" y="3356992"/>
            <a:ext cx="1532016" cy="7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freccia sinis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31" y="4581128"/>
            <a:ext cx="165618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floor there are many obstacles (lake, wall, wolf,…).</a:t>
            </a:r>
          </a:p>
          <a:p>
            <a:r>
              <a:rPr lang="en-US" dirty="0" smtClean="0"/>
              <a:t> Children give directions to Flurry to help him avoiding obstacles and reach his destination</a:t>
            </a:r>
            <a:endParaRPr lang="en-US" dirty="0"/>
          </a:p>
        </p:txBody>
      </p:sp>
      <p:pic>
        <p:nvPicPr>
          <p:cNvPr id="3" name="Immagine 2" descr="E:\INCONTRO MADRELINGUA 10 APRILE\CODING\coding 4a\20170325_0918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464496" cy="254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E:\INCONTRO MADRELINGUA 10 APRILE\CODING\coding 4a\20170325_0926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4946526" cy="247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8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07904" y="37330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 enjoy themselves with pixel art and</a:t>
            </a:r>
          </a:p>
          <a:p>
            <a:endParaRPr lang="en-US" dirty="0" smtClean="0"/>
          </a:p>
          <a:p>
            <a:r>
              <a:rPr lang="en-US" dirty="0" smtClean="0"/>
              <a:t> make drawings using a code.</a:t>
            </a:r>
            <a:endParaRPr lang="en-US" dirty="0"/>
          </a:p>
        </p:txBody>
      </p:sp>
      <p:pic>
        <p:nvPicPr>
          <p:cNvPr id="5" name="Picture 2" descr="https://scontent-mxp1-1.xx.fbcdn.net/v/t34.0-12/18217818_10213633225133210_82120045_n.jpg?oh=c558ce7d0ef55f600249343c13e9781b&amp;oe=59094B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52580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261</Words>
  <Application>Microsoft Office PowerPoint</Application>
  <PresentationFormat>Presentazione su schermo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Utente</cp:lastModifiedBy>
  <cp:revision>30</cp:revision>
  <dcterms:created xsi:type="dcterms:W3CDTF">2017-04-07T09:06:48Z</dcterms:created>
  <dcterms:modified xsi:type="dcterms:W3CDTF">2017-07-27T09:32:39Z</dcterms:modified>
</cp:coreProperties>
</file>