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5" r:id="rId5"/>
    <p:sldId id="257" r:id="rId6"/>
    <p:sldId id="266" r:id="rId7"/>
    <p:sldId id="267" r:id="rId8"/>
    <p:sldId id="268" r:id="rId9"/>
    <p:sldId id="269" r:id="rId10"/>
    <p:sldId id="282" r:id="rId11"/>
    <p:sldId id="264" r:id="rId12"/>
    <p:sldId id="275" r:id="rId13"/>
    <p:sldId id="280" r:id="rId14"/>
    <p:sldId id="279" r:id="rId15"/>
    <p:sldId id="281" r:id="rId16"/>
    <p:sldId id="274" r:id="rId17"/>
    <p:sldId id="283" r:id="rId18"/>
    <p:sldId id="277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E1D"/>
    <a:srgbClr val="D09622"/>
    <a:srgbClr val="760000"/>
    <a:srgbClr val="2597FF"/>
    <a:srgbClr val="D68B1C"/>
    <a:srgbClr val="253600"/>
    <a:srgbClr val="55257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4" d="100"/>
          <a:sy n="74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4192525"/>
            <a:ext cx="8246070" cy="1221640"/>
          </a:xfrm>
          <a:effectLst>
            <a:outerShdw blurRad="38100" dist="38100" dir="2700000" algn="tl" rotWithShape="0">
              <a:prstClr val="black">
                <a:alpha val="65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566870"/>
            <a:ext cx="7940660" cy="76352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443835"/>
            <a:ext cx="8076895" cy="45811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901950"/>
            <a:ext cx="8076895" cy="4275740"/>
          </a:xfrm>
        </p:spPr>
        <p:txBody>
          <a:bodyPr/>
          <a:lstStyle>
            <a:lvl1pPr algn="ctr">
              <a:defRPr sz="2800">
                <a:solidFill>
                  <a:srgbClr val="002060"/>
                </a:solidFill>
              </a:defRPr>
            </a:lvl1pPr>
            <a:lvl2pPr algn="ctr">
              <a:defRPr>
                <a:solidFill>
                  <a:srgbClr val="002060"/>
                </a:solidFill>
              </a:defRPr>
            </a:lvl2pPr>
            <a:lvl3pPr algn="ctr">
              <a:defRPr>
                <a:solidFill>
                  <a:srgbClr val="002060"/>
                </a:solidFill>
              </a:defRPr>
            </a:lvl3pPr>
            <a:lvl4pPr algn="ctr">
              <a:defRPr>
                <a:solidFill>
                  <a:srgbClr val="002060"/>
                </a:solidFill>
              </a:defRPr>
            </a:lvl4pPr>
            <a:lvl5pPr algn="ctr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9" y="527605"/>
            <a:ext cx="6871724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6871724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22475"/>
            <a:ext cx="8229600" cy="5321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C:\Users\utente\Desktop\DOCUMENTAZIONE%20DA%20FABIANA\Maths%20fun%20shapes\Voce%20010.m4a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C:\Users\utente\Desktop\DOCUMENTAZIONE%20DA%20FABIANA\Maths%20fun%20shapes\Voce%20009.m4a" TargetMode="External"/><Relationship Id="rId1" Type="http://schemas.microsoft.com/office/2007/relationships/media" Target="file:///C:\Users\utente\Desktop\DOCUMENTAZIONE%20DA%20FABIANA\Maths%20fun%20shapes\Voce%20009.m4a" TargetMode="Externa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3.xml"/><Relationship Id="rId4" Type="http://schemas.openxmlformats.org/officeDocument/2006/relationships/audio" Target="file:///C:\Users\utente\Desktop\DOCUMENTAZIONE%20DA%20FABIANA\Maths%20fun%20shapes\Voce%20010.m4a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file:///C:\Users\utente\Desktop\DOCUMENTAZIONE%20DA%20FABIANA\Maths%20fun%20shapes\Voce%20013.m4a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C:\Users\utente\Desktop\DOCUMENTAZIONE%20DA%20FABIANA\Maths%20fun%20shapes\Voce%20012.m4a" TargetMode="External"/><Relationship Id="rId1" Type="http://schemas.microsoft.com/office/2007/relationships/media" Target="file:///C:\Users\utente\Desktop\DOCUMENTAZIONE%20DA%20FABIANA\Maths%20fun%20shapes\Voce%20012.m4a" TargetMode="Externa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3.xml"/><Relationship Id="rId4" Type="http://schemas.openxmlformats.org/officeDocument/2006/relationships/audio" Target="file:///C:\Users\utente\Desktop\DOCUMENTAZIONE%20DA%20FABIANA\Maths%20fun%20shapes\Voce%20013.m4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tente\Desktop\DOCUMENTAZIONE%20DA%20FABIANA\Maths%20fun%20shapes\Voce%20002.m4a" TargetMode="External"/><Relationship Id="rId1" Type="http://schemas.microsoft.com/office/2007/relationships/media" Target="file:///C:\Users\utente\Desktop\DOCUMENTAZIONE%20DA%20FABIANA\Maths%20fun%20shapes\Voce%20002.m4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tente\Desktop\DOCUMENTAZIONE%20DA%20FABIANA\Maths%20fun%20shapes\Voce%20004.m4a" TargetMode="External"/><Relationship Id="rId1" Type="http://schemas.microsoft.com/office/2007/relationships/media" Target="file:///C:\Users\utente\Desktop\DOCUMENTAZIONE%20DA%20FABIANA\Maths%20fun%20shapes\Voce%20004.m4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tente\Desktop\DOCUMENTAZIONE%20DA%20FABIANA\Maths%20fun%20shapes\Voce%20001.m4a" TargetMode="External"/><Relationship Id="rId1" Type="http://schemas.microsoft.com/office/2007/relationships/media" Target="file:///C:\Users\utente\Desktop\DOCUMENTAZIONE%20DA%20FABIANA\Maths%20fun%20shapes\Voce%20001.m4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tente\Desktop\DOCUMENTAZIONE%20DA%20FABIANA\Maths%20fun%20shapes\Voce%20003.m4a" TargetMode="External"/><Relationship Id="rId1" Type="http://schemas.microsoft.com/office/2007/relationships/media" Target="file:///C:\Users\utente\Desktop\DOCUMENTAZIONE%20DA%20FABIANA\Maths%20fun%20shapes\Voce%20003.m4a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75" y="5719575"/>
            <a:ext cx="7940660" cy="1138425"/>
          </a:xfrm>
        </p:spPr>
        <p:txBody>
          <a:bodyPr>
            <a:noAutofit/>
          </a:bodyPr>
          <a:lstStyle/>
          <a:p>
            <a:r>
              <a:rPr lang="en-US" dirty="0" smtClean="0"/>
              <a:t>Teachers: Francesca </a:t>
            </a:r>
            <a:r>
              <a:rPr lang="en-US" dirty="0" err="1" smtClean="0"/>
              <a:t>Ministrini</a:t>
            </a:r>
            <a:r>
              <a:rPr lang="en-US" dirty="0" smtClean="0"/>
              <a:t>, </a:t>
            </a:r>
            <a:r>
              <a:rPr lang="en-US" dirty="0" err="1" smtClean="0"/>
              <a:t>Fabiana</a:t>
            </a:r>
            <a:r>
              <a:rPr lang="en-US" dirty="0" smtClean="0"/>
              <a:t> </a:t>
            </a:r>
            <a:r>
              <a:rPr lang="en-US" dirty="0" err="1" smtClean="0"/>
              <a:t>Tignonsini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A.S. 2016/2017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4286256"/>
            <a:ext cx="8531822" cy="1221640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+mn-lt"/>
              </a:rPr>
              <a:t>Maths Fun Shapes</a:t>
            </a:r>
            <a:endParaRPr lang="en-US" sz="4800" dirty="0">
              <a:latin typeface="+mn-lt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 spd="slow" advTm="385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852936"/>
            <a:ext cx="4572000" cy="3429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59" y="2060848"/>
            <a:ext cx="4479318" cy="3359488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395715" y="1311605"/>
            <a:ext cx="6871724" cy="763525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rgbClr val="FF9E1D"/>
                </a:solidFill>
                <a:latin typeface="Comic Sans MS" pitchFamily="66" charset="0"/>
              </a:rPr>
              <a:t>LISTEN AND FIND</a:t>
            </a:r>
            <a:endParaRPr lang="en-US" sz="4400" dirty="0">
              <a:solidFill>
                <a:srgbClr val="FF9E1D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0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  <a:cs typeface="Arial" pitchFamily="34" charset="0"/>
              </a:rPr>
              <a:t>LOOK, COUNT AND WRITE. THEN SAY.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43333"/>
          <a:stretch>
            <a:fillRect/>
          </a:stretch>
        </p:blipFill>
        <p:spPr bwMode="auto">
          <a:xfrm>
            <a:off x="1714480" y="1357298"/>
            <a:ext cx="742952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4714876" y="564357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14876" y="614364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7215206" y="5715016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1 0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286644" y="621508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1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olo isoscele 2"/>
          <p:cNvSpPr/>
          <p:nvPr/>
        </p:nvSpPr>
        <p:spPr>
          <a:xfrm>
            <a:off x="1000100" y="571480"/>
            <a:ext cx="4214842" cy="4143404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500694" y="2571744"/>
            <a:ext cx="3429024" cy="364333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Voce 00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8662" y="4857760"/>
            <a:ext cx="304800" cy="304800"/>
          </a:xfrm>
          <a:prstGeom prst="rect">
            <a:avLst/>
          </a:prstGeom>
        </p:spPr>
      </p:pic>
      <p:pic>
        <p:nvPicPr>
          <p:cNvPr id="14" name="Voce 010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16" y="6286520"/>
            <a:ext cx="304800" cy="3048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211960" y="188640"/>
            <a:ext cx="4536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9E1D"/>
                </a:solidFill>
                <a:latin typeface="Comic Sans MS" pitchFamily="66" charset="0"/>
              </a:rPr>
              <a:t>SHAPES AND COLOURS</a:t>
            </a:r>
            <a:endParaRPr lang="it-IT" sz="48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786050" y="285728"/>
            <a:ext cx="4714908" cy="22145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3428992" y="3071810"/>
            <a:ext cx="3500462" cy="35719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Voce 01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8992" y="2643182"/>
            <a:ext cx="304800" cy="304800"/>
          </a:xfrm>
          <a:prstGeom prst="rect">
            <a:avLst/>
          </a:prstGeom>
        </p:spPr>
      </p:pic>
      <p:pic>
        <p:nvPicPr>
          <p:cNvPr id="14" name="Voce 013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43768" y="58578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1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1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75"/>
          <a:stretch/>
        </p:blipFill>
        <p:spPr>
          <a:xfrm>
            <a:off x="4716016" y="332656"/>
            <a:ext cx="4166413" cy="231000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50"/>
          <a:stretch/>
        </p:blipFill>
        <p:spPr>
          <a:xfrm>
            <a:off x="2612056" y="2382448"/>
            <a:ext cx="5723954" cy="246201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52536" y="1618923"/>
            <a:ext cx="6871724" cy="763525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</a:rPr>
              <a:t/>
            </a:r>
            <a:br>
              <a:rPr lang="en-US" sz="4400" b="1" dirty="0" smtClean="0">
                <a:solidFill>
                  <a:srgbClr val="FF9E1D"/>
                </a:solidFill>
                <a:latin typeface="Comic Sans MS" pitchFamily="66" charset="0"/>
              </a:rPr>
            </a:br>
            <a:r>
              <a:rPr lang="en-US" sz="4400" b="1" dirty="0">
                <a:solidFill>
                  <a:srgbClr val="FF9E1D"/>
                </a:solidFill>
                <a:latin typeface="Comic Sans MS" pitchFamily="66" charset="0"/>
              </a:rPr>
              <a:t/>
            </a:r>
            <a:br>
              <a:rPr lang="en-US" sz="4400" b="1" dirty="0">
                <a:solidFill>
                  <a:srgbClr val="FF9E1D"/>
                </a:solidFill>
                <a:latin typeface="Comic Sans MS" pitchFamily="66" charset="0"/>
              </a:rPr>
            </a:br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</a:rPr>
              <a:t/>
            </a:r>
            <a:br>
              <a:rPr lang="en-US" sz="4400" b="1" dirty="0" smtClean="0">
                <a:solidFill>
                  <a:srgbClr val="FF9E1D"/>
                </a:solidFill>
                <a:latin typeface="Comic Sans MS" pitchFamily="66" charset="0"/>
              </a:rPr>
            </a:br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</a:rPr>
              <a:t>Let’s play!</a:t>
            </a:r>
            <a:endParaRPr lang="en-US" sz="4400" b="1" dirty="0">
              <a:solidFill>
                <a:srgbClr val="FF9E1D"/>
              </a:solidFill>
              <a:latin typeface="Comic Sans MS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0"/>
          <a:stretch/>
        </p:blipFill>
        <p:spPr>
          <a:xfrm>
            <a:off x="404599" y="4114361"/>
            <a:ext cx="507849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902" y="3127739"/>
            <a:ext cx="4932040" cy="369903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/>
          <a:stretch/>
        </p:blipFill>
        <p:spPr>
          <a:xfrm>
            <a:off x="1573880" y="1024173"/>
            <a:ext cx="4956043" cy="3140968"/>
          </a:xfrm>
          <a:prstGeom prst="rect">
            <a:avLst/>
          </a:prstGeom>
        </p:spPr>
      </p:pic>
      <p:sp>
        <p:nvSpPr>
          <p:cNvPr id="10" name="Content Placeholder 4"/>
          <p:cNvSpPr>
            <a:spLocks noGrp="1"/>
          </p:cNvSpPr>
          <p:nvPr>
            <p:ph type="title"/>
          </p:nvPr>
        </p:nvSpPr>
        <p:spPr>
          <a:xfrm>
            <a:off x="1573880" y="273323"/>
            <a:ext cx="6871724" cy="76352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  <a:cs typeface="Arial" pitchFamily="34" charset="0"/>
              </a:rPr>
              <a:t>LISTEN AND FOLLOW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83096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16140">
            <a:off x="473546" y="1360288"/>
            <a:ext cx="314324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71599">
            <a:off x="4752632" y="1688056"/>
            <a:ext cx="3947341" cy="252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4014">
            <a:off x="5052401" y="4713950"/>
            <a:ext cx="3144896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87069">
            <a:off x="537488" y="3790150"/>
            <a:ext cx="3929090" cy="2561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4129"/>
            <a:ext cx="4098495" cy="30738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7"/>
          <a:stretch/>
        </p:blipFill>
        <p:spPr>
          <a:xfrm>
            <a:off x="2123728" y="188640"/>
            <a:ext cx="3976478" cy="33358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r="11013" b="11150"/>
          <a:stretch/>
        </p:blipFill>
        <p:spPr>
          <a:xfrm>
            <a:off x="5292080" y="2996952"/>
            <a:ext cx="3602115" cy="367240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type="title"/>
          </p:nvPr>
        </p:nvSpPr>
        <p:spPr>
          <a:xfrm>
            <a:off x="1573880" y="273323"/>
            <a:ext cx="6871724" cy="763525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  <a:cs typeface="Arial" pitchFamily="34" charset="0"/>
              </a:rPr>
              <a:t>FIND AND SAY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2825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1685908" cy="5715040"/>
          </a:xfrm>
        </p:spPr>
        <p:txBody>
          <a:bodyPr>
            <a:noAutofit/>
          </a:bodyPr>
          <a:lstStyle/>
          <a:p>
            <a:r>
              <a:rPr lang="it-IT" sz="8800" dirty="0" smtClean="0">
                <a:solidFill>
                  <a:srgbClr val="FF9E1D"/>
                </a:solidFill>
                <a:latin typeface="Comic Sans MS" pitchFamily="66" charset="0"/>
              </a:rPr>
              <a:t>T</a:t>
            </a:r>
            <a:br>
              <a:rPr lang="it-IT" sz="8800" dirty="0" smtClean="0">
                <a:solidFill>
                  <a:srgbClr val="FF9E1D"/>
                </a:solidFill>
                <a:latin typeface="Comic Sans MS" pitchFamily="66" charset="0"/>
              </a:rPr>
            </a:br>
            <a:r>
              <a:rPr lang="it-IT" sz="8800" dirty="0" smtClean="0">
                <a:solidFill>
                  <a:srgbClr val="FF9E1D"/>
                </a:solidFill>
                <a:latin typeface="Comic Sans MS" pitchFamily="66" charset="0"/>
              </a:rPr>
              <a:t>E</a:t>
            </a:r>
            <a:br>
              <a:rPr lang="it-IT" sz="8800" dirty="0" smtClean="0">
                <a:solidFill>
                  <a:srgbClr val="FF9E1D"/>
                </a:solidFill>
                <a:latin typeface="Comic Sans MS" pitchFamily="66" charset="0"/>
              </a:rPr>
            </a:br>
            <a:r>
              <a:rPr lang="it-IT" sz="8800" dirty="0" smtClean="0">
                <a:solidFill>
                  <a:srgbClr val="FF9E1D"/>
                </a:solidFill>
                <a:latin typeface="Comic Sans MS" pitchFamily="66" charset="0"/>
              </a:rPr>
              <a:t>S</a:t>
            </a:r>
            <a:br>
              <a:rPr lang="it-IT" sz="8800" dirty="0" smtClean="0">
                <a:solidFill>
                  <a:srgbClr val="FF9E1D"/>
                </a:solidFill>
                <a:latin typeface="Comic Sans MS" pitchFamily="66" charset="0"/>
              </a:rPr>
            </a:br>
            <a:r>
              <a:rPr lang="it-IT" sz="8800" dirty="0" smtClean="0">
                <a:solidFill>
                  <a:srgbClr val="FF9E1D"/>
                </a:solidFill>
                <a:latin typeface="Comic Sans MS" pitchFamily="66" charset="0"/>
              </a:rPr>
              <a:t>T</a:t>
            </a:r>
            <a:endParaRPr lang="it-IT" sz="8800" dirty="0">
              <a:solidFill>
                <a:srgbClr val="FF9E1D"/>
              </a:solidFill>
              <a:latin typeface="Comic Sans MS" pitchFamily="66" charset="0"/>
            </a:endParaRPr>
          </a:p>
        </p:txBody>
      </p:sp>
      <p:pic>
        <p:nvPicPr>
          <p:cNvPr id="5" name="Immagine 4"/>
          <p:cNvPicPr/>
          <p:nvPr/>
        </p:nvPicPr>
        <p:blipFill>
          <a:blip r:embed="rId2"/>
          <a:srcRect l="21986" r="24320"/>
          <a:stretch>
            <a:fillRect/>
          </a:stretch>
        </p:blipFill>
        <p:spPr bwMode="auto">
          <a:xfrm>
            <a:off x="2428860" y="1571612"/>
            <a:ext cx="485778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</a:rPr>
              <a:t>MAKE </a:t>
            </a:r>
            <a:r>
              <a:rPr lang="en-US" sz="4400" b="1" dirty="0" smtClean="0">
                <a:solidFill>
                  <a:srgbClr val="FF9E1D"/>
                </a:solidFill>
                <a:latin typeface="Comic Sans MS" pitchFamily="66" charset="0"/>
              </a:rPr>
              <a:t>SHAPE PICTURES</a:t>
            </a:r>
            <a:endParaRPr lang="en-US" sz="4400" b="1" dirty="0">
              <a:solidFill>
                <a:srgbClr val="FF9E1D"/>
              </a:solidFill>
              <a:latin typeface="Comic Sans MS" pitchFamily="66" charset="0"/>
            </a:endParaRPr>
          </a:p>
        </p:txBody>
      </p:sp>
      <p:pic>
        <p:nvPicPr>
          <p:cNvPr id="12" name="Immagine 11" descr="20170426_141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785926"/>
            <a:ext cx="6929486" cy="428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6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20170412_142651_001.jpg"/>
          <p:cNvPicPr>
            <a:picLocks noChangeAspect="1"/>
          </p:cNvPicPr>
          <p:nvPr/>
        </p:nvPicPr>
        <p:blipFill>
          <a:blip r:embed="rId3" cstate="print"/>
          <a:srcRect l="13208"/>
          <a:stretch>
            <a:fillRect/>
          </a:stretch>
        </p:blipFill>
        <p:spPr>
          <a:xfrm rot="5400000">
            <a:off x="5464975" y="1750207"/>
            <a:ext cx="378621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20170412_143009_001.jpg"/>
          <p:cNvPicPr>
            <a:picLocks noChangeAspect="1"/>
          </p:cNvPicPr>
          <p:nvPr/>
        </p:nvPicPr>
        <p:blipFill>
          <a:blip r:embed="rId4" cstate="print"/>
          <a:srcRect l="33333" r="23704"/>
          <a:stretch>
            <a:fillRect/>
          </a:stretch>
        </p:blipFill>
        <p:spPr>
          <a:xfrm rot="5400000">
            <a:off x="1857356" y="2643182"/>
            <a:ext cx="37147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2214546" y="214290"/>
            <a:ext cx="52864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FF9E1D"/>
                </a:solidFill>
                <a:latin typeface="Comic Sans MS" pitchFamily="66" charset="0"/>
              </a:rPr>
              <a:t>FIND IT !!!</a:t>
            </a:r>
            <a:endParaRPr lang="it-IT" sz="6600" b="1" dirty="0">
              <a:solidFill>
                <a:srgbClr val="FF9E1D"/>
              </a:solidFill>
              <a:latin typeface="Comic Sans MS" pitchFamily="66" charset="0"/>
            </a:endParaRPr>
          </a:p>
        </p:txBody>
      </p:sp>
      <p:sp>
        <p:nvSpPr>
          <p:cNvPr id="3" name="Smile 2"/>
          <p:cNvSpPr/>
          <p:nvPr/>
        </p:nvSpPr>
        <p:spPr>
          <a:xfrm>
            <a:off x="8244408" y="3573016"/>
            <a:ext cx="288032" cy="216024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3681028"/>
            <a:ext cx="390178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20170426_144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85728"/>
            <a:ext cx="385765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 descr="20170426_154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54117">
            <a:off x="5536517" y="1110020"/>
            <a:ext cx="3786214" cy="2143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 descr="20170426_1532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555006">
            <a:off x="49841" y="4426682"/>
            <a:ext cx="2723983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 descr="20170426_1429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2857496"/>
            <a:ext cx="350046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20170426_143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008" y="4786322"/>
            <a:ext cx="314327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296" y="836712"/>
            <a:ext cx="88625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20170412_15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382" y="3093344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 descr="20170412_1519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83008"/>
            <a:ext cx="535785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611560" y="1484784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solidFill>
                  <a:srgbClr val="FF9E1D"/>
                </a:solidFill>
                <a:latin typeface="Comic Sans MS" pitchFamily="66" charset="0"/>
              </a:rPr>
              <a:t>SHAPES ARE EVERYWHERE</a:t>
            </a:r>
            <a:endParaRPr lang="it-IT" sz="4400" b="1" dirty="0">
              <a:solidFill>
                <a:srgbClr val="FF9E1D"/>
              </a:solidFill>
              <a:latin typeface="Comic Sans MS" pitchFamily="66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376" y="4039010"/>
            <a:ext cx="390178" cy="31701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915" y="4399313"/>
            <a:ext cx="390178" cy="317019"/>
          </a:xfrm>
          <a:prstGeom prst="rect">
            <a:avLst/>
          </a:prstGeom>
        </p:spPr>
      </p:pic>
      <p:sp>
        <p:nvSpPr>
          <p:cNvPr id="8" name="Smile 7"/>
          <p:cNvSpPr/>
          <p:nvPr/>
        </p:nvSpPr>
        <p:spPr>
          <a:xfrm>
            <a:off x="2972828" y="4608320"/>
            <a:ext cx="288032" cy="216024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mile 8"/>
          <p:cNvSpPr/>
          <p:nvPr/>
        </p:nvSpPr>
        <p:spPr>
          <a:xfrm>
            <a:off x="755576" y="4716332"/>
            <a:ext cx="288032" cy="216024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5786" y="2428868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 smtClean="0">
                <a:solidFill>
                  <a:srgbClr val="FF9E1D"/>
                </a:solidFill>
                <a:latin typeface="Comic Sans MS" pitchFamily="66" charset="0"/>
              </a:rPr>
              <a:t>WHAT CAN YOU SEE?</a:t>
            </a:r>
            <a:endParaRPr lang="it-IT" sz="6600" b="1" dirty="0">
              <a:solidFill>
                <a:srgbClr val="FF9E1D"/>
              </a:solidFill>
              <a:latin typeface="Comic Sans MS" pitchFamily="66" charset="0"/>
            </a:endParaRPr>
          </a:p>
        </p:txBody>
      </p:sp>
      <p:pic>
        <p:nvPicPr>
          <p:cNvPr id="3" name="Immagine 2" descr="EmoticonVillage002G (3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000504"/>
            <a:ext cx="2143140" cy="21431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Immagine 4" descr="figure-geometriche-animat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524" b="49350"/>
          <a:stretch>
            <a:fillRect/>
          </a:stretch>
        </p:blipFill>
        <p:spPr>
          <a:xfrm>
            <a:off x="1714480" y="1428736"/>
            <a:ext cx="5286412" cy="407196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142976" y="5715016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Comic Sans MS" pitchFamily="66" charset="0"/>
              </a:rPr>
              <a:t>IT’S A SQUARE</a:t>
            </a:r>
            <a:endParaRPr lang="it-IT" sz="5400" dirty="0">
              <a:latin typeface="Comic Sans MS" pitchFamily="66" charset="0"/>
            </a:endParaRPr>
          </a:p>
        </p:txBody>
      </p:sp>
      <p:pic>
        <p:nvPicPr>
          <p:cNvPr id="6" name="Voce 00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3768" y="18573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figure-geometriche-animat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007" r="1270" b="48101"/>
          <a:stretch>
            <a:fillRect/>
          </a:stretch>
        </p:blipFill>
        <p:spPr>
          <a:xfrm>
            <a:off x="1714480" y="1142984"/>
            <a:ext cx="5286412" cy="4214842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857224" y="5572140"/>
            <a:ext cx="7786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Comic Sans MS" pitchFamily="66" charset="0"/>
              </a:rPr>
              <a:t>IT’S A CIRCLE</a:t>
            </a:r>
            <a:endParaRPr lang="it-IT" sz="5400" dirty="0">
              <a:latin typeface="Comic Sans MS" pitchFamily="66" charset="0"/>
            </a:endParaRPr>
          </a:p>
        </p:txBody>
      </p:sp>
      <p:pic>
        <p:nvPicPr>
          <p:cNvPr id="5" name="Voce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43702" y="185736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8" name="Immagine 7" descr="figure-geometriche-animat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351" r="49033"/>
          <a:stretch>
            <a:fillRect/>
          </a:stretch>
        </p:blipFill>
        <p:spPr>
          <a:xfrm>
            <a:off x="1785918" y="1071546"/>
            <a:ext cx="5143536" cy="407196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643042" y="5786454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Comic Sans MS" pitchFamily="66" charset="0"/>
              </a:rPr>
              <a:t>IT’S A TRIANGLE</a:t>
            </a:r>
            <a:endParaRPr lang="it-IT" sz="5400" dirty="0">
              <a:latin typeface="Comic Sans MS" pitchFamily="66" charset="0"/>
            </a:endParaRPr>
          </a:p>
        </p:txBody>
      </p:sp>
      <p:pic>
        <p:nvPicPr>
          <p:cNvPr id="6" name="Voce 00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9520" y="20002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Immagine 6" descr="figure-geometriche-animat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074" t="48000" b="5333"/>
          <a:stretch>
            <a:fillRect/>
          </a:stretch>
        </p:blipFill>
        <p:spPr>
          <a:xfrm>
            <a:off x="1571604" y="1285860"/>
            <a:ext cx="6000792" cy="328614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1214414" y="5286388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dirty="0" smtClean="0">
                <a:latin typeface="Comic Sans MS" pitchFamily="66" charset="0"/>
              </a:rPr>
              <a:t>IT’S A RECTANGLE</a:t>
            </a:r>
            <a:endParaRPr lang="it-IT" sz="5400" dirty="0">
              <a:latin typeface="Comic Sans MS" pitchFamily="66" charset="0"/>
            </a:endParaRPr>
          </a:p>
        </p:txBody>
      </p:sp>
      <p:pic>
        <p:nvPicPr>
          <p:cNvPr id="6" name="Voce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29520" y="121442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rgbClr val="FF9E1D"/>
                </a:solidFill>
                <a:latin typeface="Comic Sans MS" pitchFamily="66" charset="0"/>
              </a:rPr>
              <a:t>SHAPES WITH THE BODY</a:t>
            </a:r>
            <a:endParaRPr lang="en-US" sz="4400" dirty="0">
              <a:solidFill>
                <a:srgbClr val="FF9E1D"/>
              </a:solidFill>
              <a:latin typeface="Comic Sans MS" pitchFamily="66" charset="0"/>
            </a:endParaRPr>
          </a:p>
        </p:txBody>
      </p:sp>
      <p:pic>
        <p:nvPicPr>
          <p:cNvPr id="7" name="Immagine 6" descr="20170412_1524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1500174"/>
            <a:ext cx="292895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20170412_1435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4071942"/>
            <a:ext cx="271464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magine 9" descr="20170412_1437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1500174"/>
            <a:ext cx="4000528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 descr="20170412_1527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4429132"/>
            <a:ext cx="350043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70</Words>
  <Application>Microsoft Office PowerPoint</Application>
  <PresentationFormat>Presentazione su schermo (4:3)</PresentationFormat>
  <Paragraphs>23</Paragraphs>
  <Slides>20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Office Theme</vt:lpstr>
      <vt:lpstr>Maths Fun Shapes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SHAPES WITH THE BODY</vt:lpstr>
      <vt:lpstr>LISTEN AND FIND</vt:lpstr>
      <vt:lpstr>LOOK, COUNT AND WRITE. THEN SAY. </vt:lpstr>
      <vt:lpstr>Presentazione standard di PowerPoint</vt:lpstr>
      <vt:lpstr>Presentazione standard di PowerPoint</vt:lpstr>
      <vt:lpstr>   Let’s play!</vt:lpstr>
      <vt:lpstr>LISTEN AND FOLLOW</vt:lpstr>
      <vt:lpstr>Presentazione standard di PowerPoint</vt:lpstr>
      <vt:lpstr>FIND AND SAY</vt:lpstr>
      <vt:lpstr>T E S T</vt:lpstr>
      <vt:lpstr>MAKE SHAPE PICTURES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Utente</cp:lastModifiedBy>
  <cp:revision>146</cp:revision>
  <dcterms:created xsi:type="dcterms:W3CDTF">2013-08-21T19:17:07Z</dcterms:created>
  <dcterms:modified xsi:type="dcterms:W3CDTF">2017-07-27T08:09:24Z</dcterms:modified>
</cp:coreProperties>
</file>