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6" r:id="rId5"/>
    <p:sldId id="264" r:id="rId6"/>
    <p:sldId id="268" r:id="rId7"/>
    <p:sldId id="265" r:id="rId8"/>
    <p:sldId id="271" r:id="rId9"/>
    <p:sldId id="261" r:id="rId10"/>
    <p:sldId id="267" r:id="rId11"/>
    <p:sldId id="278" r:id="rId12"/>
    <p:sldId id="263" r:id="rId13"/>
    <p:sldId id="262" r:id="rId14"/>
    <p:sldId id="258" r:id="rId15"/>
    <p:sldId id="283" r:id="rId16"/>
    <p:sldId id="259" r:id="rId17"/>
    <p:sldId id="274" r:id="rId18"/>
    <p:sldId id="269" r:id="rId19"/>
    <p:sldId id="270" r:id="rId20"/>
    <p:sldId id="276" r:id="rId21"/>
    <p:sldId id="275" r:id="rId22"/>
    <p:sldId id="272" r:id="rId23"/>
    <p:sldId id="277" r:id="rId24"/>
    <p:sldId id="286" r:id="rId25"/>
    <p:sldId id="282" r:id="rId26"/>
    <p:sldId id="284" r:id="rId27"/>
    <p:sldId id="285" r:id="rId28"/>
    <p:sldId id="281" r:id="rId29"/>
    <p:sldId id="279" r:id="rId30"/>
    <p:sldId id="273" r:id="rId31"/>
    <p:sldId id="280" r:id="rId3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12633-4156-4911-9CDE-1E582D951037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4BFE-DB41-4025-8245-30BA18C311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E8B1-2CF9-4988-8D73-8689A0EC8C95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5E4E-6BAD-4433-BBF1-0013D213E6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0435-4A1F-48AC-9717-2FAB7F183D57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3AC7-481B-4B18-9439-2CF6F94C73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11A3-6113-4552-B07F-CDF9B0969D56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7A72-9C01-40D0-BF64-9C51CC742A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CFA2-E102-444F-A2A4-A8F54BFB56E5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E1CF-3683-48AD-9A24-6155DFC35A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5404A-CE16-4214-9C2A-CE4B0A58D19C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A44D-579D-4CAF-868F-0999DAAB85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AB56-19AD-4953-BAB6-3C40E1B65B86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FE1A-64F0-400C-AFB3-75C36F047F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7A64-49D1-4958-99CB-EE6788ADCCFF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3BB1-E276-492A-BD43-58A43A486A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C9DB-7913-4372-8EEB-D610CC468E36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CDA9-607B-45E4-B03D-E455CFE450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2029-0C82-489F-8902-1D7F8379A00F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0D6F-7FB1-438E-8DD2-308C8A6D09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1456-F0C8-4D45-9818-61313FCEE8E5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2DE2-4409-49DC-9F93-697537A679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AAB833-402E-4883-9B22-D171023F7D5D}" type="datetimeFigureOut">
              <a:rPr lang="it-IT"/>
              <a:pPr>
                <a:defRPr/>
              </a:pPr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549F1-2E4C-4240-A671-176A37E01C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rHZL8pp--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youtube.com/watch?v=hrHZL8pp--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hyperlink" Target="file:///C:\Users\Lu\Desktop\arcimboldook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VRoO_bQ7F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rHZL8pp--M" TargetMode="External"/><Relationship Id="rId2" Type="http://schemas.openxmlformats.org/officeDocument/2006/relationships/hyperlink" Target="http://www.iccortefranca.gov.it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-VRoO_bQ7F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en/" TargetMode="External"/><Relationship Id="rId2" Type="http://schemas.openxmlformats.org/officeDocument/2006/relationships/hyperlink" Target="http://www.bbc.co.uk/learningenglish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sabelperez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ARCIMBOLDO’S ART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4375" y="4000500"/>
            <a:ext cx="748665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 smtClean="0"/>
              <a:t>PROGETTO CLIL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1600" dirty="0" smtClean="0"/>
              <a:t>ISTITUTO COMPRENSIVO DON LORENZO MILANI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1600" dirty="0" smtClean="0"/>
              <a:t>  CORTE FRANCA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dirty="0" smtClean="0"/>
              <a:t>CLASSI TERZE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dirty="0" smtClean="0"/>
              <a:t>ANNO SCOLASTICO 2016/17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sellaDiTesto 3"/>
          <p:cNvSpPr txBox="1">
            <a:spLocks noChangeArrowheads="1"/>
          </p:cNvSpPr>
          <p:nvPr/>
        </p:nvSpPr>
        <p:spPr bwMode="auto">
          <a:xfrm>
            <a:off x="1071563" y="785813"/>
            <a:ext cx="62865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latin typeface="Calibri" pitchFamily="34" charset="0"/>
              </a:rPr>
              <a:t>Play the memory game with fruits and vegetables to revisit this vocabulary (pictures + words).</a:t>
            </a:r>
            <a:endParaRPr lang="it-IT" sz="2000" b="1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pic>
        <p:nvPicPr>
          <p:cNvPr id="22530" name="Immagine 4" descr="IMG_031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928813"/>
            <a:ext cx="5643562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ttangolo 5"/>
          <p:cNvSpPr>
            <a:spLocks noChangeArrowheads="1"/>
          </p:cNvSpPr>
          <p:nvPr/>
        </p:nvSpPr>
        <p:spPr bwMode="auto">
          <a:xfrm>
            <a:off x="3143250" y="6286500"/>
            <a:ext cx="2290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(previous knowledge)</a:t>
            </a:r>
            <a:endParaRPr lang="it-IT"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43313" y="357188"/>
            <a:ext cx="12112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FF9200"/>
                </a:solidFill>
                <a:latin typeface="Arial" pitchFamily="34" charset="0"/>
                <a:cs typeface="Arial" pitchFamily="34" charset="0"/>
              </a:rPr>
              <a:t>Activity 3</a:t>
            </a:r>
            <a:endParaRPr lang="it-IT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63" y="2357438"/>
            <a:ext cx="728664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dirty="0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Filmato “Art </a:t>
            </a:r>
            <a:r>
              <a:rPr lang="it-IT" dirty="0" err="1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lang="it-IT" dirty="0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Mati</a:t>
            </a:r>
            <a:r>
              <a:rPr lang="it-IT" dirty="0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it-IT" dirty="0" smtClean="0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Dada”</a:t>
            </a:r>
          </a:p>
          <a:p>
            <a:r>
              <a:rPr lang="it-IT" u="sng" dirty="0" smtClean="0">
                <a:solidFill>
                  <a:srgbClr val="0000FF"/>
                </a:solidFill>
                <a:latin typeface="Times" pitchFamily="18" charset="0"/>
                <a:ea typeface="Calibri" pitchFamily="34" charset="0"/>
                <a:cs typeface="Times New Roman" pitchFamily="18" charset="0"/>
                <a:hlinkClick r:id="rId2"/>
              </a:rPr>
              <a:t>www.youtube.com/</a:t>
            </a:r>
            <a:r>
              <a:rPr lang="it-IT" u="sng" dirty="0" err="1" smtClean="0">
                <a:solidFill>
                  <a:srgbClr val="0000FF"/>
                </a:solidFill>
                <a:latin typeface="Times" pitchFamily="18" charset="0"/>
                <a:ea typeface="Calibri" pitchFamily="34" charset="0"/>
                <a:cs typeface="Times New Roman" pitchFamily="18" charset="0"/>
                <a:hlinkClick r:id="rId2"/>
              </a:rPr>
              <a:t>watch</a:t>
            </a:r>
            <a:r>
              <a:rPr lang="it-IT" u="sng" dirty="0" smtClean="0">
                <a:solidFill>
                  <a:srgbClr val="0000FF"/>
                </a:solidFill>
                <a:latin typeface="Times" pitchFamily="18" charset="0"/>
                <a:ea typeface="Calibri" pitchFamily="34" charset="0"/>
                <a:cs typeface="Times New Roman" pitchFamily="18" charset="0"/>
                <a:hlinkClick r:id="rId2"/>
              </a:rPr>
              <a:t>?v=hrHZL8pp-</a:t>
            </a:r>
            <a:r>
              <a:rPr lang="it-IT" u="sng" dirty="0">
                <a:solidFill>
                  <a:srgbClr val="0000FF"/>
                </a:solidFill>
                <a:latin typeface="Times" pitchFamily="18" charset="0"/>
                <a:ea typeface="Calibri" pitchFamily="34" charset="0"/>
                <a:cs typeface="Times New Roman" pitchFamily="18" charset="0"/>
                <a:hlinkClick r:id="rId2"/>
              </a:rPr>
              <a:t>-M</a:t>
            </a:r>
            <a:r>
              <a:rPr lang="it-IT" dirty="0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 +  slide 11 per conoscere sei tra le opere più famose dell’ autore</a:t>
            </a:r>
            <a:endParaRPr lang="it-IT" dirty="0">
              <a:latin typeface="Times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it-IT" dirty="0" err="1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Matching</a:t>
            </a:r>
            <a:r>
              <a:rPr lang="it-IT" dirty="0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 game: lavoro in piccoli gruppi per discutere e decidere come abbinare quadri e titoli.</a:t>
            </a:r>
            <a:endParaRPr lang="it-IT" dirty="0">
              <a:latin typeface="Times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it-IT" dirty="0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I’m </a:t>
            </a:r>
            <a:r>
              <a:rPr lang="it-IT" dirty="0" err="1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an</a:t>
            </a:r>
            <a:r>
              <a:rPr lang="it-IT" dirty="0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artist</a:t>
            </a:r>
            <a:r>
              <a:rPr lang="it-IT" dirty="0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: ogni gruppo decide quale titolo/ scritta realizzare con la tecnica dell’ </a:t>
            </a:r>
            <a:r>
              <a:rPr lang="it-IT" dirty="0" err="1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Arcimboldo</a:t>
            </a:r>
            <a:r>
              <a:rPr lang="it-IT" dirty="0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, usando cartoncino ,pezzi di stoffa, cotone, rafia, perle, bottoni, pennarelli e pastelli.</a:t>
            </a:r>
            <a:endParaRPr lang="it-IT" b="1" dirty="0">
              <a:latin typeface="Times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it-IT" b="1" dirty="0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TASK</a:t>
            </a:r>
            <a:r>
              <a:rPr lang="it-IT" dirty="0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it-IT" dirty="0" err="1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I’M</a:t>
            </a:r>
            <a:r>
              <a:rPr lang="it-IT" dirty="0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 AN ARTIST): ciascun bambino, con singolo </a:t>
            </a:r>
            <a:r>
              <a:rPr lang="it-IT" dirty="0" err="1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tablet</a:t>
            </a:r>
            <a:r>
              <a:rPr lang="it-IT" dirty="0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 o </a:t>
            </a:r>
            <a:r>
              <a:rPr lang="it-IT" dirty="0" err="1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pc</a:t>
            </a:r>
            <a:r>
              <a:rPr lang="it-IT" dirty="0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, lavora con il software TUX PAINT per realizzare il proprio ritratto con la tecnica del pittore milanese. Tutti i </a:t>
            </a:r>
            <a:r>
              <a:rPr lang="it-IT" dirty="0" smtClean="0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file </a:t>
            </a:r>
            <a:r>
              <a:rPr lang="it-IT" dirty="0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vengono salvati.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it-IT" dirty="0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Si completa un breve testo descrittivo del proprio ritratto, attraverso una scheda predisposta..</a:t>
            </a:r>
            <a:r>
              <a:rPr lang="it-IT" dirty="0">
                <a:latin typeface="Times" pitchFamily="18" charset="0"/>
              </a:rPr>
              <a:t> </a:t>
            </a:r>
          </a:p>
        </p:txBody>
      </p:sp>
      <p:sp>
        <p:nvSpPr>
          <p:cNvPr id="23554" name="Rettangolo 2"/>
          <p:cNvSpPr>
            <a:spLocks noChangeArrowheads="1"/>
          </p:cNvSpPr>
          <p:nvPr/>
        </p:nvSpPr>
        <p:spPr bwMode="auto">
          <a:xfrm>
            <a:off x="2857500" y="142875"/>
            <a:ext cx="345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>
                <a:solidFill>
                  <a:srgbClr val="FF0000"/>
                </a:solidFill>
                <a:cs typeface="Calibri" pitchFamily="34" charset="0"/>
              </a:rPr>
              <a:t>FASE INTERMEDIA</a:t>
            </a:r>
            <a:endParaRPr lang="it-IT" sz="2800" b="1">
              <a:solidFill>
                <a:srgbClr val="FF0000"/>
              </a:solidFill>
            </a:endParaRPr>
          </a:p>
        </p:txBody>
      </p:sp>
      <p:sp>
        <p:nvSpPr>
          <p:cNvPr id="23555" name="Rettangolo 3"/>
          <p:cNvSpPr>
            <a:spLocks noChangeArrowheads="1"/>
          </p:cNvSpPr>
          <p:nvPr/>
        </p:nvSpPr>
        <p:spPr bwMode="auto">
          <a:xfrm>
            <a:off x="357188" y="785813"/>
            <a:ext cx="3392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>
                <a:solidFill>
                  <a:srgbClr val="FF0000"/>
                </a:solidFill>
                <a:cs typeface="Calibri" pitchFamily="34" charset="0"/>
              </a:rPr>
              <a:t>LEARNING BY DOING</a:t>
            </a:r>
            <a:endParaRPr lang="it-IT" sz="2400" b="1">
              <a:solidFill>
                <a:srgbClr val="FF0000"/>
              </a:solidFill>
            </a:endParaRPr>
          </a:p>
        </p:txBody>
      </p:sp>
      <p:sp>
        <p:nvSpPr>
          <p:cNvPr id="23556" name="Rettangolo 4"/>
          <p:cNvSpPr>
            <a:spLocks noChangeArrowheads="1"/>
          </p:cNvSpPr>
          <p:nvPr/>
        </p:nvSpPr>
        <p:spPr bwMode="auto">
          <a:xfrm>
            <a:off x="428625" y="1285875"/>
            <a:ext cx="213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/>
              <a:t>Tempo</a:t>
            </a:r>
            <a:r>
              <a:rPr lang="en-GB" sz="2400" b="1"/>
              <a:t>: </a:t>
            </a:r>
            <a:r>
              <a:rPr lang="en-GB" sz="2400"/>
              <a:t>4 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500688" y="1071563"/>
            <a:ext cx="3278187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 sz="9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b="1" dirty="0">
                <a:solidFill>
                  <a:srgbClr val="FF9200"/>
                </a:solidFill>
                <a:latin typeface="Arial" pitchFamily="34" charset="0"/>
                <a:cs typeface="Arial" pitchFamily="34" charset="0"/>
              </a:rPr>
              <a:t>Activity 1</a:t>
            </a:r>
            <a:endParaRPr lang="it-IT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Start the lesson with the video “</a:t>
            </a:r>
            <a:r>
              <a:rPr lang="en-GB" sz="2000" b="1" dirty="0" err="1">
                <a:latin typeface="+mj-lt"/>
                <a:cs typeface="Arial" pitchFamily="34" charset="0"/>
              </a:rPr>
              <a:t>Mati</a:t>
            </a:r>
            <a:r>
              <a:rPr lang="en-GB" sz="2000" b="1" dirty="0">
                <a:latin typeface="+mj-lt"/>
                <a:cs typeface="Arial" pitchFamily="34" charset="0"/>
              </a:rPr>
              <a:t> e Dada”</a:t>
            </a:r>
            <a:endParaRPr lang="it-IT" sz="2000" b="1" dirty="0"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endParaRPr lang="it-IT" sz="9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it-IT" sz="9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2875" y="5429250"/>
            <a:ext cx="1646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RESOURCES</a:t>
            </a:r>
            <a:endParaRPr lang="it-IT" sz="105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581" name="Rettangolo 8"/>
          <p:cNvSpPr>
            <a:spLocks noChangeArrowheads="1"/>
          </p:cNvSpPr>
          <p:nvPr/>
        </p:nvSpPr>
        <p:spPr bwMode="auto">
          <a:xfrm>
            <a:off x="214313" y="5857875"/>
            <a:ext cx="4237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sng">
                <a:solidFill>
                  <a:srgbClr val="0000FF"/>
                </a:solidFill>
                <a:latin typeface="Times" pitchFamily="18" charset="0"/>
                <a:cs typeface="Times New Roman" pitchFamily="18" charset="0"/>
                <a:hlinkClick r:id="rId4"/>
              </a:rPr>
              <a:t>www.youtube.com/watch?v=hrHZL8pp--M</a:t>
            </a:r>
            <a:endParaRPr lang="it-IT">
              <a:latin typeface="Calibri" pitchFamily="34" charset="0"/>
            </a:endParaRPr>
          </a:p>
        </p:txBody>
      </p:sp>
      <p:pic>
        <p:nvPicPr>
          <p:cNvPr id="24582" name="Picture 2" descr="F:\CLIL TERZE\Presentazione Arcimboldo finale\assets\C351940B-1214-4482-8A26-3AB56F5630E2\thumbnai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643063"/>
            <a:ext cx="3040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ttangolo 11"/>
          <p:cNvSpPr>
            <a:spLocks noChangeArrowheads="1"/>
          </p:cNvSpPr>
          <p:nvPr/>
        </p:nvSpPr>
        <p:spPr bwMode="auto">
          <a:xfrm>
            <a:off x="3429000" y="500063"/>
            <a:ext cx="1411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SECOND DAY</a:t>
            </a:r>
          </a:p>
        </p:txBody>
      </p:sp>
      <p:sp>
        <p:nvSpPr>
          <p:cNvPr id="24584" name="Rettangolo 12"/>
          <p:cNvSpPr>
            <a:spLocks noChangeArrowheads="1"/>
          </p:cNvSpPr>
          <p:nvPr/>
        </p:nvSpPr>
        <p:spPr bwMode="auto">
          <a:xfrm>
            <a:off x="285750" y="3929063"/>
            <a:ext cx="931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Slide 10</a:t>
            </a:r>
            <a:endParaRPr lang="it-IT">
              <a:latin typeface="Calibri" pitchFamily="34" charset="0"/>
            </a:endParaRPr>
          </a:p>
        </p:txBody>
      </p:sp>
      <p:pic>
        <p:nvPicPr>
          <p:cNvPr id="24585" name="Immagine 13" descr="IMG_0355.JPG"/>
          <p:cNvPicPr>
            <a:picLocks noGrp="1" noChangeAspect="1"/>
          </p:cNvPicPr>
          <p:nvPr isPhoto="1"/>
        </p:nvPicPr>
        <p:blipFill>
          <a:blip r:embed="rId6" cstate="print"/>
          <a:srcRect/>
          <a:stretch>
            <a:fillRect/>
          </a:stretch>
        </p:blipFill>
        <p:spPr bwMode="auto">
          <a:xfrm rot="7095481">
            <a:off x="2772569" y="1324769"/>
            <a:ext cx="1927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Immagine 12" descr="IMG_0352.JPG"/>
          <p:cNvPicPr>
            <a:picLocks noGrp="1" noChangeAspect="1"/>
          </p:cNvPicPr>
          <p:nvPr isPhoto="1"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428875"/>
            <a:ext cx="4000528" cy="37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F:\CLIL TERZE\Presentazione Arcimboldo finale\assets\30B70888-9F42-4AA8-B1DB-DC49321E92A7\thumbn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14500"/>
            <a:ext cx="6215062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ttangolo 3"/>
          <p:cNvSpPr>
            <a:spLocks noChangeArrowheads="1"/>
          </p:cNvSpPr>
          <p:nvPr/>
        </p:nvSpPr>
        <p:spPr bwMode="auto">
          <a:xfrm>
            <a:off x="7215188" y="5786438"/>
            <a:ext cx="93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Slide 11</a:t>
            </a:r>
            <a:endParaRPr lang="it-IT">
              <a:latin typeface="Calibri" pitchFamily="34" charset="0"/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1285875" y="357188"/>
            <a:ext cx="6215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400" b="1"/>
              <a:t>Give them a title…. Why?</a:t>
            </a:r>
            <a:endParaRPr lang="it-IT" sz="2400" b="1"/>
          </a:p>
          <a:p>
            <a:pPr algn="ctr" eaLnBrk="0" hangingPunct="0"/>
            <a:r>
              <a:rPr lang="en-GB" sz="2400" b="1"/>
              <a:t>What is the relationship between this picture and its title?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7188" y="285750"/>
            <a:ext cx="12112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FF9200"/>
                </a:solidFill>
                <a:latin typeface="Arial" pitchFamily="34" charset="0"/>
                <a:cs typeface="Arial" pitchFamily="34" charset="0"/>
              </a:rPr>
              <a:t>Activity 2</a:t>
            </a:r>
            <a:endParaRPr lang="it-IT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57625" y="0"/>
            <a:ext cx="52863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MATCHING GAME</a:t>
            </a:r>
          </a:p>
          <a:p>
            <a:pPr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Children work in small groups. Give the children a worksheet and ask them to guess the titles of the works of art, while matching the pictures with the titles. </a:t>
            </a:r>
          </a:p>
          <a:p>
            <a:pPr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They may discuss in small groups why they have chosen these titles. </a:t>
            </a:r>
            <a:endParaRPr lang="it-IT" sz="2000" b="1" dirty="0"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(I think that painting A is ‘___’ because... In this painting I can see ...</a:t>
            </a:r>
            <a:r>
              <a:rPr lang="en-GB" sz="2000" b="1" dirty="0">
                <a:latin typeface="+mj-lt"/>
                <a:ea typeface="Arial Unicode MS" pitchFamily="34" charset="-128"/>
                <a:cs typeface="Arial" pitchFamily="34" charset="0"/>
              </a:rPr>
              <a:t/>
            </a:r>
            <a:br>
              <a:rPr lang="en-GB" sz="2000" b="1" dirty="0">
                <a:latin typeface="+mj-lt"/>
                <a:ea typeface="Arial Unicode MS" pitchFamily="34" charset="-128"/>
                <a:cs typeface="Arial" pitchFamily="34" charset="0"/>
              </a:rPr>
            </a:br>
            <a:r>
              <a:rPr lang="en-GB" sz="2000" b="1" dirty="0">
                <a:latin typeface="+mj-lt"/>
                <a:cs typeface="Arial" pitchFamily="34" charset="0"/>
              </a:rPr>
              <a:t>I agree with you / I don’t agree with you )</a:t>
            </a:r>
          </a:p>
        </p:txBody>
      </p:sp>
      <p:pic>
        <p:nvPicPr>
          <p:cNvPr id="26626" name="Immagine 3" descr="IMG_035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25"/>
            <a:ext cx="32400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magine 5" descr="IMG_0362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07181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IMG_0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7762865" cy="5822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625" y="928688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ART CRAFT</a:t>
            </a:r>
          </a:p>
          <a:p>
            <a:pPr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Children work in small groups. They create the titles using </a:t>
            </a:r>
            <a:r>
              <a:rPr lang="en-GB" sz="2000" b="1" dirty="0" err="1">
                <a:latin typeface="+mj-lt"/>
                <a:cs typeface="Arial" pitchFamily="34" charset="0"/>
              </a:rPr>
              <a:t>Arcimboldo’s</a:t>
            </a:r>
            <a:r>
              <a:rPr lang="en-GB" sz="2000" b="1" dirty="0">
                <a:latin typeface="+mj-lt"/>
                <a:cs typeface="Arial" pitchFamily="34" charset="0"/>
              </a:rPr>
              <a:t> style.</a:t>
            </a:r>
            <a:endParaRPr lang="it-IT" sz="2000" b="1" dirty="0">
              <a:latin typeface="+mj-lt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8625" y="428625"/>
            <a:ext cx="1211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FF9200"/>
                </a:solidFill>
                <a:latin typeface="Arial" pitchFamily="34" charset="0"/>
                <a:cs typeface="Arial" pitchFamily="34" charset="0"/>
              </a:rPr>
              <a:t>Activity 3</a:t>
            </a:r>
            <a:endParaRPr lang="it-IT" sz="10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Immagine 8" descr="IMG_038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25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Lu\Desktop\FOTO CLIL\2017-03-31-PHOTO-00000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714500"/>
            <a:ext cx="24288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magine 9" descr="IMG_0390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6434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5643563"/>
            <a:ext cx="86439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RESOURCES</a:t>
            </a:r>
            <a:endParaRPr lang="it-IT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Posters, felt pens, crayons, glue, pieces of fabric or pieces of paper, ribbons, ….</a:t>
            </a:r>
            <a:endParaRPr lang="it-IT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F:\IMG_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714876" cy="5429264"/>
          </a:xfrm>
          <a:prstGeom prst="rect">
            <a:avLst/>
          </a:prstGeom>
          <a:noFill/>
        </p:spPr>
      </p:pic>
      <p:pic>
        <p:nvPicPr>
          <p:cNvPr id="28675" name="Immagine 4" descr="IMG_0406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 rot="890323">
            <a:off x="5072066" y="571480"/>
            <a:ext cx="350043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142875" y="500063"/>
            <a:ext cx="87868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9200"/>
                </a:solidFill>
              </a:rPr>
              <a:t>Activity 1</a:t>
            </a:r>
          </a:p>
          <a:p>
            <a:pPr eaLnBrk="0" hangingPunct="0">
              <a:defRPr/>
            </a:pPr>
            <a:r>
              <a:rPr lang="en-GB" b="1" dirty="0">
                <a:latin typeface="+mj-lt"/>
              </a:rPr>
              <a:t>I’M AN ARTIST</a:t>
            </a:r>
            <a:endParaRPr lang="it-IT" b="1" dirty="0">
              <a:latin typeface="+mj-lt"/>
            </a:endParaRPr>
          </a:p>
          <a:p>
            <a:pPr eaLnBrk="0" hangingPunct="0">
              <a:defRPr/>
            </a:pPr>
            <a:r>
              <a:rPr lang="en-GB" b="1" u="sng" dirty="0">
                <a:latin typeface="+mj-lt"/>
              </a:rPr>
              <a:t>TASK: </a:t>
            </a:r>
            <a:r>
              <a:rPr lang="en-GB" b="1" dirty="0">
                <a:latin typeface="+mj-lt"/>
              </a:rPr>
              <a:t>children  create their digital portraits using </a:t>
            </a:r>
            <a:r>
              <a:rPr lang="en-GB" b="1" dirty="0" err="1">
                <a:latin typeface="+mj-lt"/>
              </a:rPr>
              <a:t>Arcimboldo’s</a:t>
            </a:r>
            <a:r>
              <a:rPr lang="en-GB" b="1" dirty="0">
                <a:latin typeface="+mj-lt"/>
              </a:rPr>
              <a:t> technique with “TUX PAINT”. </a:t>
            </a:r>
            <a:r>
              <a:rPr lang="en-GB" b="1" dirty="0">
                <a:latin typeface="+mj-lt"/>
                <a:cs typeface="Arial" pitchFamily="34" charset="0"/>
              </a:rPr>
              <a:t>At the end everyone saves the files.</a:t>
            </a:r>
          </a:p>
          <a:p>
            <a:pPr eaLnBrk="0" hangingPunct="0">
              <a:defRPr/>
            </a:pPr>
            <a:endParaRPr lang="it-IT" dirty="0"/>
          </a:p>
        </p:txBody>
      </p:sp>
      <p:sp>
        <p:nvSpPr>
          <p:cNvPr id="29698" name="Rettangolo 4"/>
          <p:cNvSpPr>
            <a:spLocks noChangeArrowheads="1"/>
          </p:cNvSpPr>
          <p:nvPr/>
        </p:nvSpPr>
        <p:spPr bwMode="auto">
          <a:xfrm>
            <a:off x="3571875" y="14287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THIRD DAY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313" y="5715000"/>
            <a:ext cx="46434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RESOURCES</a:t>
            </a:r>
            <a:endParaRPr lang="it-IT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Tablet e pc, software “Tux paint”.</a:t>
            </a:r>
            <a:endParaRPr lang="it-IT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Immagine 4" descr="IMG_036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857375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Immagine 6" descr="IMG_0365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857375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Immagine 7" descr="IMG_0369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785938"/>
            <a:ext cx="24574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14438" y="1143000"/>
            <a:ext cx="6143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Children write a simple description about their portraits.</a:t>
            </a:r>
            <a:endParaRPr lang="it-IT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42938" y="54292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RESOURCES</a:t>
            </a:r>
            <a:endParaRPr lang="it-IT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Worksheet.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00438" y="571500"/>
            <a:ext cx="12112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9200"/>
                </a:solidFill>
                <a:latin typeface="Arial" pitchFamily="34" charset="0"/>
                <a:cs typeface="Arial" pitchFamily="34" charset="0"/>
              </a:rPr>
              <a:t>Activity 2</a:t>
            </a:r>
            <a:endParaRPr lang="it-IT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55650" y="1989138"/>
            <a:ext cx="655161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b="1"/>
              <a:t>MY PORTRAIT</a:t>
            </a:r>
            <a:endParaRPr lang="it-IT"/>
          </a:p>
          <a:p>
            <a:pPr algn="ctr"/>
            <a:r>
              <a:rPr lang="en-GB"/>
              <a:t> </a:t>
            </a:r>
            <a:r>
              <a:rPr lang="en-GB" sz="2000"/>
              <a:t>The nose is made of …………………………………….</a:t>
            </a:r>
            <a:endParaRPr lang="it-IT" sz="2000"/>
          </a:p>
          <a:p>
            <a:pPr algn="ctr"/>
            <a:r>
              <a:rPr lang="en-GB" sz="2000"/>
              <a:t>The mouth is made of ………………………………….</a:t>
            </a:r>
            <a:endParaRPr lang="it-IT" sz="2000"/>
          </a:p>
          <a:p>
            <a:pPr algn="ctr"/>
            <a:r>
              <a:rPr lang="en-GB" sz="2000"/>
              <a:t> The eyes are made of …………………………………..</a:t>
            </a:r>
            <a:endParaRPr lang="it-IT" sz="2000"/>
          </a:p>
          <a:p>
            <a:pPr algn="ctr"/>
            <a:r>
              <a:rPr lang="en-GB" sz="2000"/>
              <a:t>  The hair is made of ………………………………………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ttangolo 2"/>
          <p:cNvSpPr>
            <a:spLocks noChangeArrowheads="1"/>
          </p:cNvSpPr>
          <p:nvPr/>
        </p:nvSpPr>
        <p:spPr bwMode="auto">
          <a:xfrm>
            <a:off x="571500" y="1571625"/>
            <a:ext cx="2498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it-IT" sz="2400">
                <a:solidFill>
                  <a:srgbClr val="385623"/>
                </a:solidFill>
                <a:cs typeface="Calibri" pitchFamily="34" charset="0"/>
              </a:rPr>
              <a:t> Periodo: marzo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sz="2400">
                <a:solidFill>
                  <a:srgbClr val="385623"/>
                </a:solidFill>
                <a:cs typeface="Calibri" pitchFamily="34" charset="0"/>
              </a:rPr>
              <a:t> Tempo: 2 ore</a:t>
            </a:r>
          </a:p>
        </p:txBody>
      </p:sp>
      <p:sp>
        <p:nvSpPr>
          <p:cNvPr id="14338" name="Rettangolo 4"/>
          <p:cNvSpPr>
            <a:spLocks noChangeArrowheads="1"/>
          </p:cNvSpPr>
          <p:nvPr/>
        </p:nvSpPr>
        <p:spPr bwMode="auto">
          <a:xfrm>
            <a:off x="3500438" y="142875"/>
            <a:ext cx="271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>
                <a:solidFill>
                  <a:srgbClr val="FF0000"/>
                </a:solidFill>
                <a:cs typeface="Calibri" pitchFamily="34" charset="0"/>
              </a:rPr>
              <a:t>FASE INIZIALE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857250" y="2714625"/>
            <a:ext cx="7572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Stimolo iniziale: il logo di Milano Expo, ricordando la gita dell’anno scorso alla manifestazione.</a:t>
            </a:r>
            <a:endParaRPr lang="it-IT">
              <a:latin typeface="Times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it-IT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PPT (slides 1 to 9): presentazione della tecnica dell’ Arcimboldo e dei suoi ritratti più noti.</a:t>
            </a:r>
            <a:endParaRPr lang="it-IT">
              <a:latin typeface="Times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it-IT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Brainstorming immediato delle parole chiave.</a:t>
            </a:r>
            <a:endParaRPr lang="it-IT">
              <a:latin typeface="Times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it-IT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Memory game con frutta e verdura </a:t>
            </a:r>
            <a:r>
              <a:rPr lang="it-IT" b="1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(previous knowledge</a:t>
            </a:r>
            <a:r>
              <a:rPr lang="it-IT" b="1">
                <a:latin typeface="Times" pitchFamily="18" charset="0"/>
                <a:ea typeface="Arial Unicode MS" pitchFamily="34" charset="-128"/>
                <a:cs typeface="Times New Roman" pitchFamily="18" charset="0"/>
              </a:rPr>
              <a:t>).</a:t>
            </a:r>
            <a:r>
              <a:rPr lang="it-IT">
                <a:latin typeface="Times" pitchFamily="18" charset="0"/>
              </a:rPr>
              <a:t> </a:t>
            </a:r>
          </a:p>
        </p:txBody>
      </p:sp>
      <p:sp>
        <p:nvSpPr>
          <p:cNvPr id="14340" name="Rettangolo 6"/>
          <p:cNvSpPr>
            <a:spLocks noChangeArrowheads="1"/>
          </p:cNvSpPr>
          <p:nvPr/>
        </p:nvSpPr>
        <p:spPr bwMode="auto">
          <a:xfrm>
            <a:off x="642938" y="1071563"/>
            <a:ext cx="167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>
                <a:solidFill>
                  <a:srgbClr val="FF0000"/>
                </a:solidFill>
                <a:cs typeface="Calibri" pitchFamily="34" charset="0"/>
              </a:rPr>
              <a:t>WARM UP</a:t>
            </a:r>
            <a:endParaRPr lang="it-IT" sz="2400" b="1">
              <a:solidFill>
                <a:srgbClr val="FF0000"/>
              </a:solidFill>
            </a:endParaRPr>
          </a:p>
        </p:txBody>
      </p:sp>
      <p:sp>
        <p:nvSpPr>
          <p:cNvPr id="14341" name="Rettangolo 7"/>
          <p:cNvSpPr>
            <a:spLocks noChangeArrowheads="1"/>
          </p:cNvSpPr>
          <p:nvPr/>
        </p:nvSpPr>
        <p:spPr bwMode="auto">
          <a:xfrm>
            <a:off x="428625" y="5429250"/>
            <a:ext cx="8358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NB: </a:t>
            </a:r>
            <a:r>
              <a:rPr lang="it-IT" u="sng"/>
              <a:t>il team docente decide di istituire la settimana del CLIL, per tutte le classi terze. Pertanto tutto il percorso verrà realizzato in cinque giorni, due ore al giorno.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ttangolo 2"/>
          <p:cNvSpPr>
            <a:spLocks noChangeArrowheads="1"/>
          </p:cNvSpPr>
          <p:nvPr/>
        </p:nvSpPr>
        <p:spPr bwMode="auto">
          <a:xfrm>
            <a:off x="3500438" y="214313"/>
            <a:ext cx="251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cs typeface="Calibri" pitchFamily="34" charset="0"/>
              </a:rPr>
              <a:t>FASE FINALE</a:t>
            </a:r>
            <a:endParaRPr lang="it-IT" sz="2800"/>
          </a:p>
        </p:txBody>
      </p:sp>
      <p:sp>
        <p:nvSpPr>
          <p:cNvPr id="31746" name="Rettangolo 4"/>
          <p:cNvSpPr>
            <a:spLocks noChangeArrowheads="1"/>
          </p:cNvSpPr>
          <p:nvPr/>
        </p:nvSpPr>
        <p:spPr bwMode="auto">
          <a:xfrm>
            <a:off x="357188" y="142875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>
                <a:solidFill>
                  <a:srgbClr val="FF0000"/>
                </a:solidFill>
                <a:cs typeface="Calibri" pitchFamily="34" charset="0"/>
              </a:rPr>
              <a:t>Feedback</a:t>
            </a:r>
            <a:endParaRPr lang="it-IT" sz="2400" b="1">
              <a:solidFill>
                <a:srgbClr val="FF000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it-IT" sz="2400">
                <a:solidFill>
                  <a:srgbClr val="385623"/>
                </a:solidFill>
                <a:cs typeface="Calibri" pitchFamily="34" charset="0"/>
              </a:rPr>
              <a:t>Tempo attuazione: 4 ore</a:t>
            </a:r>
            <a:endParaRPr lang="it-IT" sz="2400"/>
          </a:p>
        </p:txBody>
      </p:sp>
      <p:sp>
        <p:nvSpPr>
          <p:cNvPr id="31747" name="Rettangolo 5"/>
          <p:cNvSpPr>
            <a:spLocks noChangeArrowheads="1"/>
          </p:cNvSpPr>
          <p:nvPr/>
        </p:nvSpPr>
        <p:spPr bwMode="auto">
          <a:xfrm>
            <a:off x="4000500" y="928688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FOURTH DAY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500063" y="2357438"/>
            <a:ext cx="6858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it-IT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 Presentare alla classe i lavori individuali, realizzati con il software,  utilizzando come supporto la breve descrizione redatta.</a:t>
            </a:r>
            <a:endParaRPr lang="de-DE">
              <a:solidFill>
                <a:srgbClr val="000000"/>
              </a:solidFill>
              <a:latin typeface="Times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de-DE">
                <a:solidFill>
                  <a:srgbClr val="000000"/>
                </a:solidFill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 G</a:t>
            </a:r>
            <a:r>
              <a:rPr lang="it-IT">
                <a:solidFill>
                  <a:srgbClr val="000000"/>
                </a:solidFill>
                <a:latin typeface="Times" pitchFamily="18" charset="0"/>
                <a:ea typeface="Calibri" pitchFamily="34" charset="0"/>
                <a:cs typeface="Times New Roman" pitchFamily="18" charset="0"/>
              </a:rPr>
              <a:t>ioco a squadre-  QUIZ: “Who wants to be a millionaire?” con domande (a risposta multipla) relative al topic trattato. Si utilizza il software “ HOT  POTATOES QUIZ”.</a:t>
            </a:r>
            <a:endParaRPr lang="it-IT">
              <a:latin typeface="Times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it-IT">
                <a:solidFill>
                  <a:srgbClr val="000000"/>
                </a:solidFill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 Verifica scritta degli apprendimenti: </a:t>
            </a:r>
            <a:r>
              <a:rPr lang="de-DE">
                <a:solidFill>
                  <a:srgbClr val="000000"/>
                </a:solidFill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gap fill activity.</a:t>
            </a:r>
            <a:endParaRPr lang="it-IT">
              <a:latin typeface="Times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it-IT">
                <a:solidFill>
                  <a:srgbClr val="000000"/>
                </a:solidFill>
                <a:latin typeface="Times" pitchFamily="18" charset="0"/>
                <a:cs typeface="Calibri" pitchFamily="34" charset="0"/>
              </a:rPr>
              <a:t> Riflettere sul proprio lavoro con individuazione di aspetti da migliorare. Alla fine di ogni giornata i bambini completano una griglia di gradimento delle attività proposte e a conclusione dei lavori si leggono insieme i dati e le opinioni raccolti  (children self- assessment).  </a:t>
            </a:r>
            <a:endParaRPr lang="en-US">
              <a:latin typeface="Times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t> Flashcards games: What’s missing, The whisperers….</a:t>
            </a:r>
            <a:r>
              <a:rPr lang="it-IT">
                <a:latin typeface="Times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magine 10" descr="IMG_0403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 rot="19955639">
            <a:off x="472383" y="1108988"/>
            <a:ext cx="4189944" cy="31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571500" y="5786438"/>
            <a:ext cx="721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>
                <a:solidFill>
                  <a:srgbClr val="0070C0"/>
                </a:solidFill>
              </a:rPr>
              <a:t>RESOURCES</a:t>
            </a:r>
            <a:endParaRPr lang="it-IT">
              <a:solidFill>
                <a:srgbClr val="0070C0"/>
              </a:solidFill>
            </a:endParaRPr>
          </a:p>
          <a:p>
            <a:pPr eaLnBrk="0" hangingPunct="0"/>
            <a:r>
              <a:rPr lang="en-GB">
                <a:latin typeface="Times" pitchFamily="18" charset="0"/>
              </a:rPr>
              <a:t>Software “HOT POTATOES QUIZ”, tablet and pc.</a:t>
            </a:r>
          </a:p>
        </p:txBody>
      </p:sp>
      <p:sp>
        <p:nvSpPr>
          <p:cNvPr id="2055" name="CasellaDiTesto 7"/>
          <p:cNvSpPr txBox="1">
            <a:spLocks noChangeArrowheads="1"/>
          </p:cNvSpPr>
          <p:nvPr/>
        </p:nvSpPr>
        <p:spPr bwMode="auto">
          <a:xfrm>
            <a:off x="4716016" y="2605887"/>
            <a:ext cx="4143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WHO WANTS TO BE A MILLIONAIRE?</a:t>
            </a:r>
          </a:p>
        </p:txBody>
      </p:sp>
      <p:sp>
        <p:nvSpPr>
          <p:cNvPr id="2057" name="Rettangolo 11"/>
          <p:cNvSpPr>
            <a:spLocks noChangeArrowheads="1"/>
          </p:cNvSpPr>
          <p:nvPr/>
        </p:nvSpPr>
        <p:spPr bwMode="auto">
          <a:xfrm>
            <a:off x="4149006" y="3521076"/>
            <a:ext cx="4429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9200"/>
                </a:solidFill>
              </a:rPr>
              <a:t>Activity 1</a:t>
            </a:r>
          </a:p>
          <a:p>
            <a:endParaRPr lang="it-IT" dirty="0"/>
          </a:p>
          <a:p>
            <a:pPr eaLnBrk="0" hangingPunct="0"/>
            <a:r>
              <a:rPr lang="en-GB" dirty="0"/>
              <a:t>Quiz: WHO WANTS TO BE A MILLIONAIRE?</a:t>
            </a:r>
            <a:endParaRPr lang="it-IT" dirty="0"/>
          </a:p>
          <a:p>
            <a:pPr eaLnBrk="0" hangingPunct="0"/>
            <a:r>
              <a:rPr lang="en-GB" dirty="0"/>
              <a:t>Children play in small groups. They must select the right answer (multiple </a:t>
            </a:r>
            <a:r>
              <a:rPr lang="en-GB" dirty="0" smtClean="0"/>
              <a:t>choice).  </a:t>
            </a:r>
            <a:r>
              <a:rPr lang="en-GB" dirty="0"/>
              <a:t>The questions are planned around </a:t>
            </a:r>
            <a:r>
              <a:rPr lang="en-GB" dirty="0" err="1"/>
              <a:t>Arcimboldo</a:t>
            </a:r>
            <a:r>
              <a:rPr lang="en-GB" dirty="0"/>
              <a:t> ‘s topic.</a:t>
            </a:r>
          </a:p>
        </p:txBody>
      </p:sp>
      <p:sp>
        <p:nvSpPr>
          <p:cNvPr id="2058" name="Rettangolo 12"/>
          <p:cNvSpPr>
            <a:spLocks noChangeArrowheads="1"/>
          </p:cNvSpPr>
          <p:nvPr/>
        </p:nvSpPr>
        <p:spPr bwMode="auto">
          <a:xfrm>
            <a:off x="500063" y="142875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FOURTH DAY</a:t>
            </a:r>
          </a:p>
        </p:txBody>
      </p:sp>
      <p:graphicFrame>
        <p:nvGraphicFramePr>
          <p:cNvPr id="10" name="Oggetto 9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285955"/>
              </p:ext>
            </p:extLst>
          </p:nvPr>
        </p:nvGraphicFramePr>
        <p:xfrm>
          <a:off x="6072198" y="714356"/>
          <a:ext cx="1589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Oggetto shell Packager" showAsIcon="1" r:id="rId5" imgW="1589040" imgH="685440" progId="Package">
                  <p:embed/>
                </p:oleObj>
              </mc:Choice>
              <mc:Fallback>
                <p:oleObj name="Oggetto shell Packager" showAsIcon="1" r:id="rId5" imgW="1589040" imgH="68544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714356"/>
                        <a:ext cx="15890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00125" y="857250"/>
            <a:ext cx="73279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b="1" dirty="0"/>
              <a:t>ARCIMBOLDO AND THE HIDDEN FACES</a:t>
            </a:r>
            <a:endParaRPr lang="it-IT" dirty="0"/>
          </a:p>
          <a:p>
            <a:pPr algn="ctr"/>
            <a:r>
              <a:rPr lang="en-GB" u="sng" dirty="0"/>
              <a:t>Choose the words and complete the text</a:t>
            </a:r>
          </a:p>
          <a:p>
            <a:pPr algn="ctr"/>
            <a:endParaRPr lang="en-GB" u="sng" dirty="0"/>
          </a:p>
          <a:p>
            <a:pPr algn="ctr"/>
            <a:endParaRPr lang="it-IT" dirty="0"/>
          </a:p>
          <a:p>
            <a:pPr algn="ctr"/>
            <a:r>
              <a:rPr lang="en-GB" b="1" dirty="0"/>
              <a:t>Spring - fruit-  </a:t>
            </a:r>
            <a:r>
              <a:rPr lang="en-GB" b="1" dirty="0" smtClean="0"/>
              <a:t>Milan </a:t>
            </a:r>
            <a:r>
              <a:rPr lang="en-GB" b="1" dirty="0"/>
              <a:t>- painter- portraits- faces</a:t>
            </a:r>
            <a:endParaRPr lang="it-IT" dirty="0"/>
          </a:p>
          <a:p>
            <a:pPr algn="ctr"/>
            <a:r>
              <a:rPr lang="en-GB" dirty="0" err="1"/>
              <a:t>Arcimboldo</a:t>
            </a:r>
            <a:r>
              <a:rPr lang="en-GB" dirty="0"/>
              <a:t> was born in ……………..</a:t>
            </a:r>
            <a:endParaRPr lang="it-IT" dirty="0"/>
          </a:p>
          <a:p>
            <a:pPr algn="ctr"/>
            <a:r>
              <a:rPr lang="en-GB" dirty="0" err="1"/>
              <a:t>Arcimboldo</a:t>
            </a:r>
            <a:r>
              <a:rPr lang="en-GB" dirty="0"/>
              <a:t> paints …………….. and creates hidden ………………</a:t>
            </a:r>
            <a:endParaRPr lang="it-IT" dirty="0"/>
          </a:p>
          <a:p>
            <a:pPr algn="ctr"/>
            <a:r>
              <a:rPr lang="en-GB" dirty="0"/>
              <a:t>He uses ……….., vegetables and natural objects.</a:t>
            </a:r>
            <a:br>
              <a:rPr lang="en-GB" dirty="0"/>
            </a:br>
            <a:r>
              <a:rPr lang="en-GB" dirty="0"/>
              <a:t>He is a very important ………………</a:t>
            </a:r>
            <a:br>
              <a:rPr lang="en-GB" dirty="0"/>
            </a:br>
            <a:r>
              <a:rPr lang="en-GB" dirty="0"/>
              <a:t>Some of his paintings are …………….., Summer, Autumn and Winter. </a:t>
            </a:r>
            <a:endParaRPr lang="it-IT" dirty="0"/>
          </a:p>
          <a:p>
            <a:pPr algn="ctr" eaLnBrk="0" hangingPunct="0"/>
            <a:endParaRPr lang="it-IT" dirty="0">
              <a:latin typeface="Calibri" pitchFamily="34" charset="0"/>
            </a:endParaRPr>
          </a:p>
        </p:txBody>
      </p:sp>
      <p:sp>
        <p:nvSpPr>
          <p:cNvPr id="38914" name="Rettangolo 2"/>
          <p:cNvSpPr>
            <a:spLocks noChangeArrowheads="1"/>
          </p:cNvSpPr>
          <p:nvPr/>
        </p:nvSpPr>
        <p:spPr bwMode="auto">
          <a:xfrm>
            <a:off x="500063" y="357188"/>
            <a:ext cx="121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9200"/>
                </a:solidFill>
              </a:rPr>
              <a:t>Activity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ttangolo 1"/>
          <p:cNvSpPr>
            <a:spLocks noChangeArrowheads="1"/>
          </p:cNvSpPr>
          <p:nvPr/>
        </p:nvSpPr>
        <p:spPr bwMode="auto">
          <a:xfrm>
            <a:off x="3357563" y="642938"/>
            <a:ext cx="115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FIFTH DAY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50" y="1000125"/>
            <a:ext cx="8215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92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Activity 1</a:t>
            </a:r>
            <a:endParaRPr lang="en-GB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b="1" dirty="0">
                <a:latin typeface="+mj-lt"/>
                <a:ea typeface="Arial Unicode MS" pitchFamily="34" charset="-128"/>
                <a:cs typeface="Arial" pitchFamily="34" charset="0"/>
              </a:rPr>
              <a:t>I am an artist: children show their paintings and explain them to the rest of the kids. They use the text as support.</a:t>
            </a:r>
            <a:r>
              <a:rPr lang="it-IT" b="1" dirty="0"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35843" name="Picture 2" descr="C:\Users\Lu\Desktop\FOTO CLIL\2017-04-13-PHOTO-00000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428875"/>
            <a:ext cx="84724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3" y="260648"/>
            <a:ext cx="4785996" cy="638132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9512" y="1052735"/>
            <a:ext cx="3176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Comic Sans MS" pitchFamily="66" charset="0"/>
              </a:rPr>
              <a:t>MY PORTRAIT</a:t>
            </a:r>
          </a:p>
        </p:txBody>
      </p:sp>
    </p:spTree>
    <p:extLst>
      <p:ext uri="{BB962C8B-B14F-4D97-AF65-F5344CB8AC3E}">
        <p14:creationId xmlns:p14="http://schemas.microsoft.com/office/powerpoint/2010/main" val="3128206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3547"/>
            <a:ext cx="3759882" cy="50131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4124906" cy="501154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49" y="428904"/>
            <a:ext cx="3803915" cy="28529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74612"/>
            <a:ext cx="3928956" cy="2946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94" y="3565198"/>
            <a:ext cx="2374160" cy="31655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7145"/>
            <a:ext cx="2412342" cy="32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70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9" y="573104"/>
            <a:ext cx="4083918" cy="54452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73104"/>
            <a:ext cx="429010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31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703310918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6806560" cy="472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42875" y="785813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9200"/>
                </a:solidFill>
                <a:latin typeface="Arial" pitchFamily="34" charset="0"/>
                <a:cs typeface="Arial" pitchFamily="34" charset="0"/>
              </a:rPr>
              <a:t>Activity 2</a:t>
            </a:r>
            <a:endParaRPr lang="it-IT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b="1" dirty="0">
                <a:latin typeface="+mn-lt"/>
                <a:cs typeface="Arial" pitchFamily="34" charset="0"/>
              </a:rPr>
              <a:t>Children self- assessment: everyone puts a smile on the grid ( every day).</a:t>
            </a:r>
          </a:p>
        </p:txBody>
      </p:sp>
      <p:pic>
        <p:nvPicPr>
          <p:cNvPr id="36866" name="Picture 3" descr="C:\Users\Lu\Desktop\FOTO CLIL\IMG_0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85750"/>
            <a:ext cx="4786312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sellaDiTesto 3"/>
          <p:cNvSpPr txBox="1">
            <a:spLocks noChangeArrowheads="1"/>
          </p:cNvSpPr>
          <p:nvPr/>
        </p:nvSpPr>
        <p:spPr bwMode="auto">
          <a:xfrm>
            <a:off x="2928938" y="28575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FIRST DAY</a:t>
            </a:r>
          </a:p>
        </p:txBody>
      </p:sp>
      <p:sp>
        <p:nvSpPr>
          <p:cNvPr id="15362" name="CasellaDiTesto 4"/>
          <p:cNvSpPr txBox="1">
            <a:spLocks noChangeArrowheads="1"/>
          </p:cNvSpPr>
          <p:nvPr/>
        </p:nvSpPr>
        <p:spPr bwMode="auto">
          <a:xfrm>
            <a:off x="500063" y="10715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PPT SLIDES 1 TO 9</a:t>
            </a:r>
          </a:p>
        </p:txBody>
      </p:sp>
      <p:pic>
        <p:nvPicPr>
          <p:cNvPr id="15363" name="Picture 4" descr="F:\CLIL TERZE\Presentazione Arcimboldo finale\assets\thumbn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5357819" cy="402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tangolo 5"/>
          <p:cNvSpPr>
            <a:spLocks noChangeArrowheads="1"/>
          </p:cNvSpPr>
          <p:nvPr/>
        </p:nvSpPr>
        <p:spPr bwMode="auto">
          <a:xfrm>
            <a:off x="5643570" y="4572008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Stimolo iniziale: il logo (</a:t>
            </a:r>
            <a:r>
              <a:rPr lang="it-IT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Foody</a:t>
            </a:r>
            <a:r>
              <a:rPr lang="it-IT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di Milano Expo, ricordando la gita dell’anno scorso alla manifestazione.</a:t>
            </a:r>
          </a:p>
        </p:txBody>
      </p:sp>
      <p:sp>
        <p:nvSpPr>
          <p:cNvPr id="15365" name="CasellaDiTesto 6"/>
          <p:cNvSpPr txBox="1">
            <a:spLocks noChangeArrowheads="1"/>
          </p:cNvSpPr>
          <p:nvPr/>
        </p:nvSpPr>
        <p:spPr bwMode="auto">
          <a:xfrm>
            <a:off x="5643570" y="4143380"/>
            <a:ext cx="814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latin typeface="Calibri" pitchFamily="34" charset="0"/>
              </a:rPr>
              <a:t>Slide 1</a:t>
            </a:r>
          </a:p>
        </p:txBody>
      </p:sp>
      <p:sp>
        <p:nvSpPr>
          <p:cNvPr id="8" name="Rettangolo 7"/>
          <p:cNvSpPr/>
          <p:nvPr/>
        </p:nvSpPr>
        <p:spPr>
          <a:xfrm>
            <a:off x="500063" y="714375"/>
            <a:ext cx="1209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FF9200"/>
                </a:solidFill>
                <a:latin typeface="Arial" pitchFamily="34" charset="0"/>
                <a:cs typeface="Arial" pitchFamily="34" charset="0"/>
              </a:rPr>
              <a:t>Activity 1</a:t>
            </a:r>
            <a:endParaRPr lang="it-IT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5929330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RESOURCES</a:t>
            </a:r>
            <a:endParaRPr lang="it-IT" dirty="0" smtClean="0">
              <a:hlinkClick r:id="rId3"/>
            </a:endParaRPr>
          </a:p>
          <a:p>
            <a:r>
              <a:rPr lang="it-IT" dirty="0" smtClean="0">
                <a:hlinkClick r:id="rId3"/>
              </a:rPr>
              <a:t>https://youtu.be/-VRoO_bQ7FY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CasellaDiTesto 1"/>
          <p:cNvSpPr txBox="1">
            <a:spLocks noChangeArrowheads="1"/>
          </p:cNvSpPr>
          <p:nvPr/>
        </p:nvSpPr>
        <p:spPr bwMode="auto">
          <a:xfrm>
            <a:off x="428596" y="214290"/>
            <a:ext cx="164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RESOURCES</a:t>
            </a:r>
          </a:p>
        </p:txBody>
      </p:sp>
      <p:sp>
        <p:nvSpPr>
          <p:cNvPr id="34822" name="CasellaDiTesto 6"/>
          <p:cNvSpPr txBox="1">
            <a:spLocks noChangeArrowheads="1"/>
          </p:cNvSpPr>
          <p:nvPr/>
        </p:nvSpPr>
        <p:spPr bwMode="auto">
          <a:xfrm>
            <a:off x="428596" y="571480"/>
            <a:ext cx="871540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 Presentazione della FIRST LESSON  in video.mp4 ( con la collaborazione dell’insegnante del Progetto madrelingua per la registrazione dei file audio).</a:t>
            </a:r>
          </a:p>
          <a:p>
            <a:r>
              <a:rPr lang="it-IT" dirty="0" smtClean="0"/>
              <a:t>Qui il collegamento: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Collegandosi invece al sito del nostro istituto, </a:t>
            </a:r>
            <a:r>
              <a:rPr lang="it-IT" dirty="0" smtClean="0">
                <a:hlinkClick r:id="rId2"/>
              </a:rPr>
              <a:t>www.iccortefranca.gov.it</a:t>
            </a:r>
            <a:r>
              <a:rPr lang="it-IT" dirty="0" smtClean="0"/>
              <a:t>, nella sezione didattica/ CLIL, si possono trovare anche:</a:t>
            </a:r>
          </a:p>
          <a:p>
            <a:r>
              <a:rPr lang="it-IT" dirty="0" smtClean="0"/>
              <a:t>- First </a:t>
            </a:r>
            <a:r>
              <a:rPr lang="it-IT" dirty="0" err="1" smtClean="0"/>
              <a:t>lesson</a:t>
            </a:r>
            <a:r>
              <a:rPr lang="it-IT" dirty="0" smtClean="0"/>
              <a:t> file zip video.mp4</a:t>
            </a:r>
          </a:p>
          <a:p>
            <a:pPr>
              <a:buFontTx/>
              <a:buChar char="-"/>
            </a:pPr>
            <a:r>
              <a:rPr lang="it-IT" dirty="0" smtClean="0"/>
              <a:t> First </a:t>
            </a:r>
            <a:r>
              <a:rPr lang="it-IT" dirty="0" err="1" smtClean="0"/>
              <a:t>lesson</a:t>
            </a:r>
            <a:r>
              <a:rPr lang="it-IT" dirty="0" smtClean="0"/>
              <a:t> file zip </a:t>
            </a:r>
            <a:r>
              <a:rPr lang="it-IT" dirty="0" err="1" smtClean="0"/>
              <a:t>keynote</a:t>
            </a:r>
            <a:r>
              <a:rPr lang="it-IT" dirty="0" smtClean="0"/>
              <a:t> (l’originale di tutto il lavoro)</a:t>
            </a:r>
          </a:p>
          <a:p>
            <a:pPr>
              <a:buFontTx/>
              <a:buChar char="-"/>
            </a:pPr>
            <a:r>
              <a:rPr lang="it-IT" dirty="0" smtClean="0"/>
              <a:t> First </a:t>
            </a:r>
            <a:r>
              <a:rPr lang="it-IT" dirty="0" err="1" smtClean="0"/>
              <a:t>lesson</a:t>
            </a:r>
            <a:r>
              <a:rPr lang="it-IT" dirty="0" smtClean="0"/>
              <a:t> file zip PPT</a:t>
            </a:r>
          </a:p>
          <a:p>
            <a:pPr>
              <a:buFontTx/>
              <a:buChar char="-"/>
            </a:pPr>
            <a:r>
              <a:rPr lang="it-IT" dirty="0" smtClean="0"/>
              <a:t> Quiz «Arcimboldo» file zip</a:t>
            </a:r>
          </a:p>
          <a:p>
            <a:pPr>
              <a:buFontTx/>
              <a:buChar char="-"/>
            </a:pPr>
            <a:r>
              <a:rPr lang="it-IT" dirty="0"/>
              <a:t> </a:t>
            </a:r>
            <a:r>
              <a:rPr lang="it-IT" dirty="0" smtClean="0"/>
              <a:t>Cartella zip con file audio</a:t>
            </a:r>
            <a:endParaRPr lang="it-IT" dirty="0"/>
          </a:p>
        </p:txBody>
      </p:sp>
      <p:sp>
        <p:nvSpPr>
          <p:cNvPr id="34823" name="Rettangolo 7"/>
          <p:cNvSpPr>
            <a:spLocks noChangeArrowheads="1"/>
          </p:cNvSpPr>
          <p:nvPr/>
        </p:nvSpPr>
        <p:spPr bwMode="auto">
          <a:xfrm>
            <a:off x="584372" y="2565058"/>
            <a:ext cx="4237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000FF"/>
                </a:solidFill>
                <a:latin typeface="Times" pitchFamily="18" charset="0"/>
                <a:cs typeface="Times New Roman" pitchFamily="18" charset="0"/>
                <a:hlinkClick r:id="rId3"/>
              </a:rPr>
              <a:t>www.youtube.com/watch?v=hrHZL8pp--M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34824" name="CasellaDiTesto 8"/>
          <p:cNvSpPr txBox="1">
            <a:spLocks noChangeArrowheads="1"/>
          </p:cNvSpPr>
          <p:nvPr/>
        </p:nvSpPr>
        <p:spPr bwMode="auto">
          <a:xfrm>
            <a:off x="473104" y="2212622"/>
            <a:ext cx="4348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Video </a:t>
            </a:r>
            <a:r>
              <a:rPr lang="it-IT" dirty="0" err="1"/>
              <a:t>youtube</a:t>
            </a:r>
            <a:r>
              <a:rPr lang="it-IT" dirty="0"/>
              <a:t> “Art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Mati</a:t>
            </a:r>
            <a:r>
              <a:rPr lang="it-IT" dirty="0"/>
              <a:t> and Dada” </a:t>
            </a:r>
            <a:endParaRPr lang="it-IT" dirty="0" smtClean="0"/>
          </a:p>
        </p:txBody>
      </p:sp>
      <p:sp>
        <p:nvSpPr>
          <p:cNvPr id="34825" name="CasellaDiTesto 9"/>
          <p:cNvSpPr txBox="1">
            <a:spLocks noChangeArrowheads="1"/>
          </p:cNvSpPr>
          <p:nvPr/>
        </p:nvSpPr>
        <p:spPr bwMode="auto">
          <a:xfrm>
            <a:off x="539512" y="3981027"/>
            <a:ext cx="3668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- Software HOT POTATOES QUIZ</a:t>
            </a:r>
          </a:p>
        </p:txBody>
      </p:sp>
      <p:sp>
        <p:nvSpPr>
          <p:cNvPr id="34826" name="CasellaDiTesto 10"/>
          <p:cNvSpPr txBox="1">
            <a:spLocks noChangeArrowheads="1"/>
          </p:cNvSpPr>
          <p:nvPr/>
        </p:nvSpPr>
        <p:spPr bwMode="auto">
          <a:xfrm>
            <a:off x="3563888" y="2934945"/>
            <a:ext cx="47149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</p:txBody>
      </p:sp>
      <p:sp>
        <p:nvSpPr>
          <p:cNvPr id="34828" name="Rettangolo 13"/>
          <p:cNvSpPr>
            <a:spLocks noChangeArrowheads="1"/>
          </p:cNvSpPr>
          <p:nvPr/>
        </p:nvSpPr>
        <p:spPr bwMode="auto">
          <a:xfrm>
            <a:off x="534995" y="3396610"/>
            <a:ext cx="248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- Software TUX PAINT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00034" y="1428736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4"/>
              </a:rPr>
              <a:t>https://youtu.be/-VRoO_bQ7FY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450057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dirty="0" err="1" smtClean="0"/>
              <a:t>Flashcards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28662" y="3643314"/>
            <a:ext cx="398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hlinkClick r:id="rId2"/>
              </a:rPr>
              <a:t>http://www.bbc.co.uk/</a:t>
            </a:r>
            <a:r>
              <a:rPr lang="it-IT" dirty="0" err="1" smtClean="0">
                <a:hlinkClick r:id="rId2"/>
              </a:rPr>
              <a:t>learningenglish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785786" y="3143248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 </a:t>
            </a:r>
            <a:r>
              <a:rPr lang="it-IT" dirty="0" err="1" smtClean="0"/>
              <a:t>bbc.co.uk</a:t>
            </a:r>
            <a:r>
              <a:rPr lang="it-IT" dirty="0" smtClean="0"/>
              <a:t>/</a:t>
            </a:r>
            <a:r>
              <a:rPr lang="it-IT" dirty="0" err="1" smtClean="0"/>
              <a:t>learningenglish</a:t>
            </a:r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714348" y="1785926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 dirty="0" err="1" smtClean="0"/>
              <a:t>British</a:t>
            </a:r>
            <a:r>
              <a:rPr lang="it-IT" dirty="0" smtClean="0"/>
              <a:t> </a:t>
            </a:r>
            <a:r>
              <a:rPr lang="it-IT" dirty="0" err="1" smtClean="0"/>
              <a:t>Council</a:t>
            </a:r>
            <a:r>
              <a:rPr lang="it-IT" dirty="0" smtClean="0"/>
              <a:t> </a:t>
            </a:r>
            <a:r>
              <a:rPr lang="it-IT" dirty="0" err="1" smtClean="0"/>
              <a:t>vocabulary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928662" y="2285992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3"/>
              </a:rPr>
              <a:t>http://learnenglishkids.britishcouncil.org/en/</a:t>
            </a:r>
            <a:endParaRPr lang="it-IT" dirty="0" smtClean="0"/>
          </a:p>
        </p:txBody>
      </p:sp>
      <p:sp>
        <p:nvSpPr>
          <p:cNvPr id="7" name="Rettangolo 6"/>
          <p:cNvSpPr/>
          <p:nvPr/>
        </p:nvSpPr>
        <p:spPr>
          <a:xfrm>
            <a:off x="785786" y="642918"/>
            <a:ext cx="201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- Isabel’s ESL site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000100" y="1000108"/>
            <a:ext cx="305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4"/>
              </a:rPr>
              <a:t>http://www.isabelperez.com/</a:t>
            </a:r>
            <a:endParaRPr lang="it-IT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CLIL TERZE\Presentazione Arcimboldo finale\assets\5807A438-7499-4AD9-B592-A082AA1867B7\thumbn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02697">
            <a:off x="544513" y="585788"/>
            <a:ext cx="35147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ttangolo 2"/>
          <p:cNvSpPr>
            <a:spLocks noChangeArrowheads="1"/>
          </p:cNvSpPr>
          <p:nvPr/>
        </p:nvSpPr>
        <p:spPr bwMode="auto">
          <a:xfrm>
            <a:off x="3643313" y="2071688"/>
            <a:ext cx="814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Slide 2</a:t>
            </a:r>
          </a:p>
        </p:txBody>
      </p:sp>
      <p:pic>
        <p:nvPicPr>
          <p:cNvPr id="16387" name="Picture 2" descr="F:\CLIL TERZE\Presentazione Arcimboldo finale\assets\229DB0E1-27E3-486F-BB4F-909BCA4A6CEF\thumbnai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571750"/>
            <a:ext cx="47863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ttangolo 4"/>
          <p:cNvSpPr>
            <a:spLocks noChangeArrowheads="1"/>
          </p:cNvSpPr>
          <p:nvPr/>
        </p:nvSpPr>
        <p:spPr bwMode="auto">
          <a:xfrm>
            <a:off x="7572375" y="5643563"/>
            <a:ext cx="814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Slide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tangolo 1"/>
          <p:cNvSpPr>
            <a:spLocks noChangeArrowheads="1"/>
          </p:cNvSpPr>
          <p:nvPr/>
        </p:nvSpPr>
        <p:spPr bwMode="auto">
          <a:xfrm>
            <a:off x="4500563" y="785813"/>
            <a:ext cx="814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Slide 4</a:t>
            </a:r>
          </a:p>
        </p:txBody>
      </p:sp>
      <p:pic>
        <p:nvPicPr>
          <p:cNvPr id="17410" name="Picture 2" descr="F:\CLIL TERZE\Presentazione Arcimboldo finale\assets\F23A6FC3-B9FE-4E09-8FEC-B326AB2A163D\thumbn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14375"/>
            <a:ext cx="3800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F:\CLIL TERZE\Presentazione Arcimboldo finale\assets\D8F395FD-4F88-46A7-BB45-48E3E74CC192\thumbnai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71875"/>
            <a:ext cx="392906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ttangolo 4"/>
          <p:cNvSpPr>
            <a:spLocks noChangeArrowheads="1"/>
          </p:cNvSpPr>
          <p:nvPr/>
        </p:nvSpPr>
        <p:spPr bwMode="auto">
          <a:xfrm>
            <a:off x="3643313" y="3857625"/>
            <a:ext cx="814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Slide 5</a:t>
            </a: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CLIL TERZE\Presentazione Arcimboldo finale\assets\1A64EDEC-1DD6-441E-8237-216265E63C0A\thumbn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742950"/>
            <a:ext cx="661193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ttangolo 3"/>
          <p:cNvSpPr>
            <a:spLocks noChangeArrowheads="1"/>
          </p:cNvSpPr>
          <p:nvPr/>
        </p:nvSpPr>
        <p:spPr bwMode="auto">
          <a:xfrm>
            <a:off x="7215188" y="5429250"/>
            <a:ext cx="814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Slide 6</a:t>
            </a: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F:\CLIL TERZE\Presentazione Arcimboldo finale\assets\F23A6FC3-B9FE-4E09-8FEC-B326AB2A163D\thumbn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471487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F:\CLIL TERZE\Presentazione Arcimboldo finale\assets\DF5617E0-ED62-4D95-97BA-9DF3A7BB406B\thumbnai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643188"/>
            <a:ext cx="5143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ttangolo 4"/>
          <p:cNvSpPr>
            <a:spLocks noChangeArrowheads="1"/>
          </p:cNvSpPr>
          <p:nvPr/>
        </p:nvSpPr>
        <p:spPr bwMode="auto">
          <a:xfrm>
            <a:off x="4643438" y="285750"/>
            <a:ext cx="814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Slide 7</a:t>
            </a:r>
            <a:endParaRPr lang="it-IT">
              <a:latin typeface="Calibri" pitchFamily="34" charset="0"/>
            </a:endParaRPr>
          </a:p>
        </p:txBody>
      </p:sp>
      <p:sp>
        <p:nvSpPr>
          <p:cNvPr id="19460" name="Rettangolo 5"/>
          <p:cNvSpPr>
            <a:spLocks noChangeArrowheads="1"/>
          </p:cNvSpPr>
          <p:nvPr/>
        </p:nvSpPr>
        <p:spPr bwMode="auto">
          <a:xfrm>
            <a:off x="2786063" y="6072188"/>
            <a:ext cx="814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Slide 8</a:t>
            </a: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CLIL TERZE\Presentazione Arcimboldo finale\assets\D026C37A-7444-4011-AF5D-4A79ACEC9B13\thumbn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57188"/>
            <a:ext cx="6080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ttangolo 2"/>
          <p:cNvSpPr>
            <a:spLocks noChangeArrowheads="1"/>
          </p:cNvSpPr>
          <p:nvPr/>
        </p:nvSpPr>
        <p:spPr bwMode="auto">
          <a:xfrm>
            <a:off x="3786188" y="5500688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(previous knowledge)</a:t>
            </a:r>
            <a:endParaRPr lang="it-IT"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483" name="Rettangolo 3"/>
          <p:cNvSpPr>
            <a:spLocks noChangeArrowheads="1"/>
          </p:cNvSpPr>
          <p:nvPr/>
        </p:nvSpPr>
        <p:spPr bwMode="auto">
          <a:xfrm>
            <a:off x="1000125" y="4500563"/>
            <a:ext cx="814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Slide 9</a:t>
            </a: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2" descr="IMG_029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CasellaDiTesto 3"/>
          <p:cNvSpPr txBox="1">
            <a:spLocks noChangeArrowheads="1"/>
          </p:cNvSpPr>
          <p:nvPr/>
        </p:nvSpPr>
        <p:spPr bwMode="auto">
          <a:xfrm>
            <a:off x="5072063" y="785813"/>
            <a:ext cx="364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+mj-lt"/>
                <a:cs typeface="Arial" pitchFamily="34" charset="0"/>
              </a:rPr>
              <a:t>Complete the mind map on the poster together</a:t>
            </a:r>
            <a:endParaRPr lang="en-US" sz="2000" b="1" dirty="0">
              <a:latin typeface="+mj-lt"/>
              <a:cs typeface="Arial" pitchFamily="34" charset="0"/>
            </a:endParaRPr>
          </a:p>
        </p:txBody>
      </p:sp>
      <p:pic>
        <p:nvPicPr>
          <p:cNvPr id="21507" name="Immagine 4" descr="IMG_0324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5929322" cy="444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magine 1" descr="IMG_0286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 rot="4189422">
            <a:off x="1211783" y="343811"/>
            <a:ext cx="2814942" cy="211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072188" y="357188"/>
            <a:ext cx="12112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FF9200"/>
                </a:solidFill>
                <a:latin typeface="Arial" pitchFamily="34" charset="0"/>
                <a:cs typeface="Arial" pitchFamily="34" charset="0"/>
              </a:rPr>
              <a:t>Activity 2</a:t>
            </a:r>
            <a:endParaRPr lang="it-IT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687</TotalTime>
  <Words>996</Words>
  <Application>Microsoft Office PowerPoint</Application>
  <PresentationFormat>Presentazione su schermo (4:3)</PresentationFormat>
  <Paragraphs>147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Tema di Office</vt:lpstr>
      <vt:lpstr>Oggetto shell Packager</vt:lpstr>
      <vt:lpstr>ARCIMBOLDO’S ART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ARCIMBOLDO’S ART</dc:title>
  <dc:creator>Lu</dc:creator>
  <cp:lastModifiedBy>Utente</cp:lastModifiedBy>
  <cp:revision>79</cp:revision>
  <dcterms:created xsi:type="dcterms:W3CDTF">2017-03-28T18:15:19Z</dcterms:created>
  <dcterms:modified xsi:type="dcterms:W3CDTF">2017-07-27T09:25:18Z</dcterms:modified>
</cp:coreProperties>
</file>