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Default Extension="fntdata" ContentType="application/x-fontdata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notesSlides/notesSlide20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4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10080625" cy="7559675"/>
  <p:notesSz cx="7559675" cy="10691813"/>
  <p:embeddedFontLst>
    <p:embeddedFont>
      <p:font typeface="Palatino Linotype"/>
      <p:regular r:id="rId42"/>
      <p:bold r:id="rId43"/>
      <p:italic r:id="rId44"/>
      <p:boldItalic r:id="rId45"/>
    </p:embeddedFont>
    <p:embeddedFont>
      <p:font typeface="Comic Sans MS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3012" autoAdjust="0"/>
  </p:normalViewPr>
  <p:slideViewPr>
    <p:cSldViewPr snapToObjects="1">
      <p:cViewPr>
        <p:scale>
          <a:sx n="100" d="100"/>
          <a:sy n="100" d="100"/>
        </p:scale>
        <p:origin x="-288" y="-72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notesMaster" Target="notesMasters/notesMaster1.xml"/><Relationship Id="rId42" Type="http://schemas.openxmlformats.org/officeDocument/2006/relationships/font" Target="fonts/font1.fntdata"/><Relationship Id="rId43" Type="http://schemas.openxmlformats.org/officeDocument/2006/relationships/font" Target="fonts/font2.fntdata"/><Relationship Id="rId44" Type="http://schemas.openxmlformats.org/officeDocument/2006/relationships/font" Target="fonts/font3.fntdata"/><Relationship Id="rId45" Type="http://schemas.openxmlformats.org/officeDocument/2006/relationships/font" Target="fonts/font4.fntdata"/><Relationship Id="rId46" Type="http://schemas.openxmlformats.org/officeDocument/2006/relationships/font" Target="fonts/font5.fntdata"/><Relationship Id="rId47" Type="http://schemas.openxmlformats.org/officeDocument/2006/relationships/font" Target="fonts/font6.fntdata"/><Relationship Id="rId48" Type="http://schemas.openxmlformats.org/officeDocument/2006/relationships/font" Target="fonts/font7.fntdata"/><Relationship Id="rId4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245043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504000" y="1769040"/>
            <a:ext cx="9071640" cy="43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>
  <p:cSld name="Title, Content over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, 4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Title, 6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504000" y="1769040"/>
            <a:ext cx="9071640" cy="43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5" name="Shape 55"/>
          <p:cNvSpPr/>
          <p:nvPr/>
        </p:nvSpPr>
        <p:spPr>
          <a:xfrm>
            <a:off x="504000" y="1769040"/>
            <a:ext cx="9071640" cy="43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504000" y="1769040"/>
            <a:ext cx="9071640" cy="43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ubTitle" idx="1"/>
          </p:nvPr>
        </p:nvSpPr>
        <p:spPr>
          <a:xfrm>
            <a:off x="504000" y="1769040"/>
            <a:ext cx="9071640" cy="43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, Conte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>
  <p:cSld name="Title, 2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43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43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entere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subTitle" idx="1"/>
          </p:nvPr>
        </p:nvSpPr>
        <p:spPr>
          <a:xfrm>
            <a:off x="504000" y="301319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Obj">
  <p:cSld name="Title, 2 Content and Conte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2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3"/>
          </p:nvPr>
        </p:nvSpPr>
        <p:spPr>
          <a:xfrm>
            <a:off x="5152680" y="1769040"/>
            <a:ext cx="4426920" cy="43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,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>
  <p:cSld name="Title Content and 2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43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3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OverTx">
  <p:cSld name="Title, 2 Content over Conten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3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>
  <p:cSld name="Title, Content over Conte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, 4 Conte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3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4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Title, 6 Conten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2"/>
          </p:nvPr>
        </p:nvSpPr>
        <p:spPr>
          <a:xfrm>
            <a:off x="504000" y="1769040"/>
            <a:ext cx="9071640" cy="43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504000" y="1769040"/>
            <a:ext cx="9071640" cy="43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504000" y="1769040"/>
            <a:ext cx="9071640" cy="43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>
  <p:cSld name="Title, 2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43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43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entered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subTitle" idx="1"/>
          </p:nvPr>
        </p:nvSpPr>
        <p:spPr>
          <a:xfrm>
            <a:off x="504000" y="301319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Obj">
  <p:cSld name="Title, 2 Content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3"/>
          </p:nvPr>
        </p:nvSpPr>
        <p:spPr>
          <a:xfrm>
            <a:off x="5152680" y="1769040"/>
            <a:ext cx="4426920" cy="43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>
  <p:cSld name="Title Content and 2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43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3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OverTx">
  <p:cSld name="Title, 2 Content over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504000" y="6887160"/>
            <a:ext cx="2348280" cy="5212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447360" y="6887160"/>
            <a:ext cx="3195000" cy="5212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7227360" y="6887160"/>
            <a:ext cx="2348280" cy="5212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‹n.›</a:t>
            </a:fld>
            <a:endParaRPr lang="it-IT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0" y="2221919"/>
            <a:ext cx="10079639" cy="4539959"/>
          </a:xfrm>
          <a:prstGeom prst="rect">
            <a:avLst/>
          </a:prstGeom>
          <a:gradFill>
            <a:gsLst>
              <a:gs pos="0">
                <a:srgbClr val="EDEBE7"/>
              </a:gs>
              <a:gs pos="100000">
                <a:srgbClr val="EDEBE7"/>
              </a:gs>
            </a:gsLst>
            <a:lin ang="5400000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9" name="Shape 59"/>
          <p:cNvPicPr preferRelativeResize="0"/>
          <p:nvPr/>
        </p:nvPicPr>
        <p:blipFill rotWithShape="1">
          <a:blip r:embed="rId14">
            <a:alphaModFix/>
          </a:blip>
          <a:srcRect t="2757" b="-2757"/>
          <a:stretch/>
        </p:blipFill>
        <p:spPr>
          <a:xfrm>
            <a:off x="0" y="6763320"/>
            <a:ext cx="10079639" cy="8186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" name="Shape 60"/>
          <p:cNvCxnSpPr/>
          <p:nvPr/>
        </p:nvCxnSpPr>
        <p:spPr>
          <a:xfrm>
            <a:off x="359" y="6770160"/>
            <a:ext cx="10079639" cy="0"/>
          </a:xfrm>
          <a:prstGeom prst="straightConnector1">
            <a:avLst/>
          </a:prstGeom>
          <a:noFill/>
          <a:ln w="12600" cap="flat" cmpd="sng">
            <a:solidFill>
              <a:srgbClr val="00000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1268640" y="886679"/>
            <a:ext cx="7870679" cy="1156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1268640" y="2221919"/>
            <a:ext cx="7870679" cy="380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6245280" y="363960"/>
            <a:ext cx="2894040" cy="340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1268640" y="362880"/>
            <a:ext cx="4840919" cy="340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396719" y="880559"/>
            <a:ext cx="670320" cy="55475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800" b="0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‹n.›</a:t>
            </a:fld>
            <a:endParaRPr lang="it-IT" sz="1800" b="0" strike="noStrike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cxnSp>
        <p:nvCxnSpPr>
          <p:cNvPr id="66" name="Shape 66"/>
          <p:cNvCxnSpPr/>
          <p:nvPr/>
        </p:nvCxnSpPr>
        <p:spPr>
          <a:xfrm>
            <a:off x="1134000" y="880200"/>
            <a:ext cx="0" cy="1176120"/>
          </a:xfrm>
          <a:prstGeom prst="straightConnector1">
            <a:avLst/>
          </a:prstGeom>
          <a:noFill/>
          <a:ln w="38150" cap="flat" cmpd="sng">
            <a:solidFill>
              <a:srgbClr val="5FA534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/>
        </p:nvSpPr>
        <p:spPr>
          <a:xfrm>
            <a:off x="504000" y="720000"/>
            <a:ext cx="9071640" cy="4989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I.C. “Don Lorenzo Milani” Rovato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a.s. 2016/2017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CLIL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 A TOURIST'S GUIDE TO BRIXIA”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Ferrari Debora - Ramera Daniele -Algar Catherine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/>
        </p:nvSpPr>
        <p:spPr>
          <a:xfrm>
            <a:off x="504000" y="300600"/>
            <a:ext cx="9071999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4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Rich Romans lived in a </a:t>
            </a:r>
            <a:r>
              <a:rPr lang="en-US" sz="4400" b="0" strike="noStrik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domus</a:t>
            </a:r>
            <a:endParaRPr lang="en-US"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504000" y="1769040"/>
            <a:ext cx="9071999" cy="4989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338040" marR="0" lvl="0" indent="-33804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 single family lived in a </a:t>
            </a:r>
            <a:r>
              <a:rPr lang="en-US" sz="3200" b="0" strike="noStrik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domus</a:t>
            </a:r>
            <a:r>
              <a:rPr lang="en-US" sz="3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with the …...... The </a:t>
            </a:r>
            <a:r>
              <a:rPr lang="en-US" sz="3200" b="0" strike="noStrik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domus</a:t>
            </a:r>
            <a:r>
              <a:rPr lang="en-US" sz="3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was very …...... and </a:t>
            </a:r>
            <a:r>
              <a:rPr lang="en-US" sz="3200" b="0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 …...... different rooms.</a:t>
            </a:r>
          </a:p>
          <a:p>
            <a:pPr marL="338040" marR="0" lvl="0" indent="-33804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…….  …............ with marble pillars, …............. and it had …...... on the walls and on the floors.</a:t>
            </a:r>
          </a:p>
          <a:p>
            <a:pPr marL="338040" marR="0" lvl="0" indent="-33804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There was a central …....... and very often …............</a:t>
            </a:r>
            <a:endParaRPr lang="en-US"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/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 three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504000" y="1769040"/>
            <a:ext cx="9071640" cy="4989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Look at the picture</a:t>
            </a:r>
            <a:b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82" name="Shape 1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2000" y="2376000"/>
            <a:ext cx="6696360" cy="453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288000"/>
            <a:ext cx="9503999" cy="69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hape 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160" y="288000"/>
            <a:ext cx="9069839" cy="6826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hape 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40" y="1706759"/>
            <a:ext cx="5212440" cy="4053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4080" y="314639"/>
            <a:ext cx="4723920" cy="638136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2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Fill in the spaces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/>
        </p:nvSpPr>
        <p:spPr>
          <a:xfrm>
            <a:off x="360360" y="7919"/>
            <a:ext cx="9071640" cy="3276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 four a roman day		</a:t>
            </a:r>
            <a:br>
              <a:rPr lang="it-IT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Match the activity </a:t>
            </a:r>
            <a:br>
              <a:rPr lang="it-IT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the right time</a:t>
            </a:r>
            <a:br>
              <a:rPr lang="it-IT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day.</a:t>
            </a: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0000" y="1224000"/>
            <a:ext cx="4590720" cy="59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/>
        </p:nvSpPr>
        <p:spPr>
          <a:xfrm>
            <a:off x="504000" y="277200"/>
            <a:ext cx="9071640" cy="13107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 five Roman arts &amp; Architecture  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504000" y="1769040"/>
            <a:ext cx="9071640" cy="4989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it-IT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Listening, reading </a:t>
            </a:r>
            <a:br>
              <a:rPr lang="it-IT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comprehension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it-IT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Guess “what is it?”	</a:t>
            </a:r>
          </a:p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it-IT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“What is it made from?”</a:t>
            </a: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000" y="3312000"/>
            <a:ext cx="2885760" cy="397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8000" y="1152000"/>
            <a:ext cx="4320000" cy="611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/>
        </p:nvSpPr>
        <p:spPr>
          <a:xfrm>
            <a:off x="535320" y="1415159"/>
            <a:ext cx="9068759" cy="5691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342720" marR="0" lvl="0" indent="-342720" algn="l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r>
              <a:rPr lang="it-IT" sz="2200" b="1" strike="noStrik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it-IT" sz="2200" b="1" strike="noStrik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200" b="1" strike="noStrik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city </a:t>
            </a:r>
            <a:r>
              <a:rPr lang="en-US" sz="2200" b="1" strike="noStrike" dirty="0" err="1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centre</a:t>
            </a:r>
            <a:r>
              <a:rPr lang="en-US" sz="2200" b="1" strike="noStrik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contains the monumental remains of ancient </a:t>
            </a:r>
            <a:r>
              <a:rPr lang="en-US" sz="2200" b="1" strike="noStrike" dirty="0" err="1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Brixia</a:t>
            </a:r>
            <a:r>
              <a:rPr lang="en-US" sz="2200" b="1" strike="noStrik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  <a:p>
            <a:pPr marL="342720" marR="0" lvl="0" indent="-342720" algn="l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r>
              <a:rPr lang="en-US" sz="2200" b="1" strike="noStrik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This area had long been abandoned, but was rediscovered in the early nineteenth century and may now be admired in its original </a:t>
            </a:r>
            <a:r>
              <a:rPr lang="en-US" sz="2200" b="1" strike="noStrike" dirty="0" err="1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splendour</a:t>
            </a:r>
            <a:r>
              <a:rPr lang="en-US" sz="2200" b="1" strike="noStrik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  </a:t>
            </a:r>
          </a:p>
          <a:p>
            <a:pPr marL="342720" marR="0" lvl="0" indent="-342720" algn="l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r>
              <a:rPr lang="en-US" sz="2200" b="1" strike="noStrik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THE CAPITOLIUM</a:t>
            </a:r>
          </a:p>
          <a:p>
            <a:pPr marL="342720" marR="0" lvl="0" indent="-342720" algn="l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r>
              <a:rPr lang="en-US" sz="2200" b="1" strike="noStrik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The </a:t>
            </a:r>
            <a:r>
              <a:rPr lang="en-US" sz="2200" b="1" u="sng" strike="noStrik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Capitolium</a:t>
            </a:r>
            <a:r>
              <a:rPr lang="en-US" sz="2200" b="1" strike="noStrik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at the centre of a terraced sanctuary, was dedicated to the cult of the Capitoline Triad, within its chambers the original features may still be seen: flooring in </a:t>
            </a:r>
            <a:r>
              <a:rPr lang="en-US" sz="2200" b="1" strike="noStrike" dirty="0" err="1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coloured</a:t>
            </a:r>
            <a:r>
              <a:rPr lang="en-US" sz="2200" b="1" strike="noStrik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marble slabs, altars in </a:t>
            </a:r>
            <a:r>
              <a:rPr lang="en-US" sz="2200" b="1" strike="noStrike" dirty="0" err="1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Botticino</a:t>
            </a:r>
            <a:r>
              <a:rPr lang="en-US" sz="2200" b="1" strike="noStrik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limestone and  fragments of</a:t>
            </a:r>
            <a:r>
              <a:rPr lang="en-US" sz="2200" b="1" strike="noStrik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200" b="1" strike="noStrike" dirty="0" smtClean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magnificent</a:t>
            </a:r>
            <a:r>
              <a:rPr lang="en-US" sz="2200" b="1" strike="noStrik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200" b="1" strike="noStrik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cult statues.</a:t>
            </a:r>
          </a:p>
          <a:p>
            <a:pPr marL="342720" marR="0" lvl="0" indent="-342720" algn="l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r>
              <a:rPr lang="en-US" sz="2200" b="0" strike="noStrike" dirty="0" smtClean="0">
                <a:solidFill>
                  <a:srgbClr val="000000"/>
                </a:solidFill>
                <a:sym typeface="Arial"/>
              </a:rPr>
              <a:t> </a:t>
            </a:r>
          </a:p>
          <a:p>
            <a:pPr marL="342720" marR="0" lvl="0" indent="-342720" algn="l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r>
              <a:rPr lang="it-IT" sz="2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it-IT" sz="2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Shape 219"/>
          <p:cNvSpPr/>
          <p:nvPr/>
        </p:nvSpPr>
        <p:spPr>
          <a:xfrm>
            <a:off x="475560" y="439200"/>
            <a:ext cx="9324000" cy="48996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r>
              <a:rPr lang="it-IT" sz="2600" b="1" strike="noStrike">
                <a:solidFill>
                  <a:srgbClr val="80552A"/>
                </a:solidFill>
                <a:latin typeface="Arial"/>
                <a:ea typeface="Arial"/>
                <a:cs typeface="Arial"/>
                <a:sym typeface="Arial"/>
              </a:rPr>
              <a:t>BRIXIA – THE ARCHEOLOGICAL AREA OF ROMAN BRESCIA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/>
        </p:nvSpPr>
        <p:spPr>
          <a:xfrm>
            <a:off x="1510273" y="1847880"/>
            <a:ext cx="4368239" cy="339947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r>
              <a:rPr lang="it-IT" sz="4800" b="1" strike="noStrike" dirty="0" err="1">
                <a:solidFill>
                  <a:srgbClr val="80552A"/>
                </a:solidFill>
                <a:latin typeface="Arial"/>
                <a:ea typeface="Arial"/>
                <a:cs typeface="Arial"/>
                <a:sym typeface="Arial"/>
              </a:rPr>
              <a:t>Model</a:t>
            </a:r>
            <a:r>
              <a:rPr lang="it-IT" sz="4800" b="1" strike="noStrike" dirty="0">
                <a:solidFill>
                  <a:srgbClr val="80552A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4800" b="1" strike="noStrike" dirty="0">
                <a:solidFill>
                  <a:srgbClr val="80552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4800" b="1" strike="noStrike" dirty="0" err="1">
                <a:solidFill>
                  <a:srgbClr val="80552A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it-IT" sz="4800" b="1" strike="noStrike" dirty="0">
                <a:solidFill>
                  <a:srgbClr val="80552A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4800" b="1" strike="noStrike" dirty="0">
                <a:solidFill>
                  <a:srgbClr val="80552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4800" b="1" strike="noStrike" dirty="0" err="1">
                <a:solidFill>
                  <a:srgbClr val="80552A"/>
                </a:solidFill>
                <a:latin typeface="Arial"/>
                <a:ea typeface="Arial"/>
                <a:cs typeface="Arial"/>
                <a:sym typeface="Arial"/>
              </a:rPr>
              <a:t>Brixia</a:t>
            </a:r>
            <a:endParaRPr lang="it-IT" sz="4800" b="1" strike="noStrike" dirty="0">
              <a:solidFill>
                <a:srgbClr val="80552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r>
              <a:rPr lang="it-IT" sz="4800" b="1" strike="noStrike" dirty="0">
                <a:solidFill>
                  <a:srgbClr val="80552A"/>
                </a:solidFill>
                <a:latin typeface="Arial"/>
                <a:ea typeface="Arial"/>
                <a:cs typeface="Arial"/>
                <a:sym typeface="Arial"/>
              </a:rPr>
              <a:t>Forum</a:t>
            </a:r>
          </a:p>
        </p:txBody>
      </p:sp>
      <p:pic>
        <p:nvPicPr>
          <p:cNvPr id="225" name="Shape 2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8000" y="892440"/>
            <a:ext cx="5475599" cy="5775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>
            <a:off x="2574312" y="419760"/>
            <a:ext cx="5437800" cy="82512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r>
              <a:rPr lang="it-IT" sz="4800" b="1" strike="noStrike" dirty="0" err="1">
                <a:solidFill>
                  <a:srgbClr val="80552A"/>
                </a:solidFill>
                <a:latin typeface="Arial"/>
                <a:ea typeface="Arial"/>
                <a:cs typeface="Arial"/>
                <a:sym typeface="Arial"/>
              </a:rPr>
              <a:t>Characteristics</a:t>
            </a:r>
            <a:endParaRPr lang="it-IT" sz="4800" b="1" strike="noStrike" dirty="0">
              <a:solidFill>
                <a:srgbClr val="8055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671760" y="1764000"/>
            <a:ext cx="9071999" cy="481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buClr>
                <a:srgbClr val="D00000"/>
              </a:buClr>
              <a:buSzPct val="100000"/>
              <a:buFont typeface="Noto Sans Symbols"/>
              <a:buAutoNum type="arabicPeriod" startAt="3"/>
            </a:pPr>
            <a:r>
              <a:rPr lang="en-US" sz="3600" b="1" u="sng" strike="noStrik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ARCH &amp; VAULT</a:t>
            </a:r>
            <a:r>
              <a:rPr lang="en-US" sz="3600" b="1" strike="noStrik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</a:p>
          <a:p>
            <a:pPr marL="742680" marR="0" lvl="1" indent="-285480" algn="l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  <a:buChar char="–"/>
            </a:pPr>
            <a:r>
              <a:rPr lang="en-US" sz="3600" b="1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Colosseum </a:t>
            </a:r>
          </a:p>
          <a:p>
            <a:pPr marL="742680" marR="0" lvl="1" indent="-285480" algn="l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  <a:buChar char="–"/>
            </a:pPr>
            <a:r>
              <a:rPr lang="en-US" sz="3600" b="1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Race Track – </a:t>
            </a:r>
            <a:r>
              <a:rPr lang="en-US" sz="3600" b="1" i="1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Circus Maximus</a:t>
            </a:r>
          </a:p>
          <a:p>
            <a:pPr marL="742680" marR="0" lvl="1" indent="-285480" algn="l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  <a:buChar char="–"/>
            </a:pPr>
            <a:r>
              <a:rPr lang="en-US" sz="3600" b="1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Public Baths</a:t>
            </a:r>
          </a:p>
          <a:p>
            <a:pPr marL="742680" marR="0" lvl="1" indent="-285480" algn="l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  <a:buChar char="–"/>
            </a:pPr>
            <a:r>
              <a:rPr lang="en-US" sz="3600" b="1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Amphitheaters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buClr>
                <a:srgbClr val="D00000"/>
              </a:buClr>
              <a:buSzPct val="100000"/>
              <a:buFont typeface="Noto Sans Symbols"/>
              <a:buAutoNum type="arabicPeriod" startAt="3"/>
            </a:pPr>
            <a:r>
              <a:rPr lang="en-US" sz="3600" b="1" strike="noStrik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lang="en-US" sz="3600" b="1" strike="noStrik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2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/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4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 one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504000" y="1769040"/>
            <a:ext cx="9071640" cy="4989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preparazione </a:t>
            </a:r>
            <a:b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 video finale </a:t>
            </a:r>
            <a:b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gli studenti studiano</a:t>
            </a:r>
            <a:b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canzone </a:t>
            </a:r>
            <a:b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“Just like a roman”</a:t>
            </a:r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2000" y="648000"/>
            <a:ext cx="4723920" cy="6381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/>
        </p:nvSpPr>
        <p:spPr>
          <a:xfrm>
            <a:off x="503279" y="300239"/>
            <a:ext cx="9068399" cy="12585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r>
              <a:rPr lang="en-US" sz="2400" b="1" strike="noStrik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Visitors enter the </a:t>
            </a:r>
            <a:r>
              <a:rPr lang="en-US" sz="2400" b="1" strike="noStrike" dirty="0" err="1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cavea</a:t>
            </a:r>
            <a:r>
              <a:rPr lang="en-US" sz="2400" b="1" strike="noStrik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– a spacious area that </a:t>
            </a:r>
            <a:r>
              <a:rPr lang="en-US" sz="2400" b="1" strike="noStrike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rests </a:t>
            </a:r>
            <a:r>
              <a:rPr lang="en-US" sz="2400" b="1" strike="noStrik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part of the slope of </a:t>
            </a:r>
            <a:r>
              <a:rPr lang="en-US" sz="2400" b="1" strike="noStrike" dirty="0" err="1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Cidneo</a:t>
            </a:r>
            <a:r>
              <a:rPr lang="en-US" sz="2400" b="1" strike="noStrik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Hill – where spectators once sat ,bringing to mind ancient performances </a:t>
            </a:r>
            <a:endParaRPr lang="en-US" sz="2400" b="1" strike="noStrik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560" y="1905480"/>
            <a:ext cx="8674919" cy="5000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/>
        </p:nvSpPr>
        <p:spPr>
          <a:xfrm>
            <a:off x="3325812" y="252000"/>
            <a:ext cx="3124200" cy="76427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r>
              <a:rPr lang="it-IT" sz="4400" b="1" strike="noStrike" dirty="0">
                <a:solidFill>
                  <a:srgbClr val="80552A"/>
                </a:solidFill>
                <a:latin typeface="Arial"/>
                <a:ea typeface="Arial"/>
                <a:cs typeface="Arial"/>
                <a:sym typeface="Arial"/>
              </a:rPr>
              <a:t>Roman </a:t>
            </a:r>
            <a:r>
              <a:rPr lang="it-IT" sz="4400" b="1" strike="noStrike" dirty="0" err="1">
                <a:solidFill>
                  <a:srgbClr val="80552A"/>
                </a:solidFill>
                <a:latin typeface="Arial"/>
                <a:ea typeface="Arial"/>
                <a:cs typeface="Arial"/>
                <a:sym typeface="Arial"/>
              </a:rPr>
              <a:t>Colosseum</a:t>
            </a:r>
            <a:endParaRPr lang="it-IT" sz="4400" b="1" strike="noStrike" dirty="0">
              <a:solidFill>
                <a:srgbClr val="8055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Shape 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879" y="1211040"/>
            <a:ext cx="8651880" cy="576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/>
        </p:nvSpPr>
        <p:spPr>
          <a:xfrm>
            <a:off x="2982912" y="335880"/>
            <a:ext cx="5427312" cy="76427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r>
              <a:rPr lang="it-IT" sz="4400" b="1" strike="noStrike" dirty="0">
                <a:solidFill>
                  <a:srgbClr val="80552A"/>
                </a:solidFill>
                <a:latin typeface="Arial"/>
                <a:ea typeface="Arial"/>
                <a:cs typeface="Arial"/>
                <a:sym typeface="Arial"/>
              </a:rPr>
              <a:t>Circus </a:t>
            </a:r>
            <a:r>
              <a:rPr lang="it-IT" sz="4400" b="1" strike="noStrike" dirty="0" err="1">
                <a:solidFill>
                  <a:srgbClr val="80552A"/>
                </a:solidFill>
                <a:latin typeface="Arial"/>
                <a:ea typeface="Arial"/>
                <a:cs typeface="Arial"/>
                <a:sym typeface="Arial"/>
              </a:rPr>
              <a:t>Maximus</a:t>
            </a:r>
            <a:endParaRPr lang="it-IT" sz="4400" b="1" strike="noStrike" dirty="0">
              <a:solidFill>
                <a:srgbClr val="8055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Shape 2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8000" y="1343879"/>
            <a:ext cx="8231760" cy="439091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/>
          <p:nvPr/>
        </p:nvSpPr>
        <p:spPr>
          <a:xfrm>
            <a:off x="4284000" y="6315839"/>
            <a:ext cx="5207759" cy="52055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r>
              <a:rPr lang="it-IT" sz="2200" b="1" strike="noStrike">
                <a:solidFill>
                  <a:srgbClr val="D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2800" b="1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300,000 seat capacity!</a:t>
            </a:r>
          </a:p>
        </p:txBody>
      </p:sp>
      <p:pic>
        <p:nvPicPr>
          <p:cNvPr id="251" name="Shape 2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7880" y="5544000"/>
            <a:ext cx="2519999" cy="1683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hape 2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839" y="288000"/>
            <a:ext cx="9470159" cy="683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439" y="504000"/>
            <a:ext cx="6478559" cy="244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Shape 2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000" y="576000"/>
            <a:ext cx="9137160" cy="611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Shape 2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561239"/>
            <a:ext cx="9353159" cy="6206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/>
        </p:nvSpPr>
        <p:spPr>
          <a:xfrm>
            <a:off x="288000" y="288000"/>
            <a:ext cx="8851319" cy="165455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US" sz="32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Activity six </a:t>
            </a:r>
            <a:br>
              <a:rPr lang="en-US" sz="32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r>
              <a:rPr lang="en-US" sz="32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/>
            </a:r>
            <a:br>
              <a:rPr lang="en-US" sz="32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r>
              <a:rPr lang="en-US" sz="32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Catherine tells us about the Roman Baths in the UK.</a:t>
            </a:r>
            <a:br>
              <a:rPr lang="en-US" sz="32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r>
              <a:rPr lang="it-IT" sz="3200" b="0" strike="noStrike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/>
            </a:r>
            <a:br>
              <a:rPr lang="it-IT" sz="3200" b="0" strike="noStrike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endParaRPr lang="it-IT" sz="3200" b="0" strike="noStrike" dirty="0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77" name="Shape 2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8519" y="1942919"/>
            <a:ext cx="4730399" cy="418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/>
        </p:nvSpPr>
        <p:spPr>
          <a:xfrm>
            <a:off x="1268640" y="156240"/>
            <a:ext cx="7870679" cy="115631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it-IT" sz="3200" b="0" strike="noStrik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10 fun facts about the Roman Baths in Bath!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287784" y="734399"/>
            <a:ext cx="8851535" cy="599940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buClr>
                <a:srgbClr val="5FA534"/>
              </a:buClr>
              <a:buSzPct val="100000"/>
              <a:buFont typeface="Arial"/>
              <a:buChar char="•"/>
            </a:pPr>
            <a:r>
              <a:rPr lang="en-US" sz="20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It was built in……shortly after the Romans…….Britain</a:t>
            </a:r>
          </a:p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buClr>
                <a:srgbClr val="5FA534"/>
              </a:buClr>
              <a:buSzPct val="100000"/>
              <a:buFont typeface="Arial"/>
              <a:buChar char="•"/>
            </a:pPr>
            <a:r>
              <a:rPr lang="en-US" sz="20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The water has a temperature of…</a:t>
            </a:r>
          </a:p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buClr>
                <a:srgbClr val="5FA534"/>
              </a:buClr>
              <a:buSzPct val="100000"/>
              <a:buFont typeface="Arial"/>
              <a:buChar char="•"/>
            </a:pPr>
            <a:r>
              <a:rPr lang="en-US" sz="20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The walls were decorated with…</a:t>
            </a:r>
          </a:p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buClr>
                <a:srgbClr val="5FA534"/>
              </a:buClr>
              <a:buSzPct val="100000"/>
              <a:buFont typeface="Arial"/>
              <a:buChar char="•"/>
            </a:pPr>
            <a:r>
              <a:rPr lang="en-US" sz="20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The floors were decorated with…</a:t>
            </a:r>
          </a:p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buClr>
                <a:srgbClr val="5FA534"/>
              </a:buClr>
              <a:buSzPct val="100000"/>
              <a:buFont typeface="Arial"/>
              <a:buChar char="•"/>
            </a:pPr>
            <a:r>
              <a:rPr lang="en-US" sz="20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Inside there is a…dedicated to the goddess </a:t>
            </a:r>
            <a:r>
              <a:rPr lang="en-US" sz="2000" b="0" strike="noStrike" dirty="0" err="1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Sulis</a:t>
            </a:r>
            <a:r>
              <a:rPr lang="en-US" sz="20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Minerva</a:t>
            </a:r>
          </a:p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buClr>
                <a:srgbClr val="5FA534"/>
              </a:buClr>
              <a:buSzPct val="100000"/>
              <a:buFont typeface="Arial"/>
              <a:buChar char="•"/>
            </a:pPr>
            <a:r>
              <a:rPr lang="en-US" sz="20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The Romans gave the…of </a:t>
            </a:r>
            <a:r>
              <a:rPr lang="en-US" sz="2000" b="0" strike="noStrike" dirty="0" err="1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Aquae</a:t>
            </a:r>
            <a:r>
              <a:rPr lang="en-US" sz="20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2000" b="0" strike="noStrike" dirty="0" err="1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Sulis</a:t>
            </a:r>
            <a:r>
              <a:rPr lang="en-US" sz="20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to this town</a:t>
            </a:r>
          </a:p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buClr>
                <a:srgbClr val="5FA534"/>
              </a:buClr>
              <a:buSzPct val="100000"/>
              <a:buFont typeface="Arial"/>
              <a:buChar char="•"/>
            </a:pPr>
            <a:r>
              <a:rPr lang="en-US" sz="20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Each Roman town has a bath complex, like a…pool</a:t>
            </a:r>
          </a:p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buClr>
                <a:srgbClr val="5FA534"/>
              </a:buClr>
              <a:buSzPct val="100000"/>
              <a:buFont typeface="Arial"/>
              <a:buChar char="•"/>
            </a:pPr>
            <a:r>
              <a:rPr lang="en-US" sz="20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The hypocaust was a heating system so there was always…water</a:t>
            </a:r>
          </a:p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buClr>
                <a:srgbClr val="5FA534"/>
              </a:buClr>
              <a:buSzPct val="100000"/>
              <a:buFont typeface="Arial"/>
              <a:buChar char="•"/>
            </a:pPr>
            <a:r>
              <a:rPr lang="en-US" sz="20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You can find lots of gold Roman…dedicated to the goddess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None/>
            </a:pPr>
            <a:endParaRPr sz="2210" b="0" strike="noStrike" dirty="0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None/>
            </a:pPr>
            <a:endParaRPr sz="2210" b="0" strike="noStrike" dirty="0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None/>
            </a:pPr>
            <a:endParaRPr sz="2210" b="0" strike="noStrike" dirty="0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84" name="Shape 284"/>
          <p:cNvSpPr/>
          <p:nvPr/>
        </p:nvSpPr>
        <p:spPr>
          <a:xfrm>
            <a:off x="8208664" y="156240"/>
            <a:ext cx="1896176" cy="539531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buSzPct val="25000"/>
              <a:buFont typeface="+mj-lt"/>
              <a:buAutoNum type="arabicPeriod"/>
            </a:pPr>
            <a:r>
              <a:rPr lang="en-US" sz="18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Hot</a:t>
            </a:r>
          </a:p>
          <a:p>
            <a:pPr marL="457200" marR="0" lvl="0" indent="-457200" algn="l" rtl="0">
              <a:spcBef>
                <a:spcPts val="0"/>
              </a:spcBef>
              <a:buSzPct val="25000"/>
              <a:buFont typeface="+mj-lt"/>
              <a:buAutoNum type="arabicPeriod"/>
            </a:pPr>
            <a:r>
              <a:rPr lang="en-US" sz="18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Temple</a:t>
            </a:r>
          </a:p>
          <a:p>
            <a:pPr marL="457200" marR="0" lvl="0" indent="-457200" algn="l" rtl="0">
              <a:spcBef>
                <a:spcPts val="0"/>
              </a:spcBef>
              <a:buSzPct val="25000"/>
              <a:buFont typeface="+mj-lt"/>
              <a:buAutoNum type="arabicPeriod"/>
            </a:pPr>
            <a:r>
              <a:rPr lang="en-US" sz="18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Money</a:t>
            </a:r>
          </a:p>
          <a:p>
            <a:pPr marL="457200" marR="0" lvl="0" indent="-457200" algn="l" rtl="0">
              <a:spcBef>
                <a:spcPts val="0"/>
              </a:spcBef>
              <a:buSzPct val="25000"/>
              <a:buFont typeface="+mj-lt"/>
              <a:buAutoNum type="arabicPeriod"/>
            </a:pPr>
            <a:r>
              <a:rPr lang="en-US" sz="18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With mosaics</a:t>
            </a:r>
          </a:p>
          <a:p>
            <a:pPr marL="457200" marR="0" lvl="0" indent="-457200" algn="l" rtl="0">
              <a:spcBef>
                <a:spcPts val="0"/>
              </a:spcBef>
              <a:buSzPct val="25000"/>
              <a:buFont typeface="+mj-lt"/>
              <a:buAutoNum type="arabicPeriod"/>
            </a:pPr>
            <a:r>
              <a:rPr lang="en-US" sz="18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In 70AD</a:t>
            </a:r>
          </a:p>
          <a:p>
            <a:pPr marL="457200" marR="0" lvl="0" indent="-457200" algn="l" rtl="0">
              <a:spcBef>
                <a:spcPts val="0"/>
              </a:spcBef>
              <a:buSzPct val="25000"/>
              <a:buFont typeface="+mj-lt"/>
              <a:buAutoNum type="arabicPeriod"/>
            </a:pPr>
            <a:r>
              <a:rPr lang="en-US" sz="18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Invaded</a:t>
            </a:r>
          </a:p>
          <a:p>
            <a:pPr marL="457200" marR="0" lvl="0" indent="-457200" algn="l" rtl="0">
              <a:spcBef>
                <a:spcPts val="0"/>
              </a:spcBef>
              <a:buSzPct val="25000"/>
              <a:buFont typeface="+mj-lt"/>
              <a:buAutoNum type="arabicPeriod"/>
            </a:pPr>
            <a:r>
              <a:rPr lang="en-US" sz="18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Of 46 degrees</a:t>
            </a:r>
          </a:p>
          <a:p>
            <a:pPr marL="457200" marR="0" lvl="0" indent="-457200" algn="l" rtl="0">
              <a:spcBef>
                <a:spcPts val="0"/>
              </a:spcBef>
              <a:buSzPct val="25000"/>
              <a:buFont typeface="+mj-lt"/>
              <a:buAutoNum type="arabicPeriod"/>
            </a:pPr>
            <a:r>
              <a:rPr lang="en-US" sz="18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Swimming</a:t>
            </a:r>
          </a:p>
          <a:p>
            <a:pPr marL="457200" marR="0" lvl="0" indent="-457200" algn="l" rtl="0">
              <a:spcBef>
                <a:spcPts val="0"/>
              </a:spcBef>
              <a:buSzPct val="25000"/>
              <a:buFont typeface="+mj-lt"/>
              <a:buAutoNum type="arabicPeriod"/>
            </a:pPr>
            <a:r>
              <a:rPr lang="en-US" sz="18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With mirrors</a:t>
            </a:r>
          </a:p>
          <a:p>
            <a:pPr marL="457200" marR="0" lvl="0" indent="-457200" algn="l" rtl="0">
              <a:spcBef>
                <a:spcPts val="0"/>
              </a:spcBef>
              <a:buSzPct val="25000"/>
              <a:buFont typeface="+mj-lt"/>
              <a:buAutoNum type="arabicPeriod"/>
            </a:pPr>
            <a:r>
              <a:rPr lang="en-US" sz="1800" b="0" strike="noStrike" dirty="0" smtClean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Name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Shape 2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1281" y="2274840"/>
            <a:ext cx="4324319" cy="4225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Shape 2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8481" y="2274840"/>
            <a:ext cx="3889439" cy="345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9520" y="2278080"/>
            <a:ext cx="1385639" cy="30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/>
          <p:nvPr/>
        </p:nvSpPr>
        <p:spPr>
          <a:xfrm>
            <a:off x="4887912" y="350837"/>
            <a:ext cx="3733800" cy="1618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8338" y="98361"/>
                </a:moveTo>
                <a:lnTo>
                  <a:pt x="16252" y="96330"/>
                </a:lnTo>
                <a:lnTo>
                  <a:pt x="14257" y="94196"/>
                </a:lnTo>
                <a:lnTo>
                  <a:pt x="12378" y="91987"/>
                </a:lnTo>
                <a:lnTo>
                  <a:pt x="10613" y="89676"/>
                </a:lnTo>
                <a:lnTo>
                  <a:pt x="8985" y="87288"/>
                </a:lnTo>
                <a:lnTo>
                  <a:pt x="7472" y="84825"/>
                </a:lnTo>
                <a:lnTo>
                  <a:pt x="6097" y="82285"/>
                </a:lnTo>
                <a:lnTo>
                  <a:pt x="4836" y="79695"/>
                </a:lnTo>
                <a:lnTo>
                  <a:pt x="3736" y="77053"/>
                </a:lnTo>
                <a:lnTo>
                  <a:pt x="2773" y="74361"/>
                </a:lnTo>
                <a:lnTo>
                  <a:pt x="1948" y="71619"/>
                </a:lnTo>
                <a:lnTo>
                  <a:pt x="1260" y="68850"/>
                </a:lnTo>
                <a:lnTo>
                  <a:pt x="710" y="66031"/>
                </a:lnTo>
                <a:lnTo>
                  <a:pt x="320" y="63212"/>
                </a:lnTo>
                <a:lnTo>
                  <a:pt x="91" y="60368"/>
                </a:lnTo>
                <a:lnTo>
                  <a:pt x="0" y="57523"/>
                </a:lnTo>
                <a:lnTo>
                  <a:pt x="68" y="54653"/>
                </a:lnTo>
                <a:lnTo>
                  <a:pt x="275" y="51809"/>
                </a:lnTo>
                <a:lnTo>
                  <a:pt x="618" y="48990"/>
                </a:lnTo>
                <a:lnTo>
                  <a:pt x="1123" y="46171"/>
                </a:lnTo>
                <a:lnTo>
                  <a:pt x="1765" y="43377"/>
                </a:lnTo>
                <a:lnTo>
                  <a:pt x="2567" y="40634"/>
                </a:lnTo>
                <a:lnTo>
                  <a:pt x="3507" y="37942"/>
                </a:lnTo>
                <a:lnTo>
                  <a:pt x="4584" y="35276"/>
                </a:lnTo>
                <a:lnTo>
                  <a:pt x="5799" y="32660"/>
                </a:lnTo>
                <a:lnTo>
                  <a:pt x="7151" y="30120"/>
                </a:lnTo>
                <a:lnTo>
                  <a:pt x="8618" y="27631"/>
                </a:lnTo>
                <a:lnTo>
                  <a:pt x="10246" y="25244"/>
                </a:lnTo>
                <a:lnTo>
                  <a:pt x="11965" y="22907"/>
                </a:lnTo>
                <a:lnTo>
                  <a:pt x="13822" y="20673"/>
                </a:lnTo>
                <a:lnTo>
                  <a:pt x="15793" y="18514"/>
                </a:lnTo>
                <a:lnTo>
                  <a:pt x="17856" y="16482"/>
                </a:lnTo>
                <a:lnTo>
                  <a:pt x="20034" y="14526"/>
                </a:lnTo>
                <a:lnTo>
                  <a:pt x="22326" y="12673"/>
                </a:lnTo>
                <a:lnTo>
                  <a:pt x="24710" y="10946"/>
                </a:lnTo>
                <a:lnTo>
                  <a:pt x="27163" y="9320"/>
                </a:lnTo>
                <a:lnTo>
                  <a:pt x="29707" y="7822"/>
                </a:lnTo>
                <a:lnTo>
                  <a:pt x="32320" y="6450"/>
                </a:lnTo>
                <a:lnTo>
                  <a:pt x="35002" y="5180"/>
                </a:lnTo>
                <a:lnTo>
                  <a:pt x="37753" y="4063"/>
                </a:lnTo>
                <a:lnTo>
                  <a:pt x="40573" y="3073"/>
                </a:lnTo>
                <a:lnTo>
                  <a:pt x="43415" y="2234"/>
                </a:lnTo>
                <a:lnTo>
                  <a:pt x="46303" y="1498"/>
                </a:lnTo>
                <a:lnTo>
                  <a:pt x="49237" y="914"/>
                </a:lnTo>
                <a:lnTo>
                  <a:pt x="52194" y="482"/>
                </a:lnTo>
                <a:lnTo>
                  <a:pt x="55174" y="177"/>
                </a:lnTo>
                <a:lnTo>
                  <a:pt x="58154" y="25"/>
                </a:lnTo>
                <a:lnTo>
                  <a:pt x="61157" y="0"/>
                </a:lnTo>
                <a:lnTo>
                  <a:pt x="64137" y="126"/>
                </a:lnTo>
                <a:lnTo>
                  <a:pt x="67117" y="406"/>
                </a:lnTo>
                <a:lnTo>
                  <a:pt x="70074" y="812"/>
                </a:lnTo>
                <a:lnTo>
                  <a:pt x="73008" y="1371"/>
                </a:lnTo>
                <a:lnTo>
                  <a:pt x="75919" y="2057"/>
                </a:lnTo>
                <a:lnTo>
                  <a:pt x="78785" y="2869"/>
                </a:lnTo>
                <a:lnTo>
                  <a:pt x="81581" y="3834"/>
                </a:lnTo>
                <a:lnTo>
                  <a:pt x="84355" y="4926"/>
                </a:lnTo>
                <a:lnTo>
                  <a:pt x="87060" y="6146"/>
                </a:lnTo>
                <a:lnTo>
                  <a:pt x="89696" y="7492"/>
                </a:lnTo>
                <a:lnTo>
                  <a:pt x="92263" y="8965"/>
                </a:lnTo>
                <a:lnTo>
                  <a:pt x="94739" y="10565"/>
                </a:lnTo>
                <a:lnTo>
                  <a:pt x="97123" y="12266"/>
                </a:lnTo>
                <a:lnTo>
                  <a:pt x="99438" y="14095"/>
                </a:lnTo>
                <a:lnTo>
                  <a:pt x="101638" y="16025"/>
                </a:lnTo>
                <a:lnTo>
                  <a:pt x="103724" y="18057"/>
                </a:lnTo>
                <a:lnTo>
                  <a:pt x="105719" y="20190"/>
                </a:lnTo>
                <a:lnTo>
                  <a:pt x="107598" y="22400"/>
                </a:lnTo>
                <a:lnTo>
                  <a:pt x="109363" y="24711"/>
                </a:lnTo>
                <a:lnTo>
                  <a:pt x="110991" y="27098"/>
                </a:lnTo>
                <a:lnTo>
                  <a:pt x="112504" y="29561"/>
                </a:lnTo>
                <a:lnTo>
                  <a:pt x="113879" y="32101"/>
                </a:lnTo>
                <a:lnTo>
                  <a:pt x="115140" y="34692"/>
                </a:lnTo>
                <a:lnTo>
                  <a:pt x="116240" y="37333"/>
                </a:lnTo>
                <a:lnTo>
                  <a:pt x="117203" y="40025"/>
                </a:lnTo>
                <a:lnTo>
                  <a:pt x="118028" y="42768"/>
                </a:lnTo>
                <a:lnTo>
                  <a:pt x="118716" y="45536"/>
                </a:lnTo>
                <a:lnTo>
                  <a:pt x="119266" y="48355"/>
                </a:lnTo>
                <a:lnTo>
                  <a:pt x="119633" y="51174"/>
                </a:lnTo>
                <a:lnTo>
                  <a:pt x="119885" y="54019"/>
                </a:lnTo>
                <a:lnTo>
                  <a:pt x="119977" y="56863"/>
                </a:lnTo>
                <a:lnTo>
                  <a:pt x="119908" y="59733"/>
                </a:lnTo>
                <a:lnTo>
                  <a:pt x="119702" y="62577"/>
                </a:lnTo>
                <a:lnTo>
                  <a:pt x="119358" y="65396"/>
                </a:lnTo>
                <a:lnTo>
                  <a:pt x="118853" y="68215"/>
                </a:lnTo>
                <a:lnTo>
                  <a:pt x="118212" y="70984"/>
                </a:lnTo>
                <a:lnTo>
                  <a:pt x="117409" y="73752"/>
                </a:lnTo>
                <a:lnTo>
                  <a:pt x="116469" y="76444"/>
                </a:lnTo>
                <a:lnTo>
                  <a:pt x="115392" y="79111"/>
                </a:lnTo>
                <a:lnTo>
                  <a:pt x="114177" y="81726"/>
                </a:lnTo>
                <a:lnTo>
                  <a:pt x="112825" y="84266"/>
                </a:lnTo>
                <a:lnTo>
                  <a:pt x="111358" y="86730"/>
                </a:lnTo>
                <a:lnTo>
                  <a:pt x="109730" y="89142"/>
                </a:lnTo>
                <a:lnTo>
                  <a:pt x="108011" y="91479"/>
                </a:lnTo>
                <a:lnTo>
                  <a:pt x="106154" y="93714"/>
                </a:lnTo>
                <a:lnTo>
                  <a:pt x="104183" y="95847"/>
                </a:lnTo>
                <a:lnTo>
                  <a:pt x="102120" y="97904"/>
                </a:lnTo>
                <a:lnTo>
                  <a:pt x="99942" y="99860"/>
                </a:lnTo>
                <a:lnTo>
                  <a:pt x="97650" y="101714"/>
                </a:lnTo>
                <a:lnTo>
                  <a:pt x="95289" y="103441"/>
                </a:lnTo>
                <a:lnTo>
                  <a:pt x="92813" y="105066"/>
                </a:lnTo>
                <a:lnTo>
                  <a:pt x="90269" y="106565"/>
                </a:lnTo>
                <a:lnTo>
                  <a:pt x="87656" y="107936"/>
                </a:lnTo>
                <a:lnTo>
                  <a:pt x="84974" y="109180"/>
                </a:lnTo>
                <a:lnTo>
                  <a:pt x="82223" y="110323"/>
                </a:lnTo>
                <a:lnTo>
                  <a:pt x="79404" y="111314"/>
                </a:lnTo>
                <a:lnTo>
                  <a:pt x="76561" y="112152"/>
                </a:lnTo>
                <a:lnTo>
                  <a:pt x="73673" y="112888"/>
                </a:lnTo>
                <a:lnTo>
                  <a:pt x="70739" y="113473"/>
                </a:lnTo>
                <a:lnTo>
                  <a:pt x="67782" y="113904"/>
                </a:lnTo>
                <a:lnTo>
                  <a:pt x="64802" y="114209"/>
                </a:lnTo>
                <a:lnTo>
                  <a:pt x="61822" y="114361"/>
                </a:lnTo>
                <a:lnTo>
                  <a:pt x="58819" y="114387"/>
                </a:lnTo>
                <a:lnTo>
                  <a:pt x="55839" y="114260"/>
                </a:lnTo>
                <a:lnTo>
                  <a:pt x="52859" y="113980"/>
                </a:lnTo>
                <a:lnTo>
                  <a:pt x="49902" y="113574"/>
                </a:lnTo>
                <a:lnTo>
                  <a:pt x="46968" y="113015"/>
                </a:lnTo>
                <a:lnTo>
                  <a:pt x="44057" y="112330"/>
                </a:lnTo>
                <a:lnTo>
                  <a:pt x="41191" y="111517"/>
                </a:lnTo>
                <a:lnTo>
                  <a:pt x="38395" y="110552"/>
                </a:lnTo>
                <a:lnTo>
                  <a:pt x="35621" y="109460"/>
                </a:lnTo>
                <a:lnTo>
                  <a:pt x="15610" y="119974"/>
                </a:lnTo>
                <a:lnTo>
                  <a:pt x="18338" y="98361"/>
                </a:lnTo>
              </a:path>
            </a:pathLst>
          </a:custGeom>
          <a:solidFill>
            <a:srgbClr val="5FA534"/>
          </a:solidFill>
          <a:ln w="15825" cap="flat" cmpd="sng">
            <a:solidFill>
              <a:srgbClr val="467A2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b="0" strike="noStrike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b="0" strike="noStrike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b="0" strike="noStrike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                    This is where I get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               </a:t>
            </a:r>
            <a:r>
              <a:rPr lang="en-US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changed to have a bath</a:t>
            </a:r>
            <a:endParaRPr lang="en-US" sz="1800" b="0" strike="noStrike" dirty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/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44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 three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504000" y="1769040"/>
            <a:ext cx="9071640" cy="4989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the video </a:t>
            </a:r>
            <a:b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31" name="Shape 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8000" y="2551680"/>
            <a:ext cx="6617159" cy="3928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/>
          <p:nvPr/>
        </p:nvSpPr>
        <p:spPr>
          <a:xfrm>
            <a:off x="1268640" y="886679"/>
            <a:ext cx="7870679" cy="115631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it-IT" sz="3200" b="0" strike="noStrik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The palestra</a:t>
            </a:r>
          </a:p>
        </p:txBody>
      </p:sp>
      <p:pic>
        <p:nvPicPr>
          <p:cNvPr id="299" name="Shape 2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8640" y="2229480"/>
            <a:ext cx="4378680" cy="392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7039" y="2229480"/>
            <a:ext cx="4056120" cy="359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Shape 3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39839" y="2229480"/>
            <a:ext cx="1385639" cy="30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/>
          <p:nvPr/>
        </p:nvSpPr>
        <p:spPr>
          <a:xfrm>
            <a:off x="5421312" y="688320"/>
            <a:ext cx="4243586" cy="133891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9932" y="0"/>
                </a:moveTo>
                <a:cubicBezTo>
                  <a:pt x="9966" y="0"/>
                  <a:pt x="0" y="8732"/>
                  <a:pt x="0" y="17489"/>
                </a:cubicBezTo>
                <a:lnTo>
                  <a:pt x="0" y="30600"/>
                </a:lnTo>
                <a:lnTo>
                  <a:pt x="0" y="43711"/>
                </a:lnTo>
                <a:lnTo>
                  <a:pt x="0" y="61530"/>
                </a:lnTo>
                <a:lnTo>
                  <a:pt x="0" y="74641"/>
                </a:lnTo>
                <a:lnTo>
                  <a:pt x="0" y="87752"/>
                </a:lnTo>
                <a:cubicBezTo>
                  <a:pt x="0" y="96508"/>
                  <a:pt x="9966" y="105264"/>
                  <a:pt x="19932" y="105264"/>
                </a:cubicBezTo>
                <a:lnTo>
                  <a:pt x="15011" y="119976"/>
                </a:lnTo>
                <a:lnTo>
                  <a:pt x="49832" y="105264"/>
                </a:lnTo>
                <a:lnTo>
                  <a:pt x="70136" y="105264"/>
                </a:lnTo>
                <a:lnTo>
                  <a:pt x="85086" y="105264"/>
                </a:lnTo>
                <a:lnTo>
                  <a:pt x="100036" y="105264"/>
                </a:lnTo>
                <a:cubicBezTo>
                  <a:pt x="110002" y="105264"/>
                  <a:pt x="119969" y="96508"/>
                  <a:pt x="119969" y="87752"/>
                </a:cubicBezTo>
                <a:lnTo>
                  <a:pt x="119969" y="74641"/>
                </a:lnTo>
                <a:lnTo>
                  <a:pt x="119969" y="61530"/>
                </a:lnTo>
                <a:lnTo>
                  <a:pt x="119969" y="43711"/>
                </a:lnTo>
                <a:lnTo>
                  <a:pt x="119969" y="30600"/>
                </a:lnTo>
                <a:lnTo>
                  <a:pt x="119969" y="17489"/>
                </a:lnTo>
                <a:cubicBezTo>
                  <a:pt x="119969" y="8732"/>
                  <a:pt x="110002" y="0"/>
                  <a:pt x="100036" y="0"/>
                </a:cubicBezTo>
                <a:lnTo>
                  <a:pt x="85086" y="0"/>
                </a:lnTo>
                <a:lnTo>
                  <a:pt x="70136" y="0"/>
                </a:lnTo>
                <a:lnTo>
                  <a:pt x="49832" y="0"/>
                </a:lnTo>
                <a:lnTo>
                  <a:pt x="34882" y="0"/>
                </a:lnTo>
                <a:lnTo>
                  <a:pt x="19932" y="0"/>
                </a:lnTo>
              </a:path>
            </a:pathLst>
          </a:custGeom>
          <a:solidFill>
            <a:srgbClr val="5FA534"/>
          </a:solidFill>
          <a:ln w="15825" cap="flat" cmpd="sng">
            <a:solidFill>
              <a:srgbClr val="467A2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5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500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5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                                            I come here to do some exercise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500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                                    </a:t>
            </a:r>
            <a:r>
              <a:rPr lang="en-US" sz="15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(I often get very sweaty!)</a:t>
            </a:r>
            <a:endParaRPr lang="en-US" sz="1500" b="0" strike="noStrike" dirty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/>
        </p:nvSpPr>
        <p:spPr>
          <a:xfrm>
            <a:off x="1268640" y="886679"/>
            <a:ext cx="7870679" cy="115631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it-IT" sz="3200" b="0" strike="noStrik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The tepidarium</a:t>
            </a:r>
          </a:p>
        </p:txBody>
      </p:sp>
      <p:pic>
        <p:nvPicPr>
          <p:cNvPr id="308" name="Shape 3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8640" y="2172959"/>
            <a:ext cx="4449599" cy="434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5880" y="2172959"/>
            <a:ext cx="1385639" cy="30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Shape 310"/>
          <p:cNvSpPr/>
          <p:nvPr/>
        </p:nvSpPr>
        <p:spPr>
          <a:xfrm>
            <a:off x="6107112" y="274636"/>
            <a:ext cx="3973513" cy="189832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0401" y="0"/>
                </a:moveTo>
                <a:cubicBezTo>
                  <a:pt x="32471" y="0"/>
                  <a:pt x="24540" y="9543"/>
                  <a:pt x="24540" y="19112"/>
                </a:cubicBezTo>
                <a:lnTo>
                  <a:pt x="24540" y="33466"/>
                </a:lnTo>
                <a:lnTo>
                  <a:pt x="24540" y="47794"/>
                </a:lnTo>
                <a:lnTo>
                  <a:pt x="24540" y="67318"/>
                </a:lnTo>
                <a:lnTo>
                  <a:pt x="0" y="119974"/>
                </a:lnTo>
                <a:lnTo>
                  <a:pt x="24540" y="96000"/>
                </a:lnTo>
                <a:cubicBezTo>
                  <a:pt x="24540" y="105569"/>
                  <a:pt x="32471" y="115138"/>
                  <a:pt x="40401" y="115138"/>
                </a:cubicBezTo>
                <a:lnTo>
                  <a:pt x="52285" y="115138"/>
                </a:lnTo>
                <a:lnTo>
                  <a:pt x="64169" y="115138"/>
                </a:lnTo>
                <a:lnTo>
                  <a:pt x="80325" y="115138"/>
                </a:lnTo>
                <a:lnTo>
                  <a:pt x="92209" y="115138"/>
                </a:lnTo>
                <a:lnTo>
                  <a:pt x="104093" y="115138"/>
                </a:lnTo>
                <a:cubicBezTo>
                  <a:pt x="112024" y="115138"/>
                  <a:pt x="119977" y="105569"/>
                  <a:pt x="119977" y="96000"/>
                </a:cubicBezTo>
                <a:lnTo>
                  <a:pt x="119977" y="81646"/>
                </a:lnTo>
                <a:lnTo>
                  <a:pt x="119977" y="67318"/>
                </a:lnTo>
                <a:lnTo>
                  <a:pt x="119977" y="47794"/>
                </a:lnTo>
                <a:lnTo>
                  <a:pt x="119977" y="33466"/>
                </a:lnTo>
                <a:lnTo>
                  <a:pt x="119977" y="19112"/>
                </a:lnTo>
                <a:cubicBezTo>
                  <a:pt x="119977" y="9543"/>
                  <a:pt x="112024" y="0"/>
                  <a:pt x="104093" y="0"/>
                </a:cubicBezTo>
                <a:lnTo>
                  <a:pt x="92209" y="0"/>
                </a:lnTo>
                <a:lnTo>
                  <a:pt x="80325" y="0"/>
                </a:lnTo>
                <a:lnTo>
                  <a:pt x="64169" y="0"/>
                </a:lnTo>
                <a:lnTo>
                  <a:pt x="52285" y="0"/>
                </a:lnTo>
                <a:lnTo>
                  <a:pt x="40401" y="0"/>
                </a:lnTo>
              </a:path>
            </a:pathLst>
          </a:custGeom>
          <a:solidFill>
            <a:srgbClr val="5FA534"/>
          </a:solidFill>
          <a:ln w="15825" cap="flat" cmpd="sng">
            <a:solidFill>
              <a:srgbClr val="467A2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                                                          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b="0" strike="noStrike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                              </a:t>
            </a:r>
            <a:r>
              <a:rPr lang="en-US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Then I come to the </a:t>
            </a:r>
            <a:r>
              <a:rPr lang="en-US" sz="1800" b="0" strike="noStrike" dirty="0" err="1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tepidarium</a:t>
            </a:r>
            <a:r>
              <a:rPr lang="en-US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                                 </a:t>
            </a:r>
            <a:r>
              <a:rPr lang="en-US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which is a big warm bath</a:t>
            </a:r>
            <a:endParaRPr lang="en-US" sz="1800" b="0" strike="noStrike" dirty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/>
          <p:nvPr/>
        </p:nvSpPr>
        <p:spPr>
          <a:xfrm>
            <a:off x="1268640" y="886679"/>
            <a:ext cx="7870679" cy="115631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it-IT" sz="3200" b="0" strike="noStrik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The caldarium</a:t>
            </a:r>
          </a:p>
        </p:txBody>
      </p:sp>
      <p:pic>
        <p:nvPicPr>
          <p:cNvPr id="316" name="Shape 3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8640" y="2409840"/>
            <a:ext cx="4214880" cy="373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72519" y="3147119"/>
            <a:ext cx="1385639" cy="30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Shape 318"/>
          <p:cNvSpPr/>
          <p:nvPr/>
        </p:nvSpPr>
        <p:spPr>
          <a:xfrm>
            <a:off x="5832400" y="386237"/>
            <a:ext cx="2395399" cy="2631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0821" y="0"/>
                </a:moveTo>
                <a:cubicBezTo>
                  <a:pt x="21937" y="0"/>
                  <a:pt x="13054" y="9060"/>
                  <a:pt x="13054" y="18147"/>
                </a:cubicBezTo>
                <a:lnTo>
                  <a:pt x="13054" y="31738"/>
                </a:lnTo>
                <a:lnTo>
                  <a:pt x="13054" y="45356"/>
                </a:lnTo>
                <a:lnTo>
                  <a:pt x="13054" y="63850"/>
                </a:lnTo>
                <a:lnTo>
                  <a:pt x="0" y="119973"/>
                </a:lnTo>
                <a:lnTo>
                  <a:pt x="13054" y="91059"/>
                </a:lnTo>
                <a:cubicBezTo>
                  <a:pt x="13054" y="100146"/>
                  <a:pt x="21937" y="109233"/>
                  <a:pt x="30821" y="109233"/>
                </a:cubicBezTo>
                <a:lnTo>
                  <a:pt x="44132" y="109233"/>
                </a:lnTo>
                <a:lnTo>
                  <a:pt x="57443" y="109233"/>
                </a:lnTo>
                <a:lnTo>
                  <a:pt x="75553" y="109233"/>
                </a:lnTo>
                <a:lnTo>
                  <a:pt x="88864" y="109233"/>
                </a:lnTo>
                <a:lnTo>
                  <a:pt x="102175" y="109233"/>
                </a:lnTo>
                <a:cubicBezTo>
                  <a:pt x="111059" y="109233"/>
                  <a:pt x="119971" y="100146"/>
                  <a:pt x="119971" y="91059"/>
                </a:cubicBezTo>
                <a:lnTo>
                  <a:pt x="119971" y="77468"/>
                </a:lnTo>
                <a:lnTo>
                  <a:pt x="119971" y="63850"/>
                </a:lnTo>
                <a:lnTo>
                  <a:pt x="119971" y="45356"/>
                </a:lnTo>
                <a:lnTo>
                  <a:pt x="119971" y="31738"/>
                </a:lnTo>
                <a:lnTo>
                  <a:pt x="119971" y="18147"/>
                </a:lnTo>
                <a:cubicBezTo>
                  <a:pt x="119971" y="9060"/>
                  <a:pt x="111059" y="0"/>
                  <a:pt x="102175" y="0"/>
                </a:cubicBezTo>
                <a:lnTo>
                  <a:pt x="88864" y="0"/>
                </a:lnTo>
                <a:lnTo>
                  <a:pt x="75553" y="0"/>
                </a:lnTo>
                <a:lnTo>
                  <a:pt x="57443" y="0"/>
                </a:lnTo>
                <a:lnTo>
                  <a:pt x="44132" y="0"/>
                </a:lnTo>
                <a:lnTo>
                  <a:pt x="30821" y="0"/>
                </a:lnTo>
              </a:path>
            </a:pathLst>
          </a:custGeom>
          <a:solidFill>
            <a:srgbClr val="5FA534"/>
          </a:solidFill>
          <a:ln w="15825" cap="flat" cmpd="sng">
            <a:solidFill>
              <a:srgbClr val="467A2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b="0" strike="noStrike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b="0" strike="noStrike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</a:t>
            </a:r>
            <a:r>
              <a:rPr lang="en-US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This the caldarium,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a                                       very hot bath. </a:t>
            </a:r>
            <a:endParaRPr lang="en-US" sz="1800" b="0" strike="noStrike" dirty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hape 3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0600" y="2390760"/>
            <a:ext cx="1385639" cy="30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8640" y="2203200"/>
            <a:ext cx="1897560" cy="3377519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Shape 326"/>
          <p:cNvSpPr/>
          <p:nvPr/>
        </p:nvSpPr>
        <p:spPr>
          <a:xfrm>
            <a:off x="4202112" y="0"/>
            <a:ext cx="3886200" cy="220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5836" y="83953"/>
                </a:moveTo>
                <a:lnTo>
                  <a:pt x="14808" y="81185"/>
                </a:lnTo>
                <a:lnTo>
                  <a:pt x="13929" y="78364"/>
                </a:lnTo>
                <a:lnTo>
                  <a:pt x="13162" y="75493"/>
                </a:lnTo>
                <a:lnTo>
                  <a:pt x="12527" y="72587"/>
                </a:lnTo>
                <a:lnTo>
                  <a:pt x="12022" y="69648"/>
                </a:lnTo>
                <a:lnTo>
                  <a:pt x="11648" y="66674"/>
                </a:lnTo>
                <a:lnTo>
                  <a:pt x="11424" y="63700"/>
                </a:lnTo>
                <a:lnTo>
                  <a:pt x="11311" y="60709"/>
                </a:lnTo>
                <a:lnTo>
                  <a:pt x="11349" y="57718"/>
                </a:lnTo>
                <a:lnTo>
                  <a:pt x="11517" y="54727"/>
                </a:lnTo>
                <a:lnTo>
                  <a:pt x="11816" y="51770"/>
                </a:lnTo>
                <a:lnTo>
                  <a:pt x="12265" y="48813"/>
                </a:lnTo>
                <a:lnTo>
                  <a:pt x="12826" y="45890"/>
                </a:lnTo>
                <a:lnTo>
                  <a:pt x="13536" y="43002"/>
                </a:lnTo>
                <a:lnTo>
                  <a:pt x="14378" y="40148"/>
                </a:lnTo>
                <a:lnTo>
                  <a:pt x="15331" y="37345"/>
                </a:lnTo>
                <a:lnTo>
                  <a:pt x="16416" y="34610"/>
                </a:lnTo>
                <a:lnTo>
                  <a:pt x="17612" y="31927"/>
                </a:lnTo>
                <a:lnTo>
                  <a:pt x="18940" y="29329"/>
                </a:lnTo>
                <a:lnTo>
                  <a:pt x="20380" y="26799"/>
                </a:lnTo>
                <a:lnTo>
                  <a:pt x="21950" y="24338"/>
                </a:lnTo>
                <a:lnTo>
                  <a:pt x="23614" y="21979"/>
                </a:lnTo>
                <a:lnTo>
                  <a:pt x="25372" y="19723"/>
                </a:lnTo>
                <a:lnTo>
                  <a:pt x="27242" y="17553"/>
                </a:lnTo>
                <a:lnTo>
                  <a:pt x="29205" y="15484"/>
                </a:lnTo>
                <a:lnTo>
                  <a:pt x="31262" y="13536"/>
                </a:lnTo>
                <a:lnTo>
                  <a:pt x="33393" y="11707"/>
                </a:lnTo>
                <a:lnTo>
                  <a:pt x="35618" y="9998"/>
                </a:lnTo>
                <a:lnTo>
                  <a:pt x="37918" y="8409"/>
                </a:lnTo>
                <a:lnTo>
                  <a:pt x="40274" y="6939"/>
                </a:lnTo>
                <a:lnTo>
                  <a:pt x="42704" y="5606"/>
                </a:lnTo>
                <a:lnTo>
                  <a:pt x="45191" y="4409"/>
                </a:lnTo>
                <a:lnTo>
                  <a:pt x="47715" y="3349"/>
                </a:lnTo>
                <a:lnTo>
                  <a:pt x="50296" y="2444"/>
                </a:lnTo>
                <a:lnTo>
                  <a:pt x="52913" y="1674"/>
                </a:lnTo>
                <a:lnTo>
                  <a:pt x="55568" y="1042"/>
                </a:lnTo>
                <a:lnTo>
                  <a:pt x="58242" y="564"/>
                </a:lnTo>
                <a:lnTo>
                  <a:pt x="60934" y="222"/>
                </a:lnTo>
                <a:lnTo>
                  <a:pt x="63645" y="34"/>
                </a:lnTo>
                <a:lnTo>
                  <a:pt x="66357" y="0"/>
                </a:lnTo>
                <a:lnTo>
                  <a:pt x="69049" y="119"/>
                </a:lnTo>
                <a:lnTo>
                  <a:pt x="71760" y="376"/>
                </a:lnTo>
                <a:lnTo>
                  <a:pt x="74434" y="786"/>
                </a:lnTo>
                <a:lnTo>
                  <a:pt x="77108" y="1350"/>
                </a:lnTo>
                <a:lnTo>
                  <a:pt x="79725" y="2050"/>
                </a:lnTo>
                <a:lnTo>
                  <a:pt x="82324" y="2905"/>
                </a:lnTo>
                <a:lnTo>
                  <a:pt x="84886" y="3879"/>
                </a:lnTo>
                <a:lnTo>
                  <a:pt x="87391" y="5024"/>
                </a:lnTo>
                <a:lnTo>
                  <a:pt x="89859" y="6289"/>
                </a:lnTo>
                <a:lnTo>
                  <a:pt x="92253" y="7674"/>
                </a:lnTo>
                <a:lnTo>
                  <a:pt x="94571" y="9212"/>
                </a:lnTo>
                <a:lnTo>
                  <a:pt x="96833" y="10870"/>
                </a:lnTo>
                <a:lnTo>
                  <a:pt x="99002" y="12647"/>
                </a:lnTo>
                <a:lnTo>
                  <a:pt x="101115" y="14544"/>
                </a:lnTo>
                <a:lnTo>
                  <a:pt x="103116" y="16544"/>
                </a:lnTo>
                <a:lnTo>
                  <a:pt x="105023" y="18664"/>
                </a:lnTo>
                <a:lnTo>
                  <a:pt x="106855" y="20885"/>
                </a:lnTo>
                <a:lnTo>
                  <a:pt x="108557" y="23193"/>
                </a:lnTo>
                <a:lnTo>
                  <a:pt x="110165" y="25603"/>
                </a:lnTo>
                <a:lnTo>
                  <a:pt x="111660" y="28098"/>
                </a:lnTo>
                <a:lnTo>
                  <a:pt x="113044" y="30662"/>
                </a:lnTo>
                <a:lnTo>
                  <a:pt x="114315" y="33311"/>
                </a:lnTo>
                <a:lnTo>
                  <a:pt x="115456" y="36029"/>
                </a:lnTo>
                <a:lnTo>
                  <a:pt x="116484" y="38797"/>
                </a:lnTo>
                <a:lnTo>
                  <a:pt x="117363" y="41618"/>
                </a:lnTo>
                <a:lnTo>
                  <a:pt x="118130" y="44489"/>
                </a:lnTo>
                <a:lnTo>
                  <a:pt x="118765" y="47394"/>
                </a:lnTo>
                <a:lnTo>
                  <a:pt x="119270" y="50334"/>
                </a:lnTo>
                <a:lnTo>
                  <a:pt x="119644" y="53308"/>
                </a:lnTo>
                <a:lnTo>
                  <a:pt x="119869" y="56282"/>
                </a:lnTo>
                <a:lnTo>
                  <a:pt x="119981" y="59273"/>
                </a:lnTo>
                <a:lnTo>
                  <a:pt x="119943" y="62264"/>
                </a:lnTo>
                <a:lnTo>
                  <a:pt x="119775" y="65238"/>
                </a:lnTo>
                <a:lnTo>
                  <a:pt x="119476" y="68212"/>
                </a:lnTo>
                <a:lnTo>
                  <a:pt x="119027" y="71169"/>
                </a:lnTo>
                <a:lnTo>
                  <a:pt x="118466" y="74092"/>
                </a:lnTo>
                <a:lnTo>
                  <a:pt x="117756" y="76980"/>
                </a:lnTo>
                <a:lnTo>
                  <a:pt x="116933" y="79834"/>
                </a:lnTo>
                <a:lnTo>
                  <a:pt x="115961" y="82620"/>
                </a:lnTo>
                <a:lnTo>
                  <a:pt x="114876" y="85372"/>
                </a:lnTo>
                <a:lnTo>
                  <a:pt x="113680" y="88038"/>
                </a:lnTo>
                <a:lnTo>
                  <a:pt x="112352" y="90653"/>
                </a:lnTo>
                <a:lnTo>
                  <a:pt x="110913" y="93183"/>
                </a:lnTo>
                <a:lnTo>
                  <a:pt x="109342" y="95644"/>
                </a:lnTo>
                <a:lnTo>
                  <a:pt x="107678" y="98003"/>
                </a:lnTo>
                <a:lnTo>
                  <a:pt x="105920" y="100259"/>
                </a:lnTo>
                <a:lnTo>
                  <a:pt x="104051" y="102429"/>
                </a:lnTo>
                <a:lnTo>
                  <a:pt x="102087" y="104497"/>
                </a:lnTo>
                <a:lnTo>
                  <a:pt x="100031" y="106446"/>
                </a:lnTo>
                <a:lnTo>
                  <a:pt x="97899" y="108275"/>
                </a:lnTo>
                <a:lnTo>
                  <a:pt x="95674" y="109984"/>
                </a:lnTo>
                <a:lnTo>
                  <a:pt x="93374" y="111573"/>
                </a:lnTo>
                <a:lnTo>
                  <a:pt x="91019" y="113043"/>
                </a:lnTo>
                <a:lnTo>
                  <a:pt x="88588" y="114376"/>
                </a:lnTo>
                <a:lnTo>
                  <a:pt x="86101" y="115573"/>
                </a:lnTo>
                <a:lnTo>
                  <a:pt x="83577" y="116632"/>
                </a:lnTo>
                <a:lnTo>
                  <a:pt x="80997" y="117538"/>
                </a:lnTo>
                <a:lnTo>
                  <a:pt x="78379" y="118307"/>
                </a:lnTo>
                <a:lnTo>
                  <a:pt x="75724" y="118940"/>
                </a:lnTo>
                <a:lnTo>
                  <a:pt x="73050" y="119418"/>
                </a:lnTo>
                <a:lnTo>
                  <a:pt x="70358" y="119760"/>
                </a:lnTo>
                <a:lnTo>
                  <a:pt x="67647" y="119948"/>
                </a:lnTo>
                <a:lnTo>
                  <a:pt x="64954" y="119982"/>
                </a:lnTo>
                <a:lnTo>
                  <a:pt x="62243" y="119863"/>
                </a:lnTo>
                <a:lnTo>
                  <a:pt x="59532" y="119606"/>
                </a:lnTo>
                <a:lnTo>
                  <a:pt x="56858" y="119196"/>
                </a:lnTo>
                <a:lnTo>
                  <a:pt x="54203" y="118632"/>
                </a:lnTo>
                <a:lnTo>
                  <a:pt x="51567" y="117931"/>
                </a:lnTo>
                <a:lnTo>
                  <a:pt x="48968" y="117077"/>
                </a:lnTo>
                <a:lnTo>
                  <a:pt x="46406" y="116103"/>
                </a:lnTo>
                <a:lnTo>
                  <a:pt x="43901" y="114975"/>
                </a:lnTo>
                <a:lnTo>
                  <a:pt x="41452" y="113710"/>
                </a:lnTo>
                <a:lnTo>
                  <a:pt x="39040" y="112308"/>
                </a:lnTo>
                <a:lnTo>
                  <a:pt x="36721" y="110770"/>
                </a:lnTo>
                <a:lnTo>
                  <a:pt x="34459" y="109112"/>
                </a:lnTo>
                <a:lnTo>
                  <a:pt x="32290" y="107335"/>
                </a:lnTo>
                <a:lnTo>
                  <a:pt x="30196" y="105455"/>
                </a:lnTo>
                <a:lnTo>
                  <a:pt x="28177" y="103438"/>
                </a:lnTo>
                <a:lnTo>
                  <a:pt x="26269" y="101318"/>
                </a:lnTo>
                <a:lnTo>
                  <a:pt x="0" y="108052"/>
                </a:lnTo>
                <a:lnTo>
                  <a:pt x="15836" y="83953"/>
                </a:lnTo>
              </a:path>
            </a:pathLst>
          </a:custGeom>
          <a:solidFill>
            <a:srgbClr val="5FA534"/>
          </a:solidFill>
          <a:ln w="15825" cap="flat" cmpd="sng">
            <a:solidFill>
              <a:srgbClr val="467A2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6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                                                                                                         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600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6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             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600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600" b="0" strike="noStrike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600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600" b="0" strike="noStrike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600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6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                                </a:t>
            </a:r>
            <a:r>
              <a:rPr lang="en-US" sz="16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This object is called  “</a:t>
            </a:r>
            <a:r>
              <a:rPr lang="en-US" sz="1600" b="0" strike="noStrike" dirty="0" err="1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strigil</a:t>
            </a:r>
            <a:r>
              <a:rPr lang="en-US" sz="16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”.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                             </a:t>
            </a:r>
            <a:r>
              <a:rPr lang="en-US" sz="16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A slave puts oil on me and then with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</a:t>
            </a:r>
            <a:r>
              <a:rPr lang="en-US" sz="16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the                                  </a:t>
            </a:r>
            <a:r>
              <a:rPr lang="en-US" sz="1600" b="0" strike="noStrike" dirty="0" err="1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strigil</a:t>
            </a:r>
            <a:r>
              <a:rPr lang="en-US" sz="16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removes all the oil and dirt</a:t>
            </a:r>
            <a:r>
              <a:rPr lang="it-IT" sz="16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</a:t>
            </a:r>
            <a:endParaRPr lang="it-IT" sz="1600" b="0" strike="noStrike" dirty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/>
        </p:nvSpPr>
        <p:spPr>
          <a:xfrm>
            <a:off x="1268640" y="886679"/>
            <a:ext cx="7870679" cy="115631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it-IT" sz="3200" b="0" strike="noStrik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Tepidarium and frigidarium</a:t>
            </a:r>
          </a:p>
        </p:txBody>
      </p:sp>
      <p:pic>
        <p:nvPicPr>
          <p:cNvPr id="332" name="Shape 3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8640" y="2172959"/>
            <a:ext cx="3442319" cy="336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5919" y="2172959"/>
            <a:ext cx="1385639" cy="30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5960" y="2172959"/>
            <a:ext cx="3384000" cy="30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/>
          <p:nvPr/>
        </p:nvSpPr>
        <p:spPr>
          <a:xfrm>
            <a:off x="5192712" y="117720"/>
            <a:ext cx="4088807" cy="205523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4866" y="91023"/>
                </a:moveTo>
                <a:lnTo>
                  <a:pt x="12954" y="88928"/>
                </a:lnTo>
                <a:lnTo>
                  <a:pt x="11150" y="86738"/>
                </a:lnTo>
                <a:lnTo>
                  <a:pt x="9469" y="84470"/>
                </a:lnTo>
                <a:lnTo>
                  <a:pt x="7927" y="82126"/>
                </a:lnTo>
                <a:lnTo>
                  <a:pt x="6508" y="79724"/>
                </a:lnTo>
                <a:lnTo>
                  <a:pt x="5212" y="77265"/>
                </a:lnTo>
                <a:lnTo>
                  <a:pt x="4056" y="74728"/>
                </a:lnTo>
                <a:lnTo>
                  <a:pt x="3053" y="72153"/>
                </a:lnTo>
                <a:lnTo>
                  <a:pt x="2174" y="69540"/>
                </a:lnTo>
                <a:lnTo>
                  <a:pt x="1449" y="66888"/>
                </a:lnTo>
                <a:lnTo>
                  <a:pt x="863" y="64198"/>
                </a:lnTo>
                <a:lnTo>
                  <a:pt x="431" y="61508"/>
                </a:lnTo>
                <a:lnTo>
                  <a:pt x="138" y="58779"/>
                </a:lnTo>
                <a:lnTo>
                  <a:pt x="0" y="56051"/>
                </a:lnTo>
                <a:lnTo>
                  <a:pt x="15" y="53303"/>
                </a:lnTo>
                <a:lnTo>
                  <a:pt x="169" y="50574"/>
                </a:lnTo>
                <a:lnTo>
                  <a:pt x="478" y="47865"/>
                </a:lnTo>
                <a:lnTo>
                  <a:pt x="925" y="45156"/>
                </a:lnTo>
                <a:lnTo>
                  <a:pt x="1526" y="42465"/>
                </a:lnTo>
                <a:lnTo>
                  <a:pt x="2282" y="39833"/>
                </a:lnTo>
                <a:lnTo>
                  <a:pt x="3176" y="37220"/>
                </a:lnTo>
                <a:lnTo>
                  <a:pt x="4210" y="34645"/>
                </a:lnTo>
                <a:lnTo>
                  <a:pt x="5382" y="32128"/>
                </a:lnTo>
                <a:lnTo>
                  <a:pt x="6677" y="29668"/>
                </a:lnTo>
                <a:lnTo>
                  <a:pt x="8127" y="27266"/>
                </a:lnTo>
                <a:lnTo>
                  <a:pt x="9685" y="24941"/>
                </a:lnTo>
                <a:lnTo>
                  <a:pt x="11381" y="22693"/>
                </a:lnTo>
                <a:lnTo>
                  <a:pt x="13201" y="20522"/>
                </a:lnTo>
                <a:lnTo>
                  <a:pt x="15129" y="18427"/>
                </a:lnTo>
                <a:lnTo>
                  <a:pt x="17180" y="16429"/>
                </a:lnTo>
                <a:lnTo>
                  <a:pt x="19323" y="14526"/>
                </a:lnTo>
                <a:lnTo>
                  <a:pt x="21575" y="12720"/>
                </a:lnTo>
                <a:lnTo>
                  <a:pt x="23919" y="11029"/>
                </a:lnTo>
                <a:lnTo>
                  <a:pt x="26356" y="9434"/>
                </a:lnTo>
                <a:lnTo>
                  <a:pt x="28870" y="7955"/>
                </a:lnTo>
                <a:lnTo>
                  <a:pt x="31461" y="6590"/>
                </a:lnTo>
                <a:lnTo>
                  <a:pt x="34129" y="5361"/>
                </a:lnTo>
                <a:lnTo>
                  <a:pt x="36859" y="4246"/>
                </a:lnTo>
                <a:lnTo>
                  <a:pt x="39650" y="3247"/>
                </a:lnTo>
                <a:lnTo>
                  <a:pt x="42488" y="2382"/>
                </a:lnTo>
                <a:lnTo>
                  <a:pt x="45372" y="1652"/>
                </a:lnTo>
                <a:lnTo>
                  <a:pt x="48302" y="1056"/>
                </a:lnTo>
                <a:lnTo>
                  <a:pt x="51247" y="595"/>
                </a:lnTo>
                <a:lnTo>
                  <a:pt x="54208" y="249"/>
                </a:lnTo>
                <a:lnTo>
                  <a:pt x="57200" y="57"/>
                </a:lnTo>
                <a:lnTo>
                  <a:pt x="60192" y="0"/>
                </a:lnTo>
                <a:lnTo>
                  <a:pt x="63184" y="76"/>
                </a:lnTo>
                <a:lnTo>
                  <a:pt x="66161" y="288"/>
                </a:lnTo>
                <a:lnTo>
                  <a:pt x="69137" y="634"/>
                </a:lnTo>
                <a:lnTo>
                  <a:pt x="72083" y="1114"/>
                </a:lnTo>
                <a:lnTo>
                  <a:pt x="74998" y="1748"/>
                </a:lnTo>
                <a:lnTo>
                  <a:pt x="77866" y="2497"/>
                </a:lnTo>
                <a:lnTo>
                  <a:pt x="80704" y="3362"/>
                </a:lnTo>
                <a:lnTo>
                  <a:pt x="83480" y="4381"/>
                </a:lnTo>
                <a:lnTo>
                  <a:pt x="86209" y="5514"/>
                </a:lnTo>
                <a:lnTo>
                  <a:pt x="88862" y="6763"/>
                </a:lnTo>
                <a:lnTo>
                  <a:pt x="91453" y="8147"/>
                </a:lnTo>
                <a:lnTo>
                  <a:pt x="93951" y="9626"/>
                </a:lnTo>
                <a:lnTo>
                  <a:pt x="96388" y="11240"/>
                </a:lnTo>
                <a:lnTo>
                  <a:pt x="98717" y="12951"/>
                </a:lnTo>
                <a:lnTo>
                  <a:pt x="100953" y="14776"/>
                </a:lnTo>
                <a:lnTo>
                  <a:pt x="103081" y="16678"/>
                </a:lnTo>
                <a:lnTo>
                  <a:pt x="105117" y="18696"/>
                </a:lnTo>
                <a:lnTo>
                  <a:pt x="107029" y="20791"/>
                </a:lnTo>
                <a:lnTo>
                  <a:pt x="108834" y="22981"/>
                </a:lnTo>
                <a:lnTo>
                  <a:pt x="110499" y="25248"/>
                </a:lnTo>
                <a:lnTo>
                  <a:pt x="112057" y="27593"/>
                </a:lnTo>
                <a:lnTo>
                  <a:pt x="113476" y="29995"/>
                </a:lnTo>
                <a:lnTo>
                  <a:pt x="114771" y="32454"/>
                </a:lnTo>
                <a:lnTo>
                  <a:pt x="115928" y="34991"/>
                </a:lnTo>
                <a:lnTo>
                  <a:pt x="116930" y="37566"/>
                </a:lnTo>
                <a:lnTo>
                  <a:pt x="117810" y="40179"/>
                </a:lnTo>
                <a:lnTo>
                  <a:pt x="118534" y="42831"/>
                </a:lnTo>
                <a:lnTo>
                  <a:pt x="119120" y="45502"/>
                </a:lnTo>
                <a:lnTo>
                  <a:pt x="119552" y="48211"/>
                </a:lnTo>
                <a:lnTo>
                  <a:pt x="119845" y="50939"/>
                </a:lnTo>
                <a:lnTo>
                  <a:pt x="119984" y="53668"/>
                </a:lnTo>
                <a:lnTo>
                  <a:pt x="119969" y="56397"/>
                </a:lnTo>
                <a:lnTo>
                  <a:pt x="119814" y="59144"/>
                </a:lnTo>
                <a:lnTo>
                  <a:pt x="119506" y="61854"/>
                </a:lnTo>
                <a:lnTo>
                  <a:pt x="119059" y="64563"/>
                </a:lnTo>
                <a:lnTo>
                  <a:pt x="118457" y="67234"/>
                </a:lnTo>
                <a:lnTo>
                  <a:pt x="117702" y="69886"/>
                </a:lnTo>
                <a:lnTo>
                  <a:pt x="116807" y="72499"/>
                </a:lnTo>
                <a:lnTo>
                  <a:pt x="115774" y="75074"/>
                </a:lnTo>
                <a:lnTo>
                  <a:pt x="114602" y="77591"/>
                </a:lnTo>
                <a:lnTo>
                  <a:pt x="113306" y="80051"/>
                </a:lnTo>
                <a:lnTo>
                  <a:pt x="111857" y="82453"/>
                </a:lnTo>
                <a:lnTo>
                  <a:pt x="110299" y="84778"/>
                </a:lnTo>
                <a:lnTo>
                  <a:pt x="108603" y="87026"/>
                </a:lnTo>
                <a:lnTo>
                  <a:pt x="106783" y="89197"/>
                </a:lnTo>
                <a:lnTo>
                  <a:pt x="104855" y="91292"/>
                </a:lnTo>
                <a:lnTo>
                  <a:pt x="102819" y="93290"/>
                </a:lnTo>
                <a:lnTo>
                  <a:pt x="100660" y="95192"/>
                </a:lnTo>
                <a:lnTo>
                  <a:pt x="98408" y="96999"/>
                </a:lnTo>
                <a:lnTo>
                  <a:pt x="96064" y="98690"/>
                </a:lnTo>
                <a:lnTo>
                  <a:pt x="93628" y="100285"/>
                </a:lnTo>
                <a:lnTo>
                  <a:pt x="91114" y="101764"/>
                </a:lnTo>
                <a:lnTo>
                  <a:pt x="88523" y="103128"/>
                </a:lnTo>
                <a:lnTo>
                  <a:pt x="85855" y="104358"/>
                </a:lnTo>
                <a:lnTo>
                  <a:pt x="83125" y="105473"/>
                </a:lnTo>
                <a:lnTo>
                  <a:pt x="80334" y="106472"/>
                </a:lnTo>
                <a:lnTo>
                  <a:pt x="77496" y="107337"/>
                </a:lnTo>
                <a:lnTo>
                  <a:pt x="74612" y="108067"/>
                </a:lnTo>
                <a:lnTo>
                  <a:pt x="71697" y="108662"/>
                </a:lnTo>
                <a:lnTo>
                  <a:pt x="68736" y="109124"/>
                </a:lnTo>
                <a:lnTo>
                  <a:pt x="65775" y="109469"/>
                </a:lnTo>
                <a:lnTo>
                  <a:pt x="62783" y="109662"/>
                </a:lnTo>
                <a:lnTo>
                  <a:pt x="59791" y="109719"/>
                </a:lnTo>
                <a:lnTo>
                  <a:pt x="56799" y="109642"/>
                </a:lnTo>
                <a:lnTo>
                  <a:pt x="53823" y="109431"/>
                </a:lnTo>
                <a:lnTo>
                  <a:pt x="50862" y="109085"/>
                </a:lnTo>
                <a:lnTo>
                  <a:pt x="47916" y="108605"/>
                </a:lnTo>
                <a:lnTo>
                  <a:pt x="45001" y="107971"/>
                </a:lnTo>
                <a:lnTo>
                  <a:pt x="42117" y="107221"/>
                </a:lnTo>
                <a:lnTo>
                  <a:pt x="39280" y="106357"/>
                </a:lnTo>
                <a:lnTo>
                  <a:pt x="36504" y="105338"/>
                </a:lnTo>
                <a:lnTo>
                  <a:pt x="33774" y="104204"/>
                </a:lnTo>
                <a:lnTo>
                  <a:pt x="31121" y="102955"/>
                </a:lnTo>
                <a:lnTo>
                  <a:pt x="2806" y="119980"/>
                </a:lnTo>
                <a:lnTo>
                  <a:pt x="14866" y="91023"/>
                </a:lnTo>
              </a:path>
            </a:pathLst>
          </a:custGeom>
          <a:solidFill>
            <a:srgbClr val="5FA534"/>
          </a:solidFill>
          <a:ln w="15825" cap="flat" cmpd="sng">
            <a:solidFill>
              <a:srgbClr val="467A2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b="0" strike="noStrike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b="0" strike="noStrike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b="0" strike="noStrike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800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                                                                       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800" dirty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it-IT" sz="1800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                       </a:t>
            </a:r>
            <a:r>
              <a:rPr lang="en-US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Then I come back to the </a:t>
            </a:r>
            <a:r>
              <a:rPr lang="en-US" sz="1800" b="0" strike="noStrike" dirty="0" err="1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tepidarium</a:t>
            </a:r>
            <a:r>
              <a:rPr lang="en-US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</a:t>
            </a:r>
            <a:r>
              <a:rPr lang="en-US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(a warm bath) and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                                after I go to the </a:t>
            </a:r>
            <a:r>
              <a:rPr lang="en-US" sz="1800" b="0" strike="noStrike" dirty="0" err="1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frigidarium</a:t>
            </a:r>
            <a:endParaRPr lang="en-US" sz="1800" b="0" strike="noStrike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</a:t>
            </a:r>
            <a:r>
              <a:rPr lang="en-US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(very cold!)</a:t>
            </a:r>
            <a:endParaRPr lang="en-US" sz="1800" b="0" strike="noStrike" dirty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/>
        </p:nvSpPr>
        <p:spPr>
          <a:xfrm>
            <a:off x="1268640" y="886679"/>
            <a:ext cx="7870679" cy="115631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it-IT" sz="3200" b="0" strike="noStrik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The main pool</a:t>
            </a:r>
          </a:p>
        </p:txBody>
      </p:sp>
      <p:pic>
        <p:nvPicPr>
          <p:cNvPr id="341" name="Shape 3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8640" y="2183040"/>
            <a:ext cx="4727519" cy="418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3760" y="3367080"/>
            <a:ext cx="1385639" cy="30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/>
          <p:nvPr/>
        </p:nvSpPr>
        <p:spPr>
          <a:xfrm>
            <a:off x="6792912" y="1665360"/>
            <a:ext cx="3230186" cy="196207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5553" y="85105"/>
                </a:moveTo>
                <a:lnTo>
                  <a:pt x="14456" y="82345"/>
                </a:lnTo>
                <a:lnTo>
                  <a:pt x="13510" y="79546"/>
                </a:lnTo>
                <a:lnTo>
                  <a:pt x="12692" y="76707"/>
                </a:lnTo>
                <a:lnTo>
                  <a:pt x="11982" y="73809"/>
                </a:lnTo>
                <a:lnTo>
                  <a:pt x="11423" y="70872"/>
                </a:lnTo>
                <a:lnTo>
                  <a:pt x="10993" y="67934"/>
                </a:lnTo>
                <a:lnTo>
                  <a:pt x="10713" y="64958"/>
                </a:lnTo>
                <a:lnTo>
                  <a:pt x="10541" y="61961"/>
                </a:lnTo>
                <a:lnTo>
                  <a:pt x="10519" y="58984"/>
                </a:lnTo>
                <a:lnTo>
                  <a:pt x="10648" y="55988"/>
                </a:lnTo>
                <a:lnTo>
                  <a:pt x="10885" y="53011"/>
                </a:lnTo>
                <a:lnTo>
                  <a:pt x="11272" y="50054"/>
                </a:lnTo>
                <a:lnTo>
                  <a:pt x="11789" y="47116"/>
                </a:lnTo>
                <a:lnTo>
                  <a:pt x="12456" y="44199"/>
                </a:lnTo>
                <a:lnTo>
                  <a:pt x="13230" y="41340"/>
                </a:lnTo>
                <a:lnTo>
                  <a:pt x="14134" y="38521"/>
                </a:lnTo>
                <a:lnTo>
                  <a:pt x="15188" y="35761"/>
                </a:lnTo>
                <a:lnTo>
                  <a:pt x="16349" y="33060"/>
                </a:lnTo>
                <a:lnTo>
                  <a:pt x="17640" y="30418"/>
                </a:lnTo>
                <a:lnTo>
                  <a:pt x="19039" y="27856"/>
                </a:lnTo>
                <a:lnTo>
                  <a:pt x="20566" y="25372"/>
                </a:lnTo>
                <a:lnTo>
                  <a:pt x="22179" y="22966"/>
                </a:lnTo>
                <a:lnTo>
                  <a:pt x="23922" y="20660"/>
                </a:lnTo>
                <a:lnTo>
                  <a:pt x="25772" y="18452"/>
                </a:lnTo>
                <a:lnTo>
                  <a:pt x="27708" y="16343"/>
                </a:lnTo>
                <a:lnTo>
                  <a:pt x="29731" y="14351"/>
                </a:lnTo>
                <a:lnTo>
                  <a:pt x="31860" y="12459"/>
                </a:lnTo>
                <a:lnTo>
                  <a:pt x="34055" y="10704"/>
                </a:lnTo>
                <a:lnTo>
                  <a:pt x="36335" y="9048"/>
                </a:lnTo>
                <a:lnTo>
                  <a:pt x="38680" y="7530"/>
                </a:lnTo>
                <a:lnTo>
                  <a:pt x="41111" y="6150"/>
                </a:lnTo>
                <a:lnTo>
                  <a:pt x="43585" y="4908"/>
                </a:lnTo>
                <a:lnTo>
                  <a:pt x="46124" y="3785"/>
                </a:lnTo>
                <a:lnTo>
                  <a:pt x="48705" y="2819"/>
                </a:lnTo>
                <a:lnTo>
                  <a:pt x="51308" y="1971"/>
                </a:lnTo>
                <a:lnTo>
                  <a:pt x="53976" y="1281"/>
                </a:lnTo>
                <a:lnTo>
                  <a:pt x="56665" y="749"/>
                </a:lnTo>
                <a:lnTo>
                  <a:pt x="59354" y="354"/>
                </a:lnTo>
                <a:lnTo>
                  <a:pt x="62086" y="98"/>
                </a:lnTo>
                <a:lnTo>
                  <a:pt x="64797" y="0"/>
                </a:lnTo>
                <a:lnTo>
                  <a:pt x="67529" y="59"/>
                </a:lnTo>
                <a:lnTo>
                  <a:pt x="70261" y="256"/>
                </a:lnTo>
                <a:lnTo>
                  <a:pt x="72972" y="591"/>
                </a:lnTo>
                <a:lnTo>
                  <a:pt x="75661" y="1103"/>
                </a:lnTo>
                <a:lnTo>
                  <a:pt x="78329" y="1734"/>
                </a:lnTo>
                <a:lnTo>
                  <a:pt x="80953" y="2523"/>
                </a:lnTo>
                <a:lnTo>
                  <a:pt x="83556" y="3449"/>
                </a:lnTo>
                <a:lnTo>
                  <a:pt x="86095" y="4514"/>
                </a:lnTo>
                <a:lnTo>
                  <a:pt x="88590" y="5736"/>
                </a:lnTo>
                <a:lnTo>
                  <a:pt x="91043" y="7077"/>
                </a:lnTo>
                <a:lnTo>
                  <a:pt x="93409" y="8555"/>
                </a:lnTo>
                <a:lnTo>
                  <a:pt x="95711" y="10152"/>
                </a:lnTo>
                <a:lnTo>
                  <a:pt x="97949" y="11887"/>
                </a:lnTo>
                <a:lnTo>
                  <a:pt x="100078" y="13721"/>
                </a:lnTo>
                <a:lnTo>
                  <a:pt x="102144" y="15692"/>
                </a:lnTo>
                <a:lnTo>
                  <a:pt x="104123" y="17762"/>
                </a:lnTo>
                <a:lnTo>
                  <a:pt x="105994" y="19931"/>
                </a:lnTo>
                <a:lnTo>
                  <a:pt x="107759" y="22217"/>
                </a:lnTo>
                <a:lnTo>
                  <a:pt x="109415" y="24583"/>
                </a:lnTo>
                <a:lnTo>
                  <a:pt x="110986" y="27028"/>
                </a:lnTo>
                <a:lnTo>
                  <a:pt x="112427" y="29571"/>
                </a:lnTo>
                <a:lnTo>
                  <a:pt x="113739" y="32193"/>
                </a:lnTo>
                <a:lnTo>
                  <a:pt x="114944" y="34874"/>
                </a:lnTo>
                <a:lnTo>
                  <a:pt x="116041" y="37614"/>
                </a:lnTo>
                <a:lnTo>
                  <a:pt x="116988" y="40433"/>
                </a:lnTo>
                <a:lnTo>
                  <a:pt x="117805" y="43272"/>
                </a:lnTo>
                <a:lnTo>
                  <a:pt x="118515" y="46170"/>
                </a:lnTo>
                <a:lnTo>
                  <a:pt x="119074" y="49088"/>
                </a:lnTo>
                <a:lnTo>
                  <a:pt x="119505" y="52045"/>
                </a:lnTo>
                <a:lnTo>
                  <a:pt x="119784" y="55022"/>
                </a:lnTo>
                <a:lnTo>
                  <a:pt x="119956" y="57999"/>
                </a:lnTo>
                <a:lnTo>
                  <a:pt x="119978" y="60995"/>
                </a:lnTo>
                <a:lnTo>
                  <a:pt x="119849" y="63992"/>
                </a:lnTo>
                <a:lnTo>
                  <a:pt x="119612" y="66968"/>
                </a:lnTo>
                <a:lnTo>
                  <a:pt x="119225" y="69926"/>
                </a:lnTo>
                <a:lnTo>
                  <a:pt x="118709" y="72863"/>
                </a:lnTo>
                <a:lnTo>
                  <a:pt x="118042" y="75761"/>
                </a:lnTo>
                <a:lnTo>
                  <a:pt x="117267" y="78639"/>
                </a:lnTo>
                <a:lnTo>
                  <a:pt x="116364" y="81458"/>
                </a:lnTo>
                <a:lnTo>
                  <a:pt x="115310" y="84218"/>
                </a:lnTo>
                <a:lnTo>
                  <a:pt x="114148" y="86919"/>
                </a:lnTo>
                <a:lnTo>
                  <a:pt x="112857" y="89561"/>
                </a:lnTo>
                <a:lnTo>
                  <a:pt x="111459" y="92124"/>
                </a:lnTo>
                <a:lnTo>
                  <a:pt x="109953" y="94608"/>
                </a:lnTo>
                <a:lnTo>
                  <a:pt x="108318" y="97013"/>
                </a:lnTo>
                <a:lnTo>
                  <a:pt x="106575" y="99319"/>
                </a:lnTo>
                <a:lnTo>
                  <a:pt x="104747" y="101527"/>
                </a:lnTo>
                <a:lnTo>
                  <a:pt x="102789" y="103637"/>
                </a:lnTo>
                <a:lnTo>
                  <a:pt x="100767" y="105628"/>
                </a:lnTo>
                <a:lnTo>
                  <a:pt x="98659" y="107520"/>
                </a:lnTo>
                <a:lnTo>
                  <a:pt x="96443" y="109275"/>
                </a:lnTo>
                <a:lnTo>
                  <a:pt x="94162" y="110931"/>
                </a:lnTo>
                <a:lnTo>
                  <a:pt x="91817" y="112429"/>
                </a:lnTo>
                <a:lnTo>
                  <a:pt x="89386" y="113829"/>
                </a:lnTo>
                <a:lnTo>
                  <a:pt x="86912" y="115071"/>
                </a:lnTo>
                <a:lnTo>
                  <a:pt x="84395" y="116195"/>
                </a:lnTo>
                <a:lnTo>
                  <a:pt x="81814" y="117161"/>
                </a:lnTo>
                <a:lnTo>
                  <a:pt x="79189" y="118008"/>
                </a:lnTo>
                <a:lnTo>
                  <a:pt x="76522" y="118698"/>
                </a:lnTo>
                <a:lnTo>
                  <a:pt x="73854" y="119231"/>
                </a:lnTo>
                <a:lnTo>
                  <a:pt x="71143" y="119625"/>
                </a:lnTo>
                <a:lnTo>
                  <a:pt x="68433" y="119881"/>
                </a:lnTo>
                <a:lnTo>
                  <a:pt x="65700" y="119980"/>
                </a:lnTo>
                <a:lnTo>
                  <a:pt x="62968" y="119921"/>
                </a:lnTo>
                <a:lnTo>
                  <a:pt x="60236" y="119724"/>
                </a:lnTo>
                <a:lnTo>
                  <a:pt x="57525" y="119388"/>
                </a:lnTo>
                <a:lnTo>
                  <a:pt x="54836" y="118876"/>
                </a:lnTo>
                <a:lnTo>
                  <a:pt x="52169" y="118245"/>
                </a:lnTo>
                <a:lnTo>
                  <a:pt x="49544" y="117456"/>
                </a:lnTo>
                <a:lnTo>
                  <a:pt x="46941" y="116530"/>
                </a:lnTo>
                <a:lnTo>
                  <a:pt x="44403" y="115465"/>
                </a:lnTo>
                <a:lnTo>
                  <a:pt x="41907" y="114243"/>
                </a:lnTo>
                <a:lnTo>
                  <a:pt x="39476" y="112902"/>
                </a:lnTo>
                <a:lnTo>
                  <a:pt x="37088" y="111424"/>
                </a:lnTo>
                <a:lnTo>
                  <a:pt x="34786" y="109827"/>
                </a:lnTo>
                <a:lnTo>
                  <a:pt x="32570" y="108112"/>
                </a:lnTo>
                <a:lnTo>
                  <a:pt x="30419" y="106259"/>
                </a:lnTo>
                <a:lnTo>
                  <a:pt x="28354" y="104307"/>
                </a:lnTo>
                <a:lnTo>
                  <a:pt x="26375" y="102217"/>
                </a:lnTo>
                <a:lnTo>
                  <a:pt x="0" y="109630"/>
                </a:lnTo>
                <a:lnTo>
                  <a:pt x="15553" y="85105"/>
                </a:lnTo>
              </a:path>
            </a:pathLst>
          </a:custGeom>
          <a:solidFill>
            <a:srgbClr val="5FA534"/>
          </a:solidFill>
          <a:ln w="15825" cap="flat" cmpd="sng">
            <a:solidFill>
              <a:srgbClr val="467A2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                                          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b="0" strike="noStrike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b="0" strike="noStrike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it-IT" sz="1800" dirty="0" smtClean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               </a:t>
            </a:r>
            <a:r>
              <a:rPr lang="en-US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Finally, I go to the 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           </a:t>
            </a:r>
            <a:r>
              <a:rPr lang="en-US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main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             pool for a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              swim and to talk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strike="noStrike" dirty="0" smtClean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                                                              to my friends</a:t>
            </a:r>
            <a:endParaRPr lang="en-US" sz="1800" b="0" strike="noStrike" dirty="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/>
          <p:nvPr/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 seven</a:t>
            </a:r>
            <a:endParaRPr lang="en-US" sz="44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Shape 349"/>
          <p:cNvSpPr txBox="1"/>
          <p:nvPr/>
        </p:nvSpPr>
        <p:spPr>
          <a:xfrm>
            <a:off x="504000" y="1769040"/>
            <a:ext cx="9071640" cy="4989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432000" marR="0" lvl="0" indent="-330400" algn="l" rtl="0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it-IT" sz="3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 &amp; evaluation.</a:t>
            </a:r>
            <a:br>
              <a:rPr lang="en-US" sz="3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3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it-IT"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Shape 3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00" y="2428919"/>
            <a:ext cx="9982079" cy="2705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Shape 3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80" y="223919"/>
            <a:ext cx="10079639" cy="7115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/>
          <p:nvPr/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 eight</a:t>
            </a:r>
            <a:br>
              <a:rPr lang="it-IT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8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LIGHTS CAMERA ACTION</a:t>
            </a:r>
          </a:p>
        </p:txBody>
      </p:sp>
      <p:pic>
        <p:nvPicPr>
          <p:cNvPr id="361" name="Shape 3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79" y="1656000"/>
            <a:ext cx="8475120" cy="4741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/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44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 two</a:t>
            </a:r>
          </a:p>
        </p:txBody>
      </p:sp>
      <p:sp>
        <p:nvSpPr>
          <p:cNvPr id="137" name="Shape 137"/>
          <p:cNvSpPr txBox="1"/>
          <p:nvPr/>
        </p:nvSpPr>
        <p:spPr>
          <a:xfrm>
            <a:off x="504000" y="1769040"/>
            <a:ext cx="9071640" cy="4989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Choose a Roman name.</a:t>
            </a:r>
            <a:b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Gli studenti scelgono il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proprio nome romano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pensano al loro vestito</a:t>
            </a:r>
            <a:b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it-IT" sz="3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6000" y="4968000"/>
            <a:ext cx="1428120" cy="238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2000" y="783720"/>
            <a:ext cx="4590720" cy="6200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/>
        </p:nvSpPr>
        <p:spPr>
          <a:xfrm>
            <a:off x="397080" y="486360"/>
            <a:ext cx="9071999" cy="4989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338040" marR="0" lvl="0" indent="-33804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it-IT" sz="3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Houses of …........ people were completely different from houses of …....... people in Roman times.</a:t>
            </a: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3400" y="2376000"/>
            <a:ext cx="3981240" cy="5005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79" y="873000"/>
            <a:ext cx="8413920" cy="6008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/>
        </p:nvSpPr>
        <p:spPr>
          <a:xfrm>
            <a:off x="504000" y="300600"/>
            <a:ext cx="9071999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INSULAE</a:t>
            </a:r>
          </a:p>
        </p:txBody>
      </p:sp>
      <p:pic>
        <p:nvPicPr>
          <p:cNvPr id="156" name="Shape 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879" y="1905480"/>
            <a:ext cx="4200120" cy="317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4719" y="1665719"/>
            <a:ext cx="3809880" cy="5549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/>
        </p:nvSpPr>
        <p:spPr>
          <a:xfrm>
            <a:off x="504000" y="300600"/>
            <a:ext cx="9071999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4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Poor Romans lived in insulae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504001" y="1562760"/>
            <a:ext cx="9216832" cy="5266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338040" marR="0" lvl="0" indent="-33804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 …........ consisted of six to </a:t>
            </a:r>
            <a:r>
              <a:rPr lang="en-US" sz="3200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eight three - </a:t>
            </a:r>
            <a:r>
              <a:rPr lang="en-US" sz="3200" strike="noStrike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storey</a:t>
            </a:r>
            <a:r>
              <a:rPr lang="en-US" sz="3200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apartment blocks, grouped around a central courtyard. In the ground floors there were shops.</a:t>
            </a:r>
          </a:p>
          <a:p>
            <a:pPr marL="338040" marR="0" lvl="0" indent="-33804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200" b="0" strike="noStrik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Insulae</a:t>
            </a:r>
            <a:r>
              <a:rPr lang="en-US" sz="3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were made of ….... and ….......... bricks and often collapsed </a:t>
            </a:r>
            <a:r>
              <a:rPr lang="en-US" sz="3200" b="0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or caught …........</a:t>
            </a:r>
          </a:p>
          <a:p>
            <a:pPr marL="338040" marR="0" lvl="0" indent="-33804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200" b="0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There was no heating or running …..... </a:t>
            </a:r>
            <a:r>
              <a:rPr lang="en-US" sz="3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often no …...........</a:t>
            </a:r>
            <a:endParaRPr lang="en-US"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/>
        </p:nvSpPr>
        <p:spPr>
          <a:xfrm>
            <a:off x="635039" y="237960"/>
            <a:ext cx="9071999" cy="4989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338040" marR="0" lvl="0" indent="-33804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family occupied one or two ….....</a:t>
            </a:r>
          </a:p>
          <a:p>
            <a:pPr marL="341280" marR="0" lvl="0" indent="-341280" algn="l" rtl="0">
              <a:spcBef>
                <a:spcPts val="0"/>
              </a:spcBef>
              <a:buSzPct val="25000"/>
              <a:buNone/>
            </a:pPr>
            <a:r>
              <a:rPr lang="en-US" sz="3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38040" marR="0" lvl="0" indent="-33804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200" b="0" strike="noStrik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Insulae</a:t>
            </a:r>
            <a:r>
              <a:rPr lang="en-US" sz="3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were …....., …..... and ….............</a:t>
            </a:r>
            <a:br>
              <a:rPr lang="en-US" sz="3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places to live.</a:t>
            </a:r>
            <a:endParaRPr lang="en-US" sz="32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Shape 1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680" y="3095640"/>
            <a:ext cx="6828480" cy="39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923</Words>
  <Application>Microsoft Office PowerPoint</Application>
  <PresentationFormat>Personalizzato</PresentationFormat>
  <Paragraphs>147</Paragraphs>
  <Slides>38</Slides>
  <Notes>38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Modello struttura</vt:lpstr>
      </vt:variant>
      <vt:variant>
        <vt:i4>2</vt:i4>
      </vt:variant>
      <vt:variant>
        <vt:lpstr>Titoli diapositive</vt:lpstr>
      </vt:variant>
      <vt:variant>
        <vt:i4>38</vt:i4>
      </vt:variant>
    </vt:vector>
  </HeadingPairs>
  <TitlesOfParts>
    <vt:vector size="42" baseType="lpstr">
      <vt:lpstr>Palatino Linotype</vt:lpstr>
      <vt:lpstr>Comic Sans MS</vt:lpstr>
      <vt:lpstr>Office Theme</vt:lpstr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</vt:vector>
  </TitlesOfParts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cp:lastModifiedBy>Genesia Manganelli</cp:lastModifiedBy>
  <cp:revision>12</cp:revision>
  <dcterms:created xsi:type="dcterms:W3CDTF">2017-08-02T14:45:34Z</dcterms:created>
  <dcterms:modified xsi:type="dcterms:W3CDTF">2017-08-02T14:46:35Z</dcterms:modified>
</cp:coreProperties>
</file>