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2192000" cy="6858000"/>
  <p:notesSz cx="6797675" cy="9926638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59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640" cy="110667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it-IT" sz="1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14">
            <a:alphaModFix amt="38000"/>
          </a:blip>
          <a:tile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anchor="b">
            <a:normAutofit/>
          </a:bodyPr>
          <a:lstStyle/>
          <a:p>
            <a:r>
              <a:rPr lang="it-IT" sz="6000" b="0" strike="noStrike" spc="-1">
                <a:solidFill>
                  <a:srgbClr val="000000"/>
                </a:solidFill>
                <a:latin typeface="Arial"/>
              </a:rPr>
              <a:t>Fai clic per modificare il formato del testo del titolo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endParaRPr lang="it-IT" sz="2400" b="0" strike="noStrike" spc="-1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endParaRPr lang="it-IT" sz="2400" b="0" strike="noStrike" spc="-1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algn="r">
              <a:lnSpc>
                <a:spcPct val="100000"/>
              </a:lnSpc>
              <a:tabLst>
                <a:tab pos="0" algn="l"/>
              </a:tabLst>
            </a:pPr>
            <a:fld id="{44D6A502-F9E2-471C-B103-747576309CDB}" type="slidenum">
              <a:rPr lang="it-IT" sz="1200" b="0" strike="noStrike" spc="-1">
                <a:solidFill>
                  <a:srgbClr val="888888"/>
                </a:solidFill>
                <a:latin typeface="Calibri"/>
                <a:ea typeface="Calibri"/>
              </a:rPr>
              <a:t>‹N›</a:t>
            </a:fld>
            <a:endParaRPr lang="it-IT" sz="1200" b="0" strike="noStrike" spc="-1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400" b="0" strike="noStrike" spc="-1">
                <a:solidFill>
                  <a:srgbClr val="000000"/>
                </a:solidFill>
                <a:latin typeface="Arial"/>
              </a:rPr>
              <a:t>Fai clic per modificare il formato del testo della struttura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400" b="0" strike="noStrike" spc="-1">
                <a:solidFill>
                  <a:srgbClr val="000000"/>
                </a:solidFill>
                <a:latin typeface="Arial"/>
              </a:rPr>
              <a:t>Secondo livello struttura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400" b="0" strike="noStrike" spc="-1">
                <a:solidFill>
                  <a:srgbClr val="000000"/>
                </a:solidFill>
                <a:latin typeface="Arial"/>
              </a:rPr>
              <a:t>Terzo livello struttura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400" b="0" strike="noStrike" spc="-1">
                <a:solidFill>
                  <a:srgbClr val="000000"/>
                </a:solidFill>
                <a:latin typeface="Arial"/>
              </a:rPr>
              <a:t>Quarto livello struttura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solidFill>
                  <a:srgbClr val="000000"/>
                </a:solidFill>
                <a:latin typeface="Arial"/>
              </a:rPr>
              <a:t>Quinto livello struttura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solidFill>
                  <a:srgbClr val="000000"/>
                </a:solidFill>
                <a:latin typeface="Arial"/>
              </a:rPr>
              <a:t>Sesto livello struttura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solidFill>
                  <a:srgbClr val="000000"/>
                </a:solidFill>
                <a:latin typeface="Arial"/>
              </a:rPr>
              <a:t>Settimo livello struttura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1" name="Google Shape;84;p1"/>
          <p:cNvGraphicFramePr/>
          <p:nvPr/>
        </p:nvGraphicFramePr>
        <p:xfrm>
          <a:off x="1064880" y="645480"/>
          <a:ext cx="10324440" cy="6000767"/>
        </p:xfrm>
        <a:graphic>
          <a:graphicData uri="http://schemas.openxmlformats.org/drawingml/2006/table">
            <a:tbl>
              <a:tblPr/>
              <a:tblGrid>
                <a:gridCol w="2779560"/>
                <a:gridCol w="7544880"/>
              </a:tblGrid>
              <a:tr h="798120"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Progettazione Curricolo Cittadinanza – Ed. Civica a.s. 22.23</a:t>
                      </a: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C00000"/>
                          </a:solidFill>
                          <a:latin typeface="Calibri"/>
                          <a:ea typeface="Calibri"/>
                        </a:rPr>
                        <a:t>PLESSO: </a:t>
                      </a: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Clusane</a:t>
                      </a:r>
                      <a:endParaRPr lang="it-IT" sz="14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414720"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TITOLO EPISODIO APPRENDIMENTO SITUATO  </a:t>
                      </a:r>
                      <a:r>
                        <a:rPr lang="it-IT" sz="1400" b="0" i="1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“Custodi della Terra”</a:t>
                      </a:r>
                      <a:r>
                        <a:rPr lang="it-IT" sz="1400" b="0" i="1" strike="noStrike" spc="-1">
                          <a:solidFill>
                            <a:srgbClr val="C00000"/>
                          </a:solidFill>
                          <a:latin typeface="Arial"/>
                          <a:ea typeface="Calibri"/>
                        </a:rPr>
                        <a:t>  </a:t>
                      </a:r>
                      <a:r>
                        <a:rPr lang="it-IT" sz="1800" b="1" strike="noStrike" spc="-1">
                          <a:solidFill>
                            <a:srgbClr val="C00000"/>
                          </a:solidFill>
                          <a:latin typeface="Calibri"/>
                          <a:ea typeface="Calibri"/>
                        </a:rPr>
                        <a:t> 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238320">
                <a:tc gridSpan="2">
                  <a:txBody>
                    <a:bodyPr/>
                    <a:lstStyle/>
                    <a:p>
                      <a:endParaRPr lang="it-IT"/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1044000"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AMBITO DI ESERCIZIO</a:t>
                      </a: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Agenda 2030: 11.6  Entro il 2030, ridurre l’impatto ambientale negativo pro-capite delle città, prestando particolare attenzione alla qualità dell’aria e alla gestione dei rifiuti urbani e di altri rifiuti.</a:t>
                      </a:r>
                      <a:endParaRPr lang="it-IT" sz="14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Cittadinanza e costituzione</a:t>
                      </a:r>
                      <a:endParaRPr lang="it-IT" sz="14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Cittadinanza e regole sociali</a:t>
                      </a:r>
                      <a:endParaRPr lang="it-IT" sz="14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603000"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Situazione problema </a:t>
                      </a:r>
                      <a:r>
                        <a:rPr lang="it-IT" sz="1800" b="1" strike="noStrike" spc="-1">
                          <a:solidFill>
                            <a:srgbClr val="C00000"/>
                          </a:solidFill>
                          <a:latin typeface="Calibri"/>
                          <a:ea typeface="Calibri"/>
                        </a:rPr>
                        <a:t> </a:t>
                      </a: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Perché i bambini non possono giocare liberamente nel prato all’interno del parco pubblico? Perché ci sono rifiuti abbandonati ed escrementi di cane che non vengono raccolti dai proprietari?</a:t>
                      </a:r>
                      <a:endParaRPr lang="it-IT" sz="14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</a:tr>
              <a:tr h="92592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COMPETENZA/E CHIAVE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- Competenza personale, sociale e capacità di imparare ad imparare.</a:t>
                      </a:r>
                      <a:endParaRPr lang="it-IT" sz="14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- Competenza sociale e civica in materia di cittadinanza.</a:t>
                      </a:r>
                      <a:endParaRPr lang="it-IT" sz="14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0DEEF"/>
                    </a:solidFill>
                  </a:tcPr>
                </a:tc>
              </a:tr>
              <a:tr h="15656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endParaRPr lang="it-IT" sz="18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7000"/>
                        </a:lnSpc>
                        <a:tabLst>
                          <a:tab pos="0" algn="l"/>
                        </a:tabLst>
                      </a:pPr>
                      <a:r>
                        <a:rPr lang="it-IT" sz="1800" b="1" strike="noStrike" spc="-1">
                          <a:solidFill>
                            <a:srgbClr val="000000"/>
                          </a:solidFill>
                          <a:latin typeface="Calibri"/>
                          <a:ea typeface="Calibri"/>
                        </a:rPr>
                        <a:t>COMPITO PER  ALUNNI/E</a:t>
                      </a:r>
                      <a:endParaRPr lang="it-IT" sz="18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Uscita nel parco per raccogliere i rifiuti e conferirli correttamente.</a:t>
                      </a:r>
                      <a:endParaRPr lang="it-IT" sz="14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endParaRPr lang="it-IT" sz="14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Calibri"/>
                        </a:rPr>
                        <a:t>ALTRE ATTIVIT</a:t>
                      </a: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À</a:t>
                      </a:r>
                      <a:endParaRPr lang="it-IT" sz="14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endParaRPr lang="it-IT" sz="14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- Incontro con Legambiente sez. Basso Sebino.</a:t>
                      </a:r>
                      <a:endParaRPr lang="it-IT" sz="14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- Passaggio di testimone alle classi quarte il venerdì prima del 22 aprile (Earth day).</a:t>
                      </a:r>
                      <a:endParaRPr lang="it-IT" sz="14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it-IT" sz="1400" b="0" strike="noStrike" spc="-1">
                          <a:solidFill>
                            <a:srgbClr val="000000"/>
                          </a:solidFill>
                          <a:latin typeface="Arial"/>
                          <a:ea typeface="Arial"/>
                        </a:rPr>
                        <a:t>- Presenza dell’associazione con una bancarella alla festa finale della scuola.</a:t>
                      </a:r>
                      <a:endParaRPr lang="it-IT" sz="1400" b="0" strike="noStrike" spc="-1">
                        <a:latin typeface="Arial"/>
                      </a:endParaRPr>
                    </a:p>
                  </a:txBody>
                  <a:tcPr marL="34920" marR="2088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:p15="http://schemas.microsoft.com/office/powerpoint/2012/main" xmlns="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175</Words>
  <Application>Microsoft Office PowerPoint</Application>
  <PresentationFormat>Widescreen</PresentationFormat>
  <Paragraphs>22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6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8" baseType="lpstr">
      <vt:lpstr>Arial</vt:lpstr>
      <vt:lpstr>Calibri</vt:lpstr>
      <vt:lpstr>DejaVu Sans</vt:lpstr>
      <vt:lpstr>Symbol</vt:lpstr>
      <vt:lpstr>Times New Roman</vt:lpstr>
      <vt:lpstr>Wingdings</vt:lpstr>
      <vt:lpstr>Office Theme</vt:lpstr>
      <vt:lpstr>Presentazione standard di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subject/>
  <dc:creator>Francesca Ministrini</dc:creator>
  <dc:description/>
  <cp:lastModifiedBy>Francesca Ministrini</cp:lastModifiedBy>
  <cp:revision>3</cp:revision>
  <dcterms:created xsi:type="dcterms:W3CDTF">2020-12-01T07:19:13Z</dcterms:created>
  <dcterms:modified xsi:type="dcterms:W3CDTF">2023-01-10T08:43:17Z</dcterms:modified>
  <dc:language>it-IT</dc:language>
</cp:coreProperties>
</file>