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3DBB6A68-6BB7-4B31-BCB3-DF7B0FC38485}" type="slidenum">
              <a:t>‹N›</a:t>
            </a:fld>
            <a:endParaRPr lang="it-IT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41947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216000" y="812520"/>
            <a:ext cx="7127279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it-IT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it-IT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rtl="0" hangingPunct="0">
              <a:buNone/>
              <a:tabLst/>
              <a:defRPr lang="it-IT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it-IT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74103177-C0AE-4501-8816-9DDC102A64B0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810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E78B7EC8-50FB-4FDD-B840-B7CCC0701261}" type="slidenum">
              <a:t>1</a:t>
            </a:fld>
            <a:endParaRPr lang="it-IT"/>
          </a:p>
        </p:txBody>
      </p:sp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582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3BD636B-C4C0-4941-9957-44F470401F49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205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68004D-D3D4-4229-9F05-16820635615F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8856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1122363"/>
            <a:ext cx="2628900" cy="50546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1122363"/>
            <a:ext cx="7734300" cy="5054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106315-00F5-4BE7-B1AF-2C40E275EAE0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5041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8FC7448-66C2-47A3-9A8E-6ED974F060EB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42388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58C6E7-9885-4E07-A0E6-C8ADE5AFCE84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9397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F8A58D-0048-4916-88D9-86B5FBF01C31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032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A39CE2-A7B0-487D-AF9B-F5EFD4AE8309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752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4C3D2C7-D0F0-4174-BA47-7F6A96747631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2297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EB4F8A-0064-45EB-8BAE-339981C92622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1277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1A81DDC-9F87-431C-BFC6-24AFFF62A308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0549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DA7FF4-34BF-43D9-A6EB-6759A604160C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554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 amt="38000"/>
          </a:blip>
          <a:tile sx="100002" sy="100002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>
            <a:noAutofit/>
          </a:bodyPr>
          <a:lstStyle/>
          <a:p>
            <a:pPr lvl="0"/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 txBox="1">
            <a:spLocks noGrp="1"/>
          </p:cNvSpPr>
          <p:nvPr>
            <p:ph type="dt" sz="half" idx="2"/>
          </p:nvPr>
        </p:nvSpPr>
        <p:spPr>
          <a:xfrm>
            <a:off x="8380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B8B8B"/>
                </a:solidFill>
                <a:highlight>
                  <a:scrgbClr r="0" g="0" b="0">
                    <a:alpha val="0"/>
                  </a:scrgbClr>
                </a:highlight>
                <a:latin typeface="Calibri"/>
                <a:ea typeface="Segoe UI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4" name="Segnaposto piè di pagina 4"/>
          <p:cNvSpPr txBox="1">
            <a:spLocks noGrp="1"/>
          </p:cNvSpPr>
          <p:nvPr>
            <p:ph type="ftr" sz="quarter" idx="3"/>
          </p:nvPr>
        </p:nvSpPr>
        <p:spPr>
          <a:xfrm>
            <a:off x="4038479" y="635652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lvl="0" algn="ctr" rtl="0" hangingPunct="0">
              <a:buNone/>
              <a:tabLst/>
              <a:defRPr lang="it-IT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numero diapositiva 5"/>
          <p:cNvSpPr txBox="1">
            <a:spLocks noGrp="1"/>
          </p:cNvSpPr>
          <p:nvPr>
            <p:ph type="sldNum" sz="quarter" idx="4"/>
          </p:nvPr>
        </p:nvSpPr>
        <p:spPr>
          <a:xfrm>
            <a:off x="86104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200" b="0" i="0" u="none" strike="noStrike" kern="1200" cap="none" spc="0" baseline="0">
                <a:solidFill>
                  <a:srgbClr val="8B8B8B"/>
                </a:solidFill>
                <a:highlight>
                  <a:scrgbClr r="0" g="0" b="0">
                    <a:alpha val="0"/>
                  </a:scrgbClr>
                </a:highlight>
                <a:latin typeface="Calibri"/>
                <a:ea typeface="Segoe UI" pitchFamily="2"/>
                <a:cs typeface="Tahoma" pitchFamily="2"/>
              </a:defRPr>
            </a:lvl1pPr>
          </a:lstStyle>
          <a:p>
            <a:pPr lvl="0"/>
            <a:fld id="{E9A142C4-FE12-4D7E-83DD-FA489738DC95}" type="slidenum"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lvl="0" algn="ctr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it-IT" sz="60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Calibri Light"/>
          <a:ea typeface="Microsoft YaHei" pitchFamily="2"/>
          <a:cs typeface="Lucida Sans" pitchFamily="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953280" y="88920"/>
          <a:ext cx="10324439" cy="7479901"/>
        </p:xfrm>
        <a:graphic>
          <a:graphicData uri="http://schemas.openxmlformats.org/drawingml/2006/table">
            <a:tbl>
              <a:tblPr/>
              <a:tblGrid>
                <a:gridCol w="2779560"/>
                <a:gridCol w="7544879"/>
              </a:tblGrid>
              <a:tr h="552240">
                <a:tc gridSpan="2"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Progettazione Curricolo Cittadinanza – Ed. Civica a.s. 22.23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PLESSO: SCUOLA PRIMARIA DI PARATICO – CLASSI QUINTE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endParaRPr lang="it-IT" sz="1800" b="1" i="0" u="none" strike="noStrike" kern="1200" cap="none" spc="0" baseline="0">
                        <a:ln>
                          <a:noFill/>
                        </a:ln>
                        <a:solidFill>
                          <a:srgbClr val="000000"/>
                        </a:solidFill>
                        <a:highlight>
                          <a:scrgbClr r="0" g="0" b="0">
                            <a:alpha val="0"/>
                          </a:scrgbClr>
                        </a:highlight>
                        <a:latin typeface="Calibri" pitchFamily="18"/>
                        <a:ea typeface="Microsoft YaHei" pitchFamily="2"/>
                        <a:cs typeface="Lucida Sans" pitchFamily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14720">
                <a:tc gridSpan="2"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TITOLO EPISODIO APPRENDIMENTO SITUATO  “ Parole per…costruire ponti, NON muri.”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238320">
                <a:tc gridSpan="2">
                  <a:txBody>
                    <a:bodyPr/>
                    <a:lstStyle/>
                    <a:p>
                      <a:pPr marL="0" marR="0" indent="0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/>
                      </a:pPr>
                      <a:endParaRPr lang="it-IT" sz="1800" b="0" i="0" u="none" strike="noStrike" kern="1200" cap="none">
                        <a:ln>
                          <a:noFill/>
                        </a:ln>
                        <a:latin typeface="Liberation Sans" pitchFamily="18"/>
                        <a:ea typeface="Microsoft YaHei" pitchFamily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44000">
                <a:tc gridSpan="2"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AMBITO DI ESERCIZIO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CITTADINANZA E COSTITUZIONE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03000">
                <a:tc gridSpan="2"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Situazione problema  Le parole hanno conseguenze?                                                                                                                                               Scelgo con cura le parole che dico?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                                        Mi sono mai pentito delle parole che ho usato?</a:t>
                      </a:r>
                    </a:p>
                    <a:p>
                      <a:pPr marL="0" marR="0" lvl="0" indent="0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                                        Quando comunico qualcosa a qualcuno, mi metto mai nei suoi panni?</a:t>
                      </a:r>
                    </a:p>
                    <a:p>
                      <a:pPr marL="0" marR="0" lvl="0" indent="0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endParaRPr lang="it-IT" sz="1800" b="1" i="0" u="none" strike="noStrike" kern="1200" cap="none">
                        <a:ln>
                          <a:noFill/>
                        </a:ln>
                        <a:solidFill>
                          <a:srgbClr val="000000"/>
                        </a:solidFill>
                        <a:latin typeface="Calibri" pitchFamily="18"/>
                        <a:ea typeface="Microsoft YaHei" pitchFamily="2"/>
                        <a:cs typeface="Lucida Sans" pitchFamily="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925919">
                <a:tc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it-IT" sz="1800" b="1" i="0" u="none" strike="noStrike" kern="1200" cap="none" spc="0" baseline="0">
                        <a:ln>
                          <a:noFill/>
                        </a:ln>
                        <a:solidFill>
                          <a:srgbClr val="000000"/>
                        </a:solidFill>
                        <a:highlight>
                          <a:scrgbClr r="0" g="0" b="0">
                            <a:alpha val="0"/>
                          </a:scrgbClr>
                        </a:highlight>
                        <a:latin typeface="Calibri" pitchFamily="18"/>
                        <a:ea typeface="Microsoft YaHei" pitchFamily="2"/>
                        <a:cs typeface="Lucida Sans" pitchFamily="2"/>
                      </a:endParaRP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COMPETENZA/E CHIAVE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Comunicazione nella lingua madre.</a:t>
                      </a:r>
                    </a:p>
                    <a:p>
                      <a:pPr marL="0" marR="0" lvl="0" indent="0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Comunicazione nelle lingue straniere.</a:t>
                      </a:r>
                    </a:p>
                    <a:p>
                      <a:pPr marL="0" marR="0" lvl="0" indent="0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Competenze sociali e civiche.</a:t>
                      </a:r>
                    </a:p>
                    <a:p>
                      <a:pPr marL="0" marR="0" lvl="0" indent="0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>
                          <a:ln>
                            <a:noFill/>
                          </a:ln>
                          <a:solidFill>
                            <a:srgbClr val="000000"/>
                          </a:solidFill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Competenza matematica.</a:t>
                      </a:r>
                    </a:p>
                    <a:p>
                      <a:pPr marL="0" marR="0" lvl="0" indent="0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800" b="1" kern="1200">
                          <a:solidFill>
                            <a:srgbClr val="000000"/>
                          </a:solidFill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endParaRPr lang="it-IT" sz="1800" b="1" i="0" u="none" strike="noStrike" kern="1200" cap="none">
                        <a:ln>
                          <a:noFill/>
                        </a:ln>
                        <a:solidFill>
                          <a:srgbClr val="000000"/>
                        </a:solidFill>
                        <a:latin typeface="Calibri" pitchFamily="18"/>
                        <a:ea typeface="Microsoft YaHei" pitchFamily="2"/>
                        <a:cs typeface="Lucida Sans" pitchFamily="2"/>
                      </a:endParaRPr>
                    </a:p>
                  </a:txBody>
                  <a:tcPr/>
                </a:tc>
              </a:tr>
              <a:tr h="1565640">
                <a:tc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it-IT" sz="1800" b="1" i="0" u="none" strike="noStrike" kern="1200" cap="none" spc="0" baseline="0">
                        <a:ln>
                          <a:noFill/>
                        </a:ln>
                        <a:solidFill>
                          <a:srgbClr val="000000"/>
                        </a:solidFill>
                        <a:highlight>
                          <a:scrgbClr r="0" g="0" b="0">
                            <a:alpha val="0"/>
                          </a:scrgbClr>
                        </a:highlight>
                        <a:latin typeface="Calibri" pitchFamily="18"/>
                        <a:ea typeface="Microsoft YaHei" pitchFamily="2"/>
                        <a:cs typeface="Lucida Sans" pitchFamily="2"/>
                      </a:endParaRP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COMPITO PER  ALUNNI/E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endParaRPr lang="it-IT" sz="1800" b="1" i="0" u="none" strike="noStrike" kern="1200" cap="none" spc="0" baseline="0">
                        <a:ln>
                          <a:noFill/>
                        </a:ln>
                        <a:solidFill>
                          <a:srgbClr val="000000"/>
                        </a:solidFill>
                        <a:highlight>
                          <a:scrgbClr r="0" g="0" b="0">
                            <a:alpha val="0"/>
                          </a:scrgbClr>
                        </a:highlight>
                        <a:latin typeface="Calibri" pitchFamily="18"/>
                        <a:ea typeface="Microsoft YaHei" pitchFamily="2"/>
                        <a:cs typeface="Lucida Sans" pitchFamily="2"/>
                      </a:endParaRP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/>
                          <a:ea typeface="Microsoft YaHei" pitchFamily="2"/>
                          <a:cs typeface="Lucida Sans" pitchFamily="2"/>
                        </a:defRPr>
                      </a:pPr>
                      <a:r>
                        <a:rPr lang="it-IT" sz="1800" b="1" i="0" u="none" strike="noStrike" kern="1200" cap="none" spc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Produzione di un elaborato grafico-pittorico che contenga parole e/o frasi che possano fare da “ponte” e parole e/o frasi che costruiscano muri.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Diapositiva titol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126</Words>
  <Application>Microsoft Office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11" baseType="lpstr">
      <vt:lpstr>Microsoft YaHei</vt:lpstr>
      <vt:lpstr>Arial</vt:lpstr>
      <vt:lpstr>Calibri</vt:lpstr>
      <vt:lpstr>Calibri Light</vt:lpstr>
      <vt:lpstr>Liberation Sans</vt:lpstr>
      <vt:lpstr>Liberation Serif</vt:lpstr>
      <vt:lpstr>Lucida Sans</vt:lpstr>
      <vt:lpstr>Segoe UI</vt:lpstr>
      <vt:lpstr>Tahoma</vt:lpstr>
      <vt:lpstr>Diapositiva titolo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Ministrini</dc:creator>
  <cp:lastModifiedBy>Francesca Ministrini</cp:lastModifiedBy>
  <cp:revision>197</cp:revision>
  <cp:lastPrinted>2022-03-24T08:27:45Z</cp:lastPrinted>
  <dcterms:created xsi:type="dcterms:W3CDTF">2020-12-01T07:19:13Z</dcterms:created>
  <dcterms:modified xsi:type="dcterms:W3CDTF">2022-12-02T09:09:19Z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PresentationFormat">
    <vt:lpwstr>Widescreen</vt:lpwstr>
  </property>
  <property fmtid="{D5CDD505-2E9C-101B-9397-08002B2CF9AE}" pid="4" name="Slides">
    <vt:r8>1</vt:r8>
  </property>
</Properties>
</file>