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9" autoAdjust="0"/>
    <p:restoredTop sz="76242" autoAdjust="0"/>
  </p:normalViewPr>
  <p:slideViewPr>
    <p:cSldViewPr snapToGrid="0">
      <p:cViewPr varScale="1">
        <p:scale>
          <a:sx n="89" d="100"/>
          <a:sy n="89" d="100"/>
        </p:scale>
        <p:origin x="136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28A798-E219-4904-B391-AF3BB42054A3}" type="datetimeFigureOut">
              <a:rPr lang="it-IT" smtClean="0"/>
              <a:t>28/11/2022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E8399-3A67-419A-B008-DCFD649254B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9826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8E8399-3A67-419A-B008-DCFD649254B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3225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0405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878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7138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326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4096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443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9344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7772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1829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849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DD1C9-2076-4C41-955E-BB9C4DB2C1A8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7078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DD1C9-2076-4C41-955E-BB9C4DB2C1A8}" type="datetimeFigureOut">
              <a:rPr lang="it-IT" smtClean="0"/>
              <a:pPr/>
              <a:t>28/11/2022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23D4B-F3CA-4609-A0CA-1062A1456E2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3693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7231005"/>
              </p:ext>
            </p:extLst>
          </p:nvPr>
        </p:nvGraphicFramePr>
        <p:xfrm>
          <a:off x="836405" y="165401"/>
          <a:ext cx="10324653" cy="72127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797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5449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48383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Progettazione Curricolo Cittadinanza – Ed. Civica </a:t>
                      </a:r>
                      <a:r>
                        <a:rPr lang="it-IT" sz="18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a.s.</a:t>
                      </a: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80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2022-2023</a:t>
                      </a:r>
                      <a:endParaRPr lang="it-IT" sz="18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it-IT" sz="18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PLESSO: </a:t>
                      </a:r>
                      <a:r>
                        <a:rPr lang="it-IT" sz="1800" b="1" i="0" u="none" strike="noStrike" kern="1200" cap="none" spc="0" baseline="0" dirty="0" smtClean="0">
                          <a:solidFill>
                            <a:srgbClr val="C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: PRIMARIA DI PARATICO</a:t>
                      </a:r>
                    </a:p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it-IT" sz="1800" b="1" i="0" u="none" strike="noStrike" kern="1200" cap="none" spc="0" baseline="0" dirty="0" smtClean="0">
                          <a:solidFill>
                            <a:srgbClr val="C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Classi quarte</a:t>
                      </a:r>
                    </a:p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endParaRPr lang="it-IT" sz="1800" dirty="0">
                        <a:solidFill>
                          <a:srgbClr val="C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20955" marT="60325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4996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TITOLO EPISODIO APPRENDIMENTO </a:t>
                      </a: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SITUATO:  </a:t>
                      </a:r>
                      <a:r>
                        <a:rPr lang="it-IT" sz="1800" baseline="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it-IT" sz="1800" b="1" i="0" u="none" strike="noStrike" kern="1200" cap="none" spc="0" baseline="0" dirty="0" smtClean="0">
                          <a:solidFill>
                            <a:srgbClr val="C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“Accendiamo il risparmio” </a:t>
                      </a:r>
                      <a:endParaRPr lang="it-IT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4925" marR="20955" marT="60325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8325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8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4925" marR="20955" marT="60325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77437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AMBITO </a:t>
                      </a:r>
                      <a:r>
                        <a:rPr lang="it-IT" sz="180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DI</a:t>
                      </a: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ESERCIZIO</a:t>
                      </a:r>
                    </a:p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it-IT" sz="1800" b="1" i="0" u="none" strike="noStrike" kern="1200" cap="none" spc="0" baseline="0" dirty="0" smtClean="0"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 </a:t>
                      </a:r>
                      <a:r>
                        <a:rPr lang="it-IT" sz="1800" b="1" i="0" u="none" strike="noStrike" kern="1200" cap="none" spc="0" baseline="0" dirty="0" smtClean="0">
                          <a:solidFill>
                            <a:srgbClr val="C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Cittadinanza e sostenibilità</a:t>
                      </a:r>
                      <a:endParaRPr lang="it-IT" sz="1800" dirty="0">
                        <a:solidFill>
                          <a:srgbClr val="C00000"/>
                        </a:solidFill>
                        <a:effectLst/>
                        <a:latin typeface="+mn-lt"/>
                      </a:endParaRPr>
                    </a:p>
                  </a:txBody>
                  <a:tcPr marL="34925" marR="20955" marT="60325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03306">
                <a:tc gridSpan="2">
                  <a:txBody>
                    <a:bodyPr/>
                    <a:lstStyle/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Situazione problema</a:t>
                      </a:r>
                      <a:r>
                        <a:rPr lang="it-IT" sz="18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800" b="1" i="0" u="none" strike="noStrike" kern="1200" cap="none" spc="0" baseline="0" dirty="0" smtClean="0">
                          <a:solidFill>
                            <a:srgbClr val="000000"/>
                          </a:solidFill>
                          <a:effectLst/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</a:rPr>
                        <a:t> </a:t>
                      </a:r>
                      <a:r>
                        <a:rPr lang="it-IT" sz="1800" b="1" i="0" u="none" strike="noStrike" kern="1200" cap="none" spc="0" baseline="0" dirty="0" smtClean="0">
                          <a:solidFill>
                            <a:srgbClr val="C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“La LIM è ancora accesa!”</a:t>
                      </a:r>
                    </a:p>
                    <a:p>
                      <a:pPr marL="0" marR="0" lvl="0" indent="0" algn="l" rtl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it-IT" sz="1800" b="1" i="0" u="none" strike="noStrike" kern="1200" cap="none" spc="0" baseline="0" dirty="0" smtClean="0">
                          <a:solidFill>
                            <a:srgbClr val="C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                                       “Andiamo! Spegnete le luci!”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800" b="1" dirty="0">
                        <a:solidFill>
                          <a:srgbClr val="C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20955" marT="60325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25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8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COMPETENZA/E CHIAVE</a:t>
                      </a:r>
                      <a:endParaRPr lang="it-IT" sz="1800" strike="sngStrike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20955" marT="60325" marB="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it-IT" sz="1800" b="0" i="0" u="none" strike="noStrike" kern="1200" cap="none" spc="0" baseline="0" dirty="0" smtClean="0"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- competenza alfabetica funzionale;</a:t>
                      </a:r>
                    </a:p>
                    <a:p>
                      <a:pPr marL="0" marR="0" lvl="0" indent="0" algn="l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it-IT" sz="1800" b="0" i="0" u="none" strike="noStrike" kern="1200" cap="none" spc="0" baseline="0" dirty="0" smtClean="0"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- competenza multilinguistica;</a:t>
                      </a:r>
                    </a:p>
                    <a:p>
                      <a:pPr marL="0" marR="0" lvl="0" indent="0" algn="l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it-IT" sz="1800" b="0" i="0" u="none" strike="noStrike" kern="1200" cap="none" spc="0" baseline="0" dirty="0" smtClean="0"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- competenza matematica e competenza di base in scienze e tecnologie;</a:t>
                      </a:r>
                    </a:p>
                    <a:p>
                      <a:pPr marL="0" marR="0" lvl="0" indent="0" algn="l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it-IT" sz="1800" b="0" i="0" u="none" strike="noStrike" kern="1200" cap="none" spc="0" baseline="0" dirty="0" smtClean="0"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- competenze personale, sociale e capacità di imparare ad imparare;</a:t>
                      </a:r>
                    </a:p>
                    <a:p>
                      <a:pPr marL="0" marR="0" lvl="0" indent="0" algn="l" rtl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it-IT" sz="1800" b="0" i="0" u="none" strike="noStrike" kern="1200" cap="none" spc="0" baseline="0" dirty="0" smtClean="0"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- competenza sociale e civica in materia di cittadinanza.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8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34925" marR="20955" marT="60325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659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it-IT" sz="180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COMPITO </a:t>
                      </a:r>
                      <a:r>
                        <a:rPr lang="it-IT" sz="18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PER  ALUNNI/E</a:t>
                      </a:r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20955" marT="60325" marB="0"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endParaRPr lang="it-IT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0" i="0" u="none" strike="noStrike" kern="1200" cap="none" spc="0" baseline="0" dirty="0" smtClean="0"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- realizzazione del “gioco dell’oca di </a:t>
                      </a:r>
                      <a:r>
                        <a:rPr lang="it-IT" sz="1800" b="0" i="0" u="none" strike="noStrike" kern="1200" cap="none" spc="0" baseline="0" dirty="0" err="1" smtClean="0"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Energino</a:t>
                      </a:r>
                      <a:r>
                        <a:rPr lang="it-IT" sz="1800" b="0" i="0" u="none" strike="noStrike" kern="1200" cap="none" spc="0" baseline="0" dirty="0" smtClean="0">
                          <a:solidFill>
                            <a:srgbClr val="000000"/>
                          </a:solidFill>
                          <a:highlight>
                            <a:scrgbClr r="0" g="0" b="0">
                              <a:alpha val="0"/>
                            </a:scrgbClr>
                          </a:highlight>
                          <a:latin typeface="Calibri" pitchFamily="18"/>
                          <a:ea typeface="Microsoft YaHei" pitchFamily="2"/>
                          <a:cs typeface="Lucida Sans" pitchFamily="2"/>
                        </a:rPr>
                        <a:t>” da regalare alle classi del plesso</a:t>
                      </a:r>
                    </a:p>
                    <a:p>
                      <a:pPr lvl="0"/>
                      <a:endParaRPr lang="it-IT" sz="18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20955" marT="60325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90830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816</TotalTime>
  <Words>116</Words>
  <Application>Microsoft Office PowerPoint</Application>
  <PresentationFormat>Widescreen</PresentationFormat>
  <Paragraphs>20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8" baseType="lpstr">
      <vt:lpstr>Microsoft YaHei</vt:lpstr>
      <vt:lpstr>Arial</vt:lpstr>
      <vt:lpstr>Calibri</vt:lpstr>
      <vt:lpstr>Calibri Light</vt:lpstr>
      <vt:lpstr>Lucida Sans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Francesca Ministrini</dc:creator>
  <cp:lastModifiedBy>Francesca Ministrini</cp:lastModifiedBy>
  <cp:revision>195</cp:revision>
  <cp:lastPrinted>2022-03-24T08:27:45Z</cp:lastPrinted>
  <dcterms:created xsi:type="dcterms:W3CDTF">2020-12-01T07:19:13Z</dcterms:created>
  <dcterms:modified xsi:type="dcterms:W3CDTF">2022-11-28T07:01:00Z</dcterms:modified>
</cp:coreProperties>
</file>