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797675" cy="9926638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http://customooxmlschemas.google.com/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8" roundtripDataSignature="AMtx7mhkt79emjFeBgmOw0S8GuU+2VyFt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0327C3E6-D257-48F5-A189-8D6EEBF9C8D0}">
  <a:tblStyle styleId="{0327C3E6-D257-48F5-A189-8D6EEBF9C8D0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V>
        </a:tcBdr>
        <a:fill>
          <a:solidFill>
            <a:srgbClr val="E9EFF7"/>
          </a:solidFill>
        </a:fill>
      </a:tcStyle>
    </a:wholeTbl>
    <a:band1H>
      <a:tcTxStyle/>
      <a:tcStyle>
        <a:tcBdr/>
        <a:fill>
          <a:solidFill>
            <a:srgbClr val="D0DEEF"/>
          </a:solidFill>
        </a:fill>
      </a:tcStyle>
    </a:band1H>
    <a:band2H>
      <a:tcTxStyle/>
      <a:tcStyle>
        <a:tcBdr/>
      </a:tcStyle>
    </a:band2H>
    <a:band1V>
      <a:tcTxStyle/>
      <a:tcStyle>
        <a:tcBdr/>
        <a:fill>
          <a:solidFill>
            <a:srgbClr val="D0DEEF"/>
          </a:solidFill>
        </a:fill>
      </a:tcStyle>
    </a:band1V>
    <a:band2V>
      <a:tcTxStyle/>
      <a:tcStyle>
        <a:tcBdr/>
      </a:tcStyle>
    </a:band2V>
    <a:lastCol>
      <a:tcTxStyle b="on" i="off">
        <a:font>
          <a:latin typeface="Calibri"/>
          <a:ea typeface="Calibri"/>
          <a:cs typeface="Calibri"/>
        </a:font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 i="off">
        <a:font>
          <a:latin typeface="Calibri"/>
          <a:ea typeface="Calibri"/>
          <a:cs typeface="Calibri"/>
        </a:font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top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</a:tcBdr>
        <a:fill>
          <a:solidFill>
            <a:schemeClr val="accent1"/>
          </a:solidFill>
        </a:fill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bottom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</a:tcBdr>
        <a:fill>
          <a:solidFill>
            <a:schemeClr val="accent1"/>
          </a:solidFill>
        </a:fill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0" d="100"/>
          <a:sy n="110" d="100"/>
        </p:scale>
        <p:origin x="594" y="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customschemas.google.com/relationships/presentationmetadata" Target="metadata"/><Relationship Id="rId3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11" Type="http://schemas.openxmlformats.org/officeDocument/2006/relationships/theme" Target="theme/theme1.xml"/><Relationship Id="rId10" Type="http://schemas.openxmlformats.org/officeDocument/2006/relationships/viewProps" Target="viewProps.xml"/><Relationship Id="rId9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33150" y="744475"/>
            <a:ext cx="4532000" cy="372247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79750" y="4715125"/>
            <a:ext cx="5438125" cy="44669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34776263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79750" y="4715125"/>
            <a:ext cx="5438125" cy="44669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92075" y="744538"/>
            <a:ext cx="6615113" cy="3722687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38373326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iapositiva titolo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3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3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olo e testo verticale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2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olo e testo verticale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3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3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olo e contenuto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Intestazione sezione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5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ue contenuti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6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6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fronto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7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7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7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7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olo titolo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8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uota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uto con didascalia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0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10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Immagine con didascalia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1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1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1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3">
            <a:alphaModFix amt="38000"/>
          </a:blip>
          <a:tile tx="0" ty="0" sx="100000" sy="100000" flip="none" algn="tl"/>
        </a:blip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2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‹N›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4" name="Google Shape;84;p1"/>
          <p:cNvGraphicFramePr/>
          <p:nvPr>
            <p:extLst>
              <p:ext uri="{D42A27DB-BD31-4B8C-83A1-F6EECF244321}">
                <p14:modId xmlns:p14="http://schemas.microsoft.com/office/powerpoint/2010/main" val="611796763"/>
              </p:ext>
            </p:extLst>
          </p:nvPr>
        </p:nvGraphicFramePr>
        <p:xfrm>
          <a:off x="299142" y="427320"/>
          <a:ext cx="11593725" cy="6031798"/>
        </p:xfrm>
        <a:graphic>
          <a:graphicData uri="http://schemas.openxmlformats.org/drawingml/2006/table">
            <a:tbl>
              <a:tblPr firstRow="1" firstCol="1" bandRow="1">
                <a:noFill/>
                <a:tableStyleId>{0327C3E6-D257-48F5-A189-8D6EEBF9C8D0}</a:tableStyleId>
              </a:tblPr>
              <a:tblGrid>
                <a:gridCol w="3121375"/>
                <a:gridCol w="8472350"/>
              </a:tblGrid>
              <a:tr h="625875">
                <a:tc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-IT" sz="1800" u="none" strike="noStrike" cap="none" dirty="0">
                          <a:solidFill>
                            <a:schemeClr val="dk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Progettazione Curricolo Cittadinanza – Ed. Civica </a:t>
                      </a:r>
                      <a:r>
                        <a:rPr lang="it-IT" sz="1800" u="none" strike="noStrike" cap="none" dirty="0" err="1">
                          <a:solidFill>
                            <a:schemeClr val="dk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a.s.</a:t>
                      </a:r>
                      <a:r>
                        <a:rPr lang="it-IT" sz="1800" u="none" strike="noStrike" cap="none" dirty="0">
                          <a:solidFill>
                            <a:schemeClr val="dk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 22.23</a:t>
                      </a:r>
                      <a:endParaRPr sz="1800" u="none" strike="noStrike" cap="none" dirty="0">
                        <a:solidFill>
                          <a:schemeClr val="dk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-IT" sz="1800" u="none" strike="noStrike" cap="none" dirty="0">
                          <a:solidFill>
                            <a:srgbClr val="C00000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PLESSO: </a:t>
                      </a:r>
                      <a:r>
                        <a:rPr lang="it-IT" sz="1800" dirty="0">
                          <a:solidFill>
                            <a:srgbClr val="C00000"/>
                          </a:solidFill>
                        </a:rPr>
                        <a:t>Primaria Iseo</a:t>
                      </a:r>
                      <a:endParaRPr sz="1800" u="none" strike="noStrike" cap="none" dirty="0">
                        <a:solidFill>
                          <a:srgbClr val="C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34925" marR="20950" marT="603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323600">
                <a:tc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Calibri"/>
                        <a:buNone/>
                      </a:pPr>
                      <a:r>
                        <a:rPr lang="it-IT" sz="1800" u="none" strike="noStrike" cap="none" dirty="0">
                          <a:solidFill>
                            <a:schemeClr val="dk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TITOLO EPISODIO APPRENDIMENTO SITUATO  </a:t>
                      </a:r>
                      <a:r>
                        <a:rPr lang="it-IT" sz="1800" u="none" strike="noStrike" cap="none" dirty="0">
                          <a:solidFill>
                            <a:srgbClr val="C00000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“</a:t>
                      </a:r>
                      <a:r>
                        <a:rPr lang="it-IT" sz="1800" dirty="0">
                          <a:solidFill>
                            <a:srgbClr val="C00000"/>
                          </a:solidFill>
                        </a:rPr>
                        <a:t>FACCIAMO SBOCCIARE LA GENTILEZZA!</a:t>
                      </a:r>
                      <a:r>
                        <a:rPr lang="it-IT" sz="1800" u="none" strike="noStrike" cap="none" dirty="0">
                          <a:solidFill>
                            <a:srgbClr val="C00000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”  </a:t>
                      </a:r>
                      <a:endParaRPr sz="1800" b="1" u="none" strike="noStrike" cap="none" dirty="0">
                        <a:solidFill>
                          <a:schemeClr val="lt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34925" marR="20950" marT="603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323600">
                <a:tc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 u="none" strike="noStrike" cap="none" dirty="0">
                        <a:solidFill>
                          <a:schemeClr val="dk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34925" marR="20950" marT="603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891275">
                <a:tc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-IT" sz="1800" u="none" strike="noStrike" cap="none" dirty="0">
                          <a:solidFill>
                            <a:schemeClr val="dk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AMBITO DI ESERCIZIO</a:t>
                      </a:r>
                      <a:endParaRPr dirty="0"/>
                    </a:p>
                    <a:p>
                      <a:pPr marL="457200" marR="0" lvl="0" indent="-34290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C00000"/>
                        </a:buClr>
                        <a:buSzPts val="1800"/>
                        <a:buChar char="●"/>
                      </a:pPr>
                      <a:r>
                        <a:rPr lang="it-IT" sz="1800" u="none" strike="noStrike" cap="none" dirty="0">
                          <a:solidFill>
                            <a:srgbClr val="C00000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 </a:t>
                      </a:r>
                      <a:r>
                        <a:rPr lang="it-IT" sz="1800" dirty="0">
                          <a:solidFill>
                            <a:srgbClr val="C00000"/>
                          </a:solidFill>
                        </a:rPr>
                        <a:t>CITTADINANZA E REGOLE SOCIALI</a:t>
                      </a:r>
                      <a:endParaRPr sz="1800" u="none" strike="noStrike" cap="none" dirty="0">
                        <a:solidFill>
                          <a:srgbClr val="C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Noto Sans Symbols"/>
                        <a:buNone/>
                      </a:pPr>
                      <a:endParaRPr sz="1800" u="none" strike="noStrike" cap="none" dirty="0">
                        <a:solidFill>
                          <a:srgbClr val="C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34925" marR="20950" marT="603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607425">
                <a:tc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-IT" sz="1800" u="none" strike="noStrike" cap="none" dirty="0">
                          <a:solidFill>
                            <a:schemeClr val="dk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Situazione problema </a:t>
                      </a:r>
                      <a:r>
                        <a:rPr lang="it-IT" sz="1800" b="1" u="none" strike="noStrike" cap="none" dirty="0">
                          <a:solidFill>
                            <a:srgbClr val="C00000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 </a:t>
                      </a:r>
                      <a:r>
                        <a:rPr lang="it-IT" sz="1800" dirty="0">
                          <a:solidFill>
                            <a:srgbClr val="C00000"/>
                          </a:solidFill>
                        </a:rPr>
                        <a:t>Durante il gioco libero talvolta i bambini riportano che alcuni compagni utilizzano parole e gesti poco gentili nei loro confronti. Come possiamo comportarci e parlare in modo più gentile?</a:t>
                      </a:r>
                      <a:endParaRPr sz="1800" b="1" u="none" strike="noStrike" cap="none" dirty="0">
                        <a:solidFill>
                          <a:srgbClr val="C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34925" marR="20950" marT="603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978025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 u="none" strike="noStrike" cap="none" dirty="0">
                        <a:solidFill>
                          <a:schemeClr val="dk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-IT" sz="1800" u="none" strike="noStrike" cap="none" dirty="0">
                          <a:solidFill>
                            <a:schemeClr val="dk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COMPETENZA/E CHIAVE</a:t>
                      </a:r>
                      <a:endParaRPr sz="1800" u="none" strike="sngStrike" cap="none" dirty="0">
                        <a:solidFill>
                          <a:srgbClr val="FF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34925" marR="20950" marT="603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 u="none" strike="noStrike" cap="none">
                        <a:solidFill>
                          <a:schemeClr val="dk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457200" marR="0" lvl="0" indent="-34290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SzPts val="1800"/>
                        <a:buChar char="●"/>
                      </a:pPr>
                      <a:r>
                        <a:rPr lang="it-IT" sz="1800"/>
                        <a:t>COMPETENZA PERSONALE, SOCIALE E CAPACITA’ DI IMPARARE A IMPARARE.</a:t>
                      </a:r>
                      <a:endParaRPr sz="1800"/>
                    </a:p>
                    <a:p>
                      <a:pPr marL="457200" marR="0" lvl="0" indent="-34290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SzPts val="1800"/>
                        <a:buChar char="●"/>
                      </a:pPr>
                      <a:r>
                        <a:rPr lang="it-IT" sz="1800"/>
                        <a:t>COMPETENZA IN MATERIA DI CITTADINANZA.</a:t>
                      </a:r>
                      <a:endParaRPr sz="1800"/>
                    </a:p>
                  </a:txBody>
                  <a:tcPr marL="34925" marR="20950" marT="60325" marB="0"/>
                </a:tc>
              </a:tr>
              <a:tr h="2110675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-IT" sz="1800" dirty="0">
                          <a:solidFill>
                            <a:schemeClr val="dk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COMPITO PER  ALUNNI/E</a:t>
                      </a:r>
                      <a:endParaRPr sz="1800" dirty="0">
                        <a:solidFill>
                          <a:schemeClr val="dk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34925" marR="20950" marT="603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-IT" sz="1800"/>
                        <a:t>Dopo aver drammatizzato con gli alunni le situazioni in cui utilizzano gesti e parole poco gentili e riflettuto insieme a loro sull’individuazione di soluzioni alternative anche attraverso un brainstorming delle parole gentili e di attività svolte in occasione della giornata della gentilezza, vengono guidati nella costruzione del termometro della gentilezza e nella realizzazione di un cartellone di classe per monitorare l’utilizzo di parole e gesti gentili.</a:t>
                      </a:r>
                      <a:endParaRPr sz="1800"/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/>
                    </a:p>
                  </a:txBody>
                  <a:tcPr marL="34925" marR="20950" marT="60325" marB="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156</Words>
  <Application>Microsoft Office PowerPoint</Application>
  <PresentationFormat>Widescreen</PresentationFormat>
  <Paragraphs>14</Paragraphs>
  <Slides>1</Slides>
  <Notes>1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Arial</vt:lpstr>
      <vt:lpstr>Calibri</vt:lpstr>
      <vt:lpstr>Noto Sans Symbols</vt:lpstr>
      <vt:lpstr>Tema di Office</vt:lpstr>
      <vt:lpstr>Presentazione standard di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Francesca Ministrini</dc:creator>
  <cp:lastModifiedBy>Francesca Ministrini</cp:lastModifiedBy>
  <cp:revision>2</cp:revision>
  <dcterms:created xsi:type="dcterms:W3CDTF">2020-12-01T07:19:13Z</dcterms:created>
  <dcterms:modified xsi:type="dcterms:W3CDTF">2022-11-18T07:13:09Z</dcterms:modified>
</cp:coreProperties>
</file>