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6" roundtripDataSignature="AMtx7mgTRzoHGwWBpl4wT0YRVTlL+TEQ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F06113D-DCBA-44C6-BF18-49082B278A7C}">
  <a:tblStyle styleId="{7F06113D-DCBA-44C6-BF18-49082B278A7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9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‹N›</a:t>
            </a:fld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207792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1261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2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5127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3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6460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4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915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6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1038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7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6623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lang="it-IT" sz="1400">
                <a:latin typeface="Arial"/>
                <a:ea typeface="Arial"/>
                <a:cs typeface="Arial"/>
                <a:sym typeface="Arial"/>
              </a:rPr>
              <a:t>8</a:t>
            </a:fld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729FCF"/>
          </a:solidFill>
          <a:ln w="25400" cap="flat" cmpd="sng">
            <a:solidFill>
              <a:srgbClr val="3465A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785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 rot="5400000">
            <a:off x="4107061" y="-1893060"/>
            <a:ext cx="3977279" cy="1097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 rot="5400000">
            <a:off x="7981157" y="1980407"/>
            <a:ext cx="4459287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2418557" y="-686593"/>
            <a:ext cx="4459287" cy="80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ctr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609600" y="1604963"/>
            <a:ext cx="5410200" cy="3976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6172200" y="1604963"/>
            <a:ext cx="5410200" cy="3976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38000"/>
          </a:blip>
          <a:tile tx="0" ty="0" sx="100002" sy="100002" flip="none" algn="tl"/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 b="0" i="0" u="none" strike="noStrike" cap="none">
                <a:solidFill>
                  <a:srgbClr val="000000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ftr" idx="11"/>
          </p:nvPr>
        </p:nvSpPr>
        <p:spPr>
          <a:xfrm>
            <a:off x="4038479" y="6356520"/>
            <a:ext cx="41144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B8B8B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B8B8B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417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highlight>
                  <a:srgbClr val="000000"/>
                </a:highlight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Google Shape;89;p1"/>
          <p:cNvGraphicFramePr/>
          <p:nvPr>
            <p:extLst>
              <p:ext uri="{D42A27DB-BD31-4B8C-83A1-F6EECF244321}">
                <p14:modId xmlns:p14="http://schemas.microsoft.com/office/powerpoint/2010/main" val="2878144991"/>
              </p:ext>
            </p:extLst>
          </p:nvPr>
        </p:nvGraphicFramePr>
        <p:xfrm>
          <a:off x="953280" y="88920"/>
          <a:ext cx="10324425" cy="6371247"/>
        </p:xfrm>
        <a:graphic>
          <a:graphicData uri="http://schemas.openxmlformats.org/drawingml/2006/table">
            <a:tbl>
              <a:tblPr>
                <a:noFill/>
                <a:tableStyleId>{7F06113D-DCBA-44C6-BF18-49082B278A7C}</a:tableStyleId>
              </a:tblPr>
              <a:tblGrid>
                <a:gridCol w="2779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448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52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Progettazione Curricolo Cittadinanza – Ed. Civica </a:t>
                      </a:r>
                      <a:r>
                        <a:rPr lang="it-IT" sz="1800" b="1" i="0" u="none" strike="noStrike" cap="none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a.s.</a:t>
                      </a: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22.23</a:t>
                      </a:r>
                      <a:endParaRPr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PLESSO: SCUOLA PRIMARIA DI ISEO– CLASSI QUARTE</a:t>
                      </a:r>
                      <a:endParaRPr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7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TITOLO EPISODIO APPRENDIMENTO SITUATO  “ </a:t>
                      </a:r>
                      <a:r>
                        <a:rPr lang="it-IT" sz="1800" b="1" i="0" u="none" strike="noStrike" cap="none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differenziAMOci</a:t>
                      </a: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»</a:t>
                      </a:r>
                      <a:endParaRPr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3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4400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AMBITO DI ESERCIZIO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CITTADINANZA E REGOLE SOCIALI </a:t>
                      </a:r>
                      <a:endParaRPr lang="it-IT" dirty="0">
                        <a:effectLst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CITTADINANZA E SOSTENIBILITÀ </a:t>
                      </a:r>
                      <a:endParaRPr lang="it-IT" dirty="0">
                        <a:effectLst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endParaRPr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300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SITUAZIONE PROBLEMA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  <a:tabLst/>
                        <a:defRPr/>
                      </a:pPr>
                      <a:r>
                        <a:rPr lang="it-IT" sz="16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Dove butto i resti della mia merenda in classe? </a:t>
                      </a:r>
                      <a:r>
                        <a:rPr lang="it-IT" sz="16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Perche</a:t>
                      </a:r>
                      <a:r>
                        <a:rPr lang="it-IT" sz="16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̀ ci sono tanti contenitori dei rifiuti differenti? </a:t>
                      </a:r>
                      <a:endParaRPr lang="it-IT" sz="1600" dirty="0">
                        <a:effectLst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endParaRPr lang="it-IT" sz="1800" b="1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5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COMPETENZA/E CHIAVE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  <a:tabLst/>
                        <a:defRPr/>
                      </a:pPr>
                      <a:r>
                        <a:rPr lang="it-IT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L’alunno utilizza abilità funzionali allo studio: individua nei testi scritti informazioni utili per l’apprendimento di un argomento dato e le mette in relazione; le sintetizza, in funzione anche dell’esposizione orale; acquisisce un primo nucleo di terminologia specifica. </a:t>
                      </a:r>
                      <a:endParaRPr lang="it-IT" sz="1800" dirty="0">
                        <a:effectLst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65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1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COMPITO PER  ALUNNI/E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it-IT" sz="1800" b="0" i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Produzione di un elaborato che sensibilizzi all’adozione della raccolta differenziata e che approfondisca l’importanza di differenziare ciascun rifiuto.</a:t>
                      </a:r>
                      <a:endParaRPr b="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9D5FA736-9F60-77DA-3530-79DA604231C3}"/>
              </a:ext>
            </a:extLst>
          </p:cNvPr>
          <p:cNvSpPr txBox="1"/>
          <p:nvPr/>
        </p:nvSpPr>
        <p:spPr>
          <a:xfrm>
            <a:off x="568411" y="586715"/>
            <a:ext cx="6954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GRIGLIA DI OSSERVAZIONE DEL LAVORO DI GRUPPO</a:t>
            </a:r>
          </a:p>
        </p:txBody>
      </p:sp>
      <p:pic>
        <p:nvPicPr>
          <p:cNvPr id="6" name="Immagine 5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713277F6-28D9-8C86-1620-4B6BB8D44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138" y="1629375"/>
            <a:ext cx="77470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9D5FA736-9F60-77DA-3530-79DA604231C3}"/>
              </a:ext>
            </a:extLst>
          </p:cNvPr>
          <p:cNvSpPr txBox="1"/>
          <p:nvPr/>
        </p:nvSpPr>
        <p:spPr>
          <a:xfrm>
            <a:off x="568411" y="586715"/>
            <a:ext cx="26965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AUTOVALUTAZIONE</a:t>
            </a:r>
          </a:p>
        </p:txBody>
      </p:sp>
      <p:pic>
        <p:nvPicPr>
          <p:cNvPr id="3" name="Immagine 2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53D196B3-D39B-BD93-F181-433A0FB4B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868" y="1356385"/>
            <a:ext cx="8067932" cy="525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57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9D5FA736-9F60-77DA-3530-79DA604231C3}"/>
              </a:ext>
            </a:extLst>
          </p:cNvPr>
          <p:cNvSpPr txBox="1"/>
          <p:nvPr/>
        </p:nvSpPr>
        <p:spPr>
          <a:xfrm>
            <a:off x="568411" y="586715"/>
            <a:ext cx="26965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AUTOVALUTAZIONE</a:t>
            </a:r>
          </a:p>
        </p:txBody>
      </p:sp>
      <p:pic>
        <p:nvPicPr>
          <p:cNvPr id="5" name="Immagine 4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77595BB0-A48A-0A02-6A3B-4D19D48CA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370055"/>
            <a:ext cx="7429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79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9D5FA736-9F60-77DA-3530-79DA604231C3}"/>
              </a:ext>
            </a:extLst>
          </p:cNvPr>
          <p:cNvSpPr txBox="1"/>
          <p:nvPr/>
        </p:nvSpPr>
        <p:spPr>
          <a:xfrm>
            <a:off x="568411" y="586715"/>
            <a:ext cx="2587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PEER EVALUATION</a:t>
            </a:r>
          </a:p>
        </p:txBody>
      </p:sp>
      <p:pic>
        <p:nvPicPr>
          <p:cNvPr id="3" name="Immagine 2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4EC02F64-0EC7-5C77-A726-8DB56B891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286" y="1343626"/>
            <a:ext cx="7403414" cy="499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814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1062680" y="691978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FASE PREOPARATORIA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D6AE7FB7-9981-73F6-454A-EFDA38523DFA}"/>
              </a:ext>
            </a:extLst>
          </p:cNvPr>
          <p:cNvSpPr txBox="1"/>
          <p:nvPr/>
        </p:nvSpPr>
        <p:spPr>
          <a:xfrm>
            <a:off x="1433383" y="1322173"/>
            <a:ext cx="1007075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Per cominciare, ai bambini viene proposto dall’insegnante il gioco “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RicicloQuiz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” nel quale l’insegnante propone una serie di di rifiuti di vario tipo, in gruppo i bambini devono indovinare a quale tipologia di differenziazione appartiene.</a:t>
            </a:r>
          </a:p>
          <a:p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/>
            </a:r>
            <a:br>
              <a:rPr lang="it-IT" sz="1800" dirty="0">
                <a:solidFill>
                  <a:srgbClr val="000007"/>
                </a:solidFill>
                <a:effectLst/>
                <a:latin typeface="CIDFont+F11"/>
              </a:rPr>
            </a:br>
            <a:r>
              <a:rPr lang="it-IT" sz="1800" b="1" dirty="0">
                <a:solidFill>
                  <a:srgbClr val="000007"/>
                </a:solidFill>
                <a:effectLst/>
                <a:latin typeface="CIDFont+F9"/>
              </a:rPr>
              <a:t>Framework concettuale</a:t>
            </a:r>
            <a:r>
              <a:rPr lang="it-IT" sz="1800" b="1" dirty="0">
                <a:solidFill>
                  <a:srgbClr val="000007"/>
                </a:solidFill>
                <a:effectLst/>
                <a:latin typeface="CIDFont+F11"/>
              </a:rPr>
              <a:t>: 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Una volta terminato il 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RicicloQuiz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 l’insegnante restituisce un feedback sul quiz proponendo loro le soluzioni, in questo modo in base agli errori commessi i bambini si renderanno conto che c’è la necessità di conoscere meglio la differenziazione dei rifiuti in quanto sembra banale e scontata ma ha bisogno di riflessioni e approfondimenti.</a:t>
            </a:r>
            <a:br>
              <a:rPr lang="it-IT" sz="1800" dirty="0">
                <a:solidFill>
                  <a:srgbClr val="000007"/>
                </a:solidFill>
                <a:effectLst/>
                <a:latin typeface="CIDFont+F11"/>
              </a:rPr>
            </a:br>
            <a:endParaRPr lang="it-IT" dirty="0"/>
          </a:p>
        </p:txBody>
      </p:sp>
      <p:pic>
        <p:nvPicPr>
          <p:cNvPr id="5" name="Immagine 4" descr="Immagine che contiene testo, elettronico, calcolatrice&#10;&#10;Descrizione generata automaticamente">
            <a:extLst>
              <a:ext uri="{FF2B5EF4-FFF2-40B4-BE49-F238E27FC236}">
                <a16:creationId xmlns:a16="http://schemas.microsoft.com/office/drawing/2014/main" xmlns="" id="{E6971044-C223-E29B-A7FB-3D553CF03F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4" t="6636" r="3934" b="6636"/>
          <a:stretch/>
        </p:blipFill>
        <p:spPr>
          <a:xfrm>
            <a:off x="4094084" y="3845941"/>
            <a:ext cx="4003832" cy="28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85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1062680" y="691978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FASE PREOPERATORIA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D6AE7FB7-9981-73F6-454A-EFDA38523DFA}"/>
              </a:ext>
            </a:extLst>
          </p:cNvPr>
          <p:cNvSpPr txBox="1"/>
          <p:nvPr/>
        </p:nvSpPr>
        <p:spPr>
          <a:xfrm>
            <a:off x="1433383" y="1322173"/>
            <a:ext cx="10429103" cy="2956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Proposta di video: </a:t>
            </a:r>
            <a:endParaRPr lang="it-IT" sz="2400" dirty="0"/>
          </a:p>
          <a:p>
            <a:pPr>
              <a:lnSpc>
                <a:spcPct val="150000"/>
              </a:lnSpc>
            </a:pPr>
            <a:r>
              <a:rPr lang="it-IT" sz="1800" dirty="0">
                <a:solidFill>
                  <a:srgbClr val="0000FF"/>
                </a:solidFill>
                <a:effectLst/>
                <a:latin typeface="CIDFont+F11"/>
              </a:rPr>
              <a:t>https://</a:t>
            </a:r>
            <a:r>
              <a:rPr lang="it-IT" sz="1800" dirty="0" err="1">
                <a:solidFill>
                  <a:srgbClr val="0000FF"/>
                </a:solidFill>
                <a:effectLst/>
                <a:latin typeface="CIDFont+F11"/>
              </a:rPr>
              <a:t>www.youtube.com</a:t>
            </a:r>
            <a:r>
              <a:rPr lang="it-IT" sz="1800" dirty="0">
                <a:solidFill>
                  <a:srgbClr val="0000FF"/>
                </a:solidFill>
                <a:effectLst/>
                <a:latin typeface="CIDFont+F11"/>
              </a:rPr>
              <a:t>/</a:t>
            </a:r>
            <a:r>
              <a:rPr lang="it-IT" sz="1800" dirty="0" err="1">
                <a:solidFill>
                  <a:srgbClr val="0000FF"/>
                </a:solidFill>
                <a:effectLst/>
                <a:latin typeface="CIDFont+F11"/>
              </a:rPr>
              <a:t>watch?v</a:t>
            </a:r>
            <a:r>
              <a:rPr lang="it-IT" sz="1800" dirty="0">
                <a:solidFill>
                  <a:srgbClr val="0000FF"/>
                </a:solidFill>
                <a:effectLst/>
                <a:latin typeface="CIDFont+F11"/>
              </a:rPr>
              <a:t>=</a:t>
            </a:r>
            <a:r>
              <a:rPr lang="it-IT" sz="1800" dirty="0" err="1">
                <a:solidFill>
                  <a:srgbClr val="0000FF"/>
                </a:solidFill>
                <a:effectLst/>
                <a:latin typeface="CIDFont+F11"/>
              </a:rPr>
              <a:t>MBncjuCBMeE</a:t>
            </a:r>
            <a:r>
              <a:rPr lang="it-IT" sz="1800" dirty="0">
                <a:solidFill>
                  <a:srgbClr val="0000FF"/>
                </a:solidFill>
                <a:effectLst/>
                <a:latin typeface="CIDFont+F11"/>
              </a:rPr>
              <a:t> </a:t>
            </a:r>
            <a:endParaRPr lang="it-IT" sz="2400" dirty="0"/>
          </a:p>
          <a:p>
            <a:pPr>
              <a:lnSpc>
                <a:spcPct val="150000"/>
              </a:lnSpc>
            </a:pPr>
            <a:endParaRPr lang="it-IT" sz="1800" dirty="0">
              <a:solidFill>
                <a:srgbClr val="000007"/>
              </a:solidFill>
              <a:effectLst/>
              <a:latin typeface="CIDFont+F11"/>
            </a:endParaRPr>
          </a:p>
          <a:p>
            <a:pPr>
              <a:lnSpc>
                <a:spcPct val="150000"/>
              </a:lnSpc>
            </a:pPr>
            <a:endParaRPr lang="it-IT" sz="1800" dirty="0">
              <a:solidFill>
                <a:srgbClr val="000007"/>
              </a:solidFill>
              <a:latin typeface="CIDFont+F11"/>
            </a:endParaRPr>
          </a:p>
          <a:p>
            <a:pPr>
              <a:lnSpc>
                <a:spcPct val="150000"/>
              </a:lnSpc>
            </a:pP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Infine, l’insegnante 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andra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̀ ad esplicitare la consegna per la fase operatoria: i bambini verranno divisi in gruppi, ogni gruppo 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dovra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̀ analizzare una tipologia di rifiuto. L’artefatto finale 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consistera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̀ in una creazione di una carta d’</a:t>
            </a:r>
            <a:r>
              <a:rPr lang="it-IT" sz="1800" dirty="0" err="1">
                <a:solidFill>
                  <a:srgbClr val="000007"/>
                </a:solidFill>
                <a:effectLst/>
                <a:latin typeface="CIDFont+F11"/>
              </a:rPr>
              <a:t>identita</a:t>
            </a:r>
            <a:r>
              <a:rPr lang="it-IT" sz="1800" dirty="0">
                <a:solidFill>
                  <a:srgbClr val="000007"/>
                </a:solidFill>
                <a:effectLst/>
                <a:latin typeface="CIDFont+F11"/>
              </a:rPr>
              <a:t>̀ del rifiuto analizzato.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90950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574591" y="249208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FASE OPERATORIA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123DBD6-E418-9C48-A769-FFBCAD15F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37" y="889843"/>
            <a:ext cx="10869824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A questo punto, sempre in classe, vengono creati 5 gruppi da 4 bambini ciascuno.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Ogni membro del gruppo avrà un ruolo, assegnato che sarà a disposizione di ciascun gruppo: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il RESPONSABILE NAVIGAZIONE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che gestirà gli strumenti informatici nel momento in cui si ricercano le informazioni utili ai fini della consegna assegnata;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il MEDIATORE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che si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occupera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̀ di prendere qualche appunto riguardo alle informazioni salienti e utili allo svolgimento del lavoro e controllerà che il gruppo collabori serenamente;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IL RESPONSABILE PRESENTAZIONE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che si occuperà della grafica della classe le informazioni che ha elaborato insieme ai compagni di gruppo.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altLang="it-IT" sz="180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Ai gruppi sarà chiesto di cercare informazioni riguardo ai rifiuti attraverso alcune informazioni caricate dall’insegnante su </a:t>
            </a:r>
            <a:r>
              <a:rPr kumimoji="0" lang="it-IT" altLang="it-IT" sz="1800" b="0" i="0" u="none" strike="noStrike" cap="none" normalizeH="0" baseline="0" dirty="0" err="1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testeach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. Ogni gruppo avrà un rifiuto differente: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 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gruppo 1: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organico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gruppo 2: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indifferenziato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gruppo 3: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carta e cartone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800" dirty="0">
                <a:solidFill>
                  <a:srgbClr val="000007"/>
                </a:solidFill>
                <a:latin typeface="+mn-lt"/>
              </a:rPr>
              <a:t> 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gruppo 4: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vetro e metallo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0" lang="it-IT" altLang="it-IT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gruppo 5: 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plastica</a:t>
            </a: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il prodotto finale di ogni gruppo sar</a:t>
            </a:r>
            <a:r>
              <a:rPr lang="it-IT" altLang="it-IT" sz="1800" dirty="0">
                <a:solidFill>
                  <a:srgbClr val="000007"/>
                </a:solidFill>
                <a:latin typeface="+mn-lt"/>
              </a:rPr>
              <a:t>à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rgbClr val="000007"/>
                </a:solidFill>
                <a:effectLst/>
                <a:latin typeface="+mn-lt"/>
              </a:rPr>
              <a:t> una carta d’identità del rifiuto da esporre alle altre classi.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032" name="Picture 8" descr="page5image1860229008">
            <a:extLst>
              <a:ext uri="{FF2B5EF4-FFF2-40B4-BE49-F238E27FC236}">
                <a16:creationId xmlns:a16="http://schemas.microsoft.com/office/drawing/2014/main" xmlns="" id="{F19C5D85-1D69-DA5E-F314-4DF0444AA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449263"/>
            <a:ext cx="2946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93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testo, pavimento, interni, persona&#10;&#10;Descrizione generata automaticamente">
            <a:extLst>
              <a:ext uri="{FF2B5EF4-FFF2-40B4-BE49-F238E27FC236}">
                <a16:creationId xmlns:a16="http://schemas.microsoft.com/office/drawing/2014/main" xmlns="" id="{EB5A69D1-F84B-FB14-51B0-EDF5361F4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94" y="4429897"/>
            <a:ext cx="2652584" cy="1989438"/>
          </a:xfrm>
          <a:prstGeom prst="rect">
            <a:avLst/>
          </a:prstGeom>
        </p:spPr>
      </p:pic>
      <p:pic>
        <p:nvPicPr>
          <p:cNvPr id="10" name="Immagine 9" descr="Immagine che contiene persona, figlio, interni, gruppo&#10;&#10;Descrizione generata automaticamente">
            <a:extLst>
              <a:ext uri="{FF2B5EF4-FFF2-40B4-BE49-F238E27FC236}">
                <a16:creationId xmlns:a16="http://schemas.microsoft.com/office/drawing/2014/main" xmlns="" id="{86278FD6-350F-8C7E-C901-D65BF24B2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399" y="4306329"/>
            <a:ext cx="2982097" cy="223657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xmlns="" id="{A8C16E0F-BC33-8F7C-DD14-1D780914A564}"/>
              </a:ext>
            </a:extLst>
          </p:cNvPr>
          <p:cNvSpPr txBox="1"/>
          <p:nvPr/>
        </p:nvSpPr>
        <p:spPr>
          <a:xfrm>
            <a:off x="408721" y="531217"/>
            <a:ext cx="117832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rgbClr val="00000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 fine di comprendere l’importanza del riutilizzo dei rifiuti viene proposto un lavoro individuale nel quale i bambini trasformano un barattolino di latta (rifiuto) in un vaso per fiori. 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/>
          </a:p>
        </p:txBody>
      </p:sp>
      <p:pic>
        <p:nvPicPr>
          <p:cNvPr id="13" name="Immagine 12" descr="Immagine che contiene persona, interni, mano, filetto&#10;&#10;Descrizione generata automaticamente">
            <a:extLst>
              <a:ext uri="{FF2B5EF4-FFF2-40B4-BE49-F238E27FC236}">
                <a16:creationId xmlns:a16="http://schemas.microsoft.com/office/drawing/2014/main" xmlns="" id="{ACCA6DAB-825D-453B-6BCB-9AE872C34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753100" y="1735891"/>
            <a:ext cx="2743200" cy="2057400"/>
          </a:xfrm>
          <a:prstGeom prst="rect">
            <a:avLst/>
          </a:prstGeom>
        </p:spPr>
      </p:pic>
      <p:pic>
        <p:nvPicPr>
          <p:cNvPr id="15" name="Immagine 14" descr="Immagine che contiene persona, tavolo, cibo, tazza&#10;&#10;Descrizione generata automaticamente">
            <a:extLst>
              <a:ext uri="{FF2B5EF4-FFF2-40B4-BE49-F238E27FC236}">
                <a16:creationId xmlns:a16="http://schemas.microsoft.com/office/drawing/2014/main" xmlns="" id="{CB4491D0-3CA3-2E88-35A1-43D261FC8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183" y="1433384"/>
            <a:ext cx="2866768" cy="215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54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532371" y="842332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FASE RISTRUTTURATIVA</a:t>
            </a:r>
          </a:p>
        </p:txBody>
      </p:sp>
      <p:pic>
        <p:nvPicPr>
          <p:cNvPr id="1032" name="Picture 8" descr="page5image1860229008">
            <a:extLst>
              <a:ext uri="{FF2B5EF4-FFF2-40B4-BE49-F238E27FC236}">
                <a16:creationId xmlns:a16="http://schemas.microsoft.com/office/drawing/2014/main" xmlns="" id="{F19C5D85-1D69-DA5E-F314-4DF0444AA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449263"/>
            <a:ext cx="2946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E3221F16-0F83-D30C-D402-749B53BDA8A2}"/>
              </a:ext>
            </a:extLst>
          </p:cNvPr>
          <p:cNvSpPr txBox="1"/>
          <p:nvPr/>
        </p:nvSpPr>
        <p:spPr>
          <a:xfrm>
            <a:off x="532371" y="1343642"/>
            <a:ext cx="11127258" cy="7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600" dirty="0">
                <a:solidFill>
                  <a:srgbClr val="000007"/>
                </a:solidFill>
                <a:effectLst/>
                <a:latin typeface="+mn-lt"/>
              </a:rPr>
              <a:t>Per rielaborare la conoscenza e fissare i concetti, si prende visione tutti insieme dei cartelloni che ogni gruppo ha realizzato sulle tipologie di rifiuti.</a:t>
            </a:r>
          </a:p>
        </p:txBody>
      </p:sp>
    </p:spTree>
    <p:extLst>
      <p:ext uri="{BB962C8B-B14F-4D97-AF65-F5344CB8AC3E}">
        <p14:creationId xmlns:p14="http://schemas.microsoft.com/office/powerpoint/2010/main" val="3466770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532371" y="842332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RUBRICA VALUTATIVA</a:t>
            </a:r>
          </a:p>
        </p:txBody>
      </p:sp>
      <p:pic>
        <p:nvPicPr>
          <p:cNvPr id="1032" name="Picture 8" descr="page5image1860229008">
            <a:extLst>
              <a:ext uri="{FF2B5EF4-FFF2-40B4-BE49-F238E27FC236}">
                <a16:creationId xmlns:a16="http://schemas.microsoft.com/office/drawing/2014/main" xmlns="" id="{F19C5D85-1D69-DA5E-F314-4DF0444AA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449263"/>
            <a:ext cx="2946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37BBFD8B-85F1-4876-F0A0-7E7C7C9DD4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695" y="1412826"/>
            <a:ext cx="7912443" cy="520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9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xmlns="" id="{C28D62AF-6883-1B96-6BBB-A3B4B5CB42F0}"/>
              </a:ext>
            </a:extLst>
          </p:cNvPr>
          <p:cNvSpPr txBox="1"/>
          <p:nvPr/>
        </p:nvSpPr>
        <p:spPr>
          <a:xfrm>
            <a:off x="532371" y="842332"/>
            <a:ext cx="4386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RUBRICA VALUTATIVA</a:t>
            </a:r>
          </a:p>
        </p:txBody>
      </p:sp>
      <p:pic>
        <p:nvPicPr>
          <p:cNvPr id="1032" name="Picture 8" descr="page5image1860229008">
            <a:extLst>
              <a:ext uri="{FF2B5EF4-FFF2-40B4-BE49-F238E27FC236}">
                <a16:creationId xmlns:a16="http://schemas.microsoft.com/office/drawing/2014/main" xmlns="" id="{F19C5D85-1D69-DA5E-F314-4DF0444AA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449263"/>
            <a:ext cx="294640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1B4BC98E-473B-4AA8-B3BE-E54749777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342" y="1487788"/>
            <a:ext cx="74803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46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9D5FA736-9F60-77DA-3530-79DA604231C3}"/>
              </a:ext>
            </a:extLst>
          </p:cNvPr>
          <p:cNvSpPr txBox="1"/>
          <p:nvPr/>
        </p:nvSpPr>
        <p:spPr>
          <a:xfrm>
            <a:off x="617838" y="630195"/>
            <a:ext cx="6954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GRIGLIA DI OSSERVAZIONE DEL LAVORO DI GRUPPO</a:t>
            </a:r>
          </a:p>
        </p:txBody>
      </p:sp>
      <p:pic>
        <p:nvPicPr>
          <p:cNvPr id="6" name="Immagine 5" descr="Immagine che contiene tavolo&#10;&#10;Descrizione generata automaticamente">
            <a:extLst>
              <a:ext uri="{FF2B5EF4-FFF2-40B4-BE49-F238E27FC236}">
                <a16:creationId xmlns:a16="http://schemas.microsoft.com/office/drawing/2014/main" xmlns="" id="{713277F6-28D9-8C86-1620-4B6BB8D44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138" y="1629375"/>
            <a:ext cx="77470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87650"/>
      </p:ext>
    </p:extLst>
  </p:cSld>
  <p:clrMapOvr>
    <a:masterClrMapping/>
  </p:clrMapOvr>
</p:sld>
</file>

<file path=ppt/theme/theme1.xml><?xml version="1.0" encoding="utf-8"?>
<a:theme xmlns:a="http://schemas.openxmlformats.org/drawingml/2006/main" name="Diapositiva titol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437</Words>
  <Application>Microsoft Office PowerPoint</Application>
  <PresentationFormat>Widescreen</PresentationFormat>
  <Paragraphs>55</Paragraphs>
  <Slides>13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CIDFont+F11</vt:lpstr>
      <vt:lpstr>CIDFont+F9</vt:lpstr>
      <vt:lpstr>Diapositiva titolo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Francesca Ministrini</dc:creator>
  <cp:lastModifiedBy>Francesca Ministrini</cp:lastModifiedBy>
  <cp:revision>3</cp:revision>
  <dcterms:created xsi:type="dcterms:W3CDTF">2020-12-01T07:19:13Z</dcterms:created>
  <dcterms:modified xsi:type="dcterms:W3CDTF">2023-01-13T06:08:16Z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PresentationFormat">
    <vt:lpwstr>Widescreen</vt:lpwstr>
  </property>
  <property fmtid="{D5CDD505-2E9C-101B-9397-08002B2CF9AE}" pid="4" name="Slides">
    <vt:r8>1</vt:r8>
  </property>
</Properties>
</file>