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" roundtripDataSignature="AMtx7mhkt79emjFeBgmOw0S8GuU+2VyF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327C3E6-D257-48F5-A189-8D6EEBF9C8D0}">
  <a:tblStyle styleId="{0327C3E6-D257-48F5-A189-8D6EEBF9C8D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10" Type="http://schemas.openxmlformats.org/officeDocument/2006/relationships/viewProps" Target="viewProps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33150" y="744475"/>
            <a:ext cx="4532000" cy="37224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3477626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79750" y="4715125"/>
            <a:ext cx="5438125" cy="4466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37332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 amt="38000"/>
          </a:blip>
          <a:tile tx="0" ty="0" sx="100000" sy="100000" flip="none" algn="tl"/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"/>
          <p:cNvGraphicFramePr/>
          <p:nvPr>
            <p:extLst>
              <p:ext uri="{D42A27DB-BD31-4B8C-83A1-F6EECF244321}">
                <p14:modId xmlns:p14="http://schemas.microsoft.com/office/powerpoint/2010/main" val="611796763"/>
              </p:ext>
            </p:extLst>
          </p:nvPr>
        </p:nvGraphicFramePr>
        <p:xfrm>
          <a:off x="299142" y="427320"/>
          <a:ext cx="11593725" cy="6031798"/>
        </p:xfrm>
        <a:graphic>
          <a:graphicData uri="http://schemas.openxmlformats.org/drawingml/2006/table">
            <a:tbl>
              <a:tblPr firstRow="1" firstCol="1" bandRow="1">
                <a:noFill/>
                <a:tableStyleId>{0327C3E6-D257-48F5-A189-8D6EEBF9C8D0}</a:tableStyleId>
              </a:tblPr>
              <a:tblGrid>
                <a:gridCol w="3121375"/>
                <a:gridCol w="8472350"/>
              </a:tblGrid>
              <a:tr h="625875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Progettazione Curricolo Cittadinanza – Ed. Civica </a:t>
                      </a:r>
                      <a:r>
                        <a:rPr lang="it-IT" sz="1800" u="none" strike="noStrike" cap="none" dirty="0" err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a.s.</a:t>
                      </a:r>
                      <a:r>
                        <a:rPr lang="it-IT" sz="18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22.23</a:t>
                      </a:r>
                      <a:endParaRPr sz="18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PLESSO: 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</a:rPr>
                        <a:t>Primaria Iseo</a:t>
                      </a:r>
                      <a:endParaRPr sz="1800" u="none" strike="noStrike" cap="none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236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it-IT" sz="18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TITOLO EPISODIO APPRENDIMENTO SITUATO  </a:t>
                      </a:r>
                      <a:r>
                        <a:rPr lang="it-IT" sz="1800" u="none" strike="noStrike" cap="none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“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</a:rPr>
                        <a:t>FACCIAMO SBOCCIARE LA GENTILEZZA!</a:t>
                      </a:r>
                      <a:r>
                        <a:rPr lang="it-IT" sz="1800" u="none" strike="noStrike" cap="none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”  </a:t>
                      </a:r>
                      <a:endParaRPr sz="1800" b="1" u="none" strike="noStrike" cap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23600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91275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AMBITO DI ESERCIZIO</a:t>
                      </a:r>
                      <a:endParaRPr dirty="0"/>
                    </a:p>
                    <a:p>
                      <a:pPr marL="457200" marR="0" lvl="0" indent="-34290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1800"/>
                        <a:buChar char="●"/>
                      </a:pPr>
                      <a:r>
                        <a:rPr lang="it-IT" sz="1800" u="none" strike="noStrike" cap="none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</a:rPr>
                        <a:t>CITTADINANZA E REGOLE SOCIALI</a:t>
                      </a:r>
                      <a:endParaRPr sz="1800" u="none" strike="noStrike" cap="none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None/>
                      </a:pPr>
                      <a:endParaRPr sz="1800" u="none" strike="noStrike" cap="none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07425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Situazione problema </a:t>
                      </a:r>
                      <a:r>
                        <a:rPr lang="it-IT" sz="1800" b="1" u="none" strike="noStrike" cap="none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</a:rPr>
                        <a:t>Durante il gioco libero talvolta i bambini riportano che alcuni compagni utilizzano parole e gesti poco gentili nei loro confronti. Come possiamo comportarci e parlare in modo più gentile?</a:t>
                      </a:r>
                      <a:endParaRPr sz="1800" b="1" u="none" strike="noStrike" cap="none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78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u="none" strike="noStrike" cap="none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COMPETENZA/E CHIAVE</a:t>
                      </a:r>
                      <a:endParaRPr sz="1800" u="none" strike="sngStrike" cap="none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4572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800"/>
                        <a:buChar char="●"/>
                      </a:pPr>
                      <a:r>
                        <a:rPr lang="it-IT" sz="1800"/>
                        <a:t>COMPETENZA PERSONALE, SOCIALE E CAPACITA’ DI IMPARARE A IMPARARE.</a:t>
                      </a:r>
                      <a:endParaRPr sz="1800"/>
                    </a:p>
                    <a:p>
                      <a:pPr marL="4572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800"/>
                        <a:buChar char="●"/>
                      </a:pPr>
                      <a:r>
                        <a:rPr lang="it-IT" sz="1800"/>
                        <a:t>COMPETENZA IN MATERIA DI CITTADINANZA.</a:t>
                      </a:r>
                      <a:endParaRPr sz="1800"/>
                    </a:p>
                  </a:txBody>
                  <a:tcPr marL="34925" marR="20950" marT="60325" marB="0"/>
                </a:tc>
              </a:tr>
              <a:tr h="211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COMPITO PER  ALUNNI/E</a:t>
                      </a:r>
                      <a:endParaRPr sz="18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34925" marR="20950" marT="603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800"/>
                        <a:t>Dopo aver drammatizzato con gli alunni le situazioni in cui utilizzano gesti e parole poco gentili e riflettuto insieme a loro sull’individuazione di soluzioni alternative anche attraverso un brainstorming delle parole gentili e di attività svolte in occasione della giornata della gentilezza, vengono guidati nella costruzione del termometro della gentilezza e nella realizzazione di un cartellone di classe per monitorare l’utilizzo di parole e gesti gentili.</a:t>
                      </a: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34925" marR="20950" marT="60325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Noto Sans Symbols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Ministrini</dc:creator>
  <cp:lastModifiedBy>Francesca Ministrini</cp:lastModifiedBy>
  <cp:revision>2</cp:revision>
  <dcterms:created xsi:type="dcterms:W3CDTF">2020-12-01T07:19:13Z</dcterms:created>
  <dcterms:modified xsi:type="dcterms:W3CDTF">2022-11-18T07:13:09Z</dcterms:modified>
</cp:coreProperties>
</file>