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9"/>
  </p:notesMasterIdLst>
  <p:sldIdLst>
    <p:sldId id="577" r:id="rId2"/>
    <p:sldId id="600" r:id="rId3"/>
    <p:sldId id="1871" r:id="rId4"/>
    <p:sldId id="1878" r:id="rId5"/>
    <p:sldId id="1872" r:id="rId6"/>
    <p:sldId id="1873" r:id="rId7"/>
    <p:sldId id="1874" r:id="rId8"/>
    <p:sldId id="1879" r:id="rId9"/>
    <p:sldId id="1887" r:id="rId10"/>
    <p:sldId id="1894" r:id="rId11"/>
    <p:sldId id="1880" r:id="rId12"/>
    <p:sldId id="1893" r:id="rId13"/>
    <p:sldId id="1895" r:id="rId14"/>
    <p:sldId id="711" r:id="rId15"/>
    <p:sldId id="1889" r:id="rId16"/>
    <p:sldId id="1891" r:id="rId17"/>
    <p:sldId id="739" r:id="rId18"/>
    <p:sldId id="1858" r:id="rId19"/>
    <p:sldId id="1863" r:id="rId20"/>
    <p:sldId id="1860" r:id="rId21"/>
    <p:sldId id="1861" r:id="rId22"/>
    <p:sldId id="257" r:id="rId23"/>
    <p:sldId id="258" r:id="rId24"/>
    <p:sldId id="268" r:id="rId25"/>
    <p:sldId id="274" r:id="rId26"/>
    <p:sldId id="275" r:id="rId27"/>
    <p:sldId id="1853" r:id="rId28"/>
  </p:sldIdLst>
  <p:sldSz cx="12192000" cy="6858000"/>
  <p:notesSz cx="6888163" cy="100187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9AEB97-652F-34A9-82B5-CDC8C970DD83}" name="Sonia Sorgato" initials="SS" userId="f98d27c9b8e31f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rigente" initials="d" lastIdx="2" clrIdx="0"/>
  <p:cmAuthor id="2" name="Paola Capitanio" initials="P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72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p:cViewPr varScale="1">
        <p:scale>
          <a:sx n="95" d="100"/>
          <a:sy n="95" d="100"/>
        </p:scale>
        <p:origin x="-252"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it-IT"/>
          </a:p>
        </p:txBody>
      </p:sp>
      <p:sp>
        <p:nvSpPr>
          <p:cNvPr id="3" name="Segnaposto dat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3006E695-CADA-45A8-A93F-A3D55A0C2B9F}" type="datetimeFigureOut">
              <a:rPr lang="it-IT" smtClean="0"/>
              <a:pPr/>
              <a:t>20/06/2022</a:t>
            </a:fld>
            <a:endParaRPr lang="it-IT"/>
          </a:p>
        </p:txBody>
      </p:sp>
      <p:sp>
        <p:nvSpPr>
          <p:cNvPr id="4" name="Segnaposto immagin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it-IT"/>
          </a:p>
        </p:txBody>
      </p:sp>
      <p:sp>
        <p:nvSpPr>
          <p:cNvPr id="5" name="Segnaposto note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6C85D24-3A14-4628-8665-00E7D243AC7B}" type="slidenum">
              <a:rPr lang="it-IT" smtClean="0"/>
              <a:pPr/>
              <a:t>‹N›</a:t>
            </a:fld>
            <a:endParaRPr lang="it-IT"/>
          </a:p>
        </p:txBody>
      </p:sp>
    </p:spTree>
    <p:extLst>
      <p:ext uri="{BB962C8B-B14F-4D97-AF65-F5344CB8AC3E}">
        <p14:creationId xmlns:p14="http://schemas.microsoft.com/office/powerpoint/2010/main" xmlns="" val="39371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7626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998e942b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998e942b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a:latin typeface="Century Schoolbook"/>
              <a:ea typeface="Century Schoolbook"/>
              <a:cs typeface="Century Schoolbook"/>
              <a:sym typeface="Century Schoolbook"/>
            </a:endParaRPr>
          </a:p>
          <a:p>
            <a:pPr marL="0" lvl="0" indent="0" algn="just" rtl="0">
              <a:spcBef>
                <a:spcPts val="0"/>
              </a:spcBef>
              <a:spcAft>
                <a:spcPts val="0"/>
              </a:spcAft>
              <a:buNone/>
            </a:pPr>
            <a:r>
              <a:rPr lang="it" sz="1200">
                <a:latin typeface="Century Schoolbook"/>
                <a:ea typeface="Century Schoolbook"/>
                <a:cs typeface="Century Schoolbook"/>
                <a:sym typeface="Century Schoolbook"/>
              </a:rPr>
              <a:t>Buonasera a tutti e a tutte. Io sono Laura Parigi e sono una ricercatrice di INDIRE, </a:t>
            </a:r>
            <a:r>
              <a:rPr lang="it" sz="1200">
                <a:highlight>
                  <a:srgbClr val="FFFFFF"/>
                </a:highlight>
                <a:latin typeface="Century Schoolbook"/>
                <a:ea typeface="Century Schoolbook"/>
                <a:cs typeface="Century Schoolbook"/>
                <a:sym typeface="Century Schoolbook"/>
              </a:rPr>
              <a:t>Istituto Nazionale di Documentazione, Innovazione e Ricerca Educativa (</a:t>
            </a:r>
            <a:r>
              <a:rPr lang="it" sz="1200" b="1">
                <a:highlight>
                  <a:srgbClr val="FFFFFF"/>
                </a:highlight>
                <a:latin typeface="Century Schoolbook"/>
                <a:ea typeface="Century Schoolbook"/>
                <a:cs typeface="Century Schoolbook"/>
                <a:sym typeface="Century Schoolbook"/>
              </a:rPr>
              <a:t>Indire</a:t>
            </a:r>
            <a:r>
              <a:rPr lang="it" sz="1200">
                <a:highlight>
                  <a:srgbClr val="FFFFFF"/>
                </a:highlight>
                <a:latin typeface="Century Schoolbook"/>
                <a:ea typeface="Century Schoolbook"/>
                <a:cs typeface="Century Schoolbook"/>
                <a:sym typeface="Century Schoolbook"/>
              </a:rPr>
              <a:t>).</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highlight>
                  <a:srgbClr val="FFFFFF"/>
                </a:highlight>
                <a:latin typeface="Century Schoolbook"/>
                <a:ea typeface="Century Schoolbook"/>
                <a:cs typeface="Century Schoolbook"/>
                <a:sym typeface="Century Schoolbook"/>
              </a:rPr>
              <a:t>Nel mio intervento vorrei provare a toccare </a:t>
            </a:r>
            <a:endParaRPr sz="1200">
              <a:highlight>
                <a:srgbClr val="FFFFFF"/>
              </a:highlight>
              <a:latin typeface="Century Schoolbook"/>
              <a:ea typeface="Century Schoolbook"/>
              <a:cs typeface="Century Schoolbook"/>
              <a:sym typeface="Century Schoolbook"/>
            </a:endParaRPr>
          </a:p>
          <a:p>
            <a:pPr marL="457200" lvl="0" indent="-304800" algn="just" rtl="0">
              <a:spcBef>
                <a:spcPts val="0"/>
              </a:spcBef>
              <a:spcAft>
                <a:spcPts val="0"/>
              </a:spcAft>
              <a:buSzPts val="1200"/>
              <a:buFont typeface="Century Schoolbook"/>
              <a:buChar char="●"/>
            </a:pPr>
            <a:r>
              <a:rPr lang="it" sz="1200">
                <a:highlight>
                  <a:srgbClr val="FFFFFF"/>
                </a:highlight>
                <a:latin typeface="Century Schoolbook"/>
                <a:ea typeface="Century Schoolbook"/>
                <a:cs typeface="Century Schoolbook"/>
                <a:sym typeface="Century Schoolbook"/>
              </a:rPr>
              <a:t>Spiegare il cambiamento rispondendo alle domande</a:t>
            </a:r>
            <a:endParaRPr sz="1200">
              <a:highlight>
                <a:srgbClr val="FFFFFF"/>
              </a:highlight>
              <a:latin typeface="Century Schoolbook"/>
              <a:ea typeface="Century Schoolbook"/>
              <a:cs typeface="Century Schoolbook"/>
              <a:sym typeface="Century Schoolbook"/>
            </a:endParaRPr>
          </a:p>
          <a:p>
            <a:pPr marL="457200" lvl="0" indent="-304800" algn="just" rtl="0">
              <a:spcBef>
                <a:spcPts val="0"/>
              </a:spcBef>
              <a:spcAft>
                <a:spcPts val="0"/>
              </a:spcAft>
              <a:buSzPts val="1200"/>
              <a:buFont typeface="Century Schoolbook"/>
              <a:buChar char="●"/>
            </a:pPr>
            <a:r>
              <a:rPr lang="it" sz="1200">
                <a:highlight>
                  <a:srgbClr val="FFFFFF"/>
                </a:highlight>
                <a:latin typeface="Century Schoolbook"/>
                <a:ea typeface="Century Schoolbook"/>
                <a:cs typeface="Century Schoolbook"/>
                <a:sym typeface="Century Schoolbook"/>
              </a:rPr>
              <a:t>Spiegare il lessico tecnico</a:t>
            </a:r>
            <a:endParaRPr sz="1200">
              <a:highlight>
                <a:srgbClr val="FFFFFF"/>
              </a:highlight>
              <a:latin typeface="Century Schoolbook"/>
              <a:ea typeface="Century Schoolbook"/>
              <a:cs typeface="Century Schoolbook"/>
              <a:sym typeface="Century Schoolbook"/>
            </a:endParaRPr>
          </a:p>
          <a:p>
            <a:pPr marL="457200" lvl="0" indent="-304800" algn="just" rtl="0">
              <a:spcBef>
                <a:spcPts val="0"/>
              </a:spcBef>
              <a:spcAft>
                <a:spcPts val="0"/>
              </a:spcAft>
              <a:buSzPts val="1200"/>
              <a:buFont typeface="Century Schoolbook"/>
              <a:buChar char="●"/>
            </a:pPr>
            <a:r>
              <a:rPr lang="it" sz="1200">
                <a:highlight>
                  <a:srgbClr val="FFFFFF"/>
                </a:highlight>
                <a:latin typeface="Century Schoolbook"/>
                <a:ea typeface="Century Schoolbook"/>
                <a:cs typeface="Century Schoolbook"/>
                <a:sym typeface="Century Schoolbook"/>
              </a:rPr>
              <a:t>Alcuni esempi</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highlight>
                  <a:srgbClr val="FFFFFF"/>
                </a:highlight>
                <a:latin typeface="Century Schoolbook"/>
                <a:ea typeface="Century Schoolbook"/>
                <a:cs typeface="Century Schoolbook"/>
                <a:sym typeface="Century Schoolbook"/>
              </a:rPr>
              <a:t>Provo a toccare tre livelli diversi. Il primo è quello delle richieste esplicite che possono arrivare dai genitori, ed è il livello più semplice, perché, da quello che abbiamo potuto osservare anche noi, ci sono delle domande tipiche e delle risposte che possiamo dare per chiare le idee. </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highlight>
                  <a:srgbClr val="FFFFFF"/>
                </a:highlight>
                <a:latin typeface="Century Schoolbook"/>
                <a:ea typeface="Century Schoolbook"/>
                <a:cs typeface="Century Schoolbook"/>
                <a:sym typeface="Century Schoolbook"/>
              </a:rPr>
              <a:t>Il secondo livello invece riguarda una questione strettamente linguistica, perché, come tutte le professioni e i mestieri, l’insegnamento, il fare scuola, ha un suo lessico settoriale, che siamo abituati a parlare e che per chi sta dentro l’ambito professionale è chiaro. Questo c’è da prima dell’introduzione dei giudizi descrittivi, ma con il vecchio documento valutativo restava invisibile alle famiglie. Ora invece, esplicitando gli obiettivi di apprendimento e i criteri con cui si articolano i livelli, abbiamo messo in chiaro, esplicitato, alcuni “ferri del mestiere” che però hanno un loro linguaggio, che per le famiglie potrebbe risultare eccessivamente tecnico, opaco difficile da capire. </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highlight>
                  <a:srgbClr val="FFFFFF"/>
                </a:highlight>
                <a:latin typeface="Century Schoolbook"/>
                <a:ea typeface="Century Schoolbook"/>
                <a:cs typeface="Century Schoolbook"/>
                <a:sym typeface="Century Schoolbook"/>
              </a:rPr>
              <a:t>Il terzo punto del mio intervento riguarda invece alcune pratiche concrete che si possono organizzare per la comunicazione tra scuola e  famiglia, per facilitare questo momento di comunicazione, in particolare in situazione particolarmente complesse, per esempio in scuole con alta presenza di famiglie straniere</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1200">
              <a:highlight>
                <a:srgbClr val="FFFFFF"/>
              </a:highlight>
              <a:latin typeface="Century Schoolbook"/>
              <a:ea typeface="Century Schoolbook"/>
              <a:cs typeface="Century Schoolbook"/>
              <a:sym typeface="Century Schoolbook"/>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998e942b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998e942b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200">
                <a:highlight>
                  <a:srgbClr val="FFFFFF"/>
                </a:highlight>
                <a:latin typeface="Century Schoolbook"/>
                <a:ea typeface="Century Schoolbook"/>
                <a:cs typeface="Century Schoolbook"/>
                <a:sym typeface="Century Schoolbook"/>
              </a:rPr>
              <a:t>Questo è un primo nucleo di domande che ci possono essere rivolte. </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solidFill>
                  <a:schemeClr val="dk1"/>
                </a:solidFill>
                <a:highlight>
                  <a:srgbClr val="FFFFFF"/>
                </a:highlight>
                <a:latin typeface="Century Schoolbook"/>
                <a:ea typeface="Century Schoolbook"/>
                <a:cs typeface="Century Schoolbook"/>
                <a:sym typeface="Century Schoolbook"/>
              </a:rPr>
              <a:t>Oggi vorrei provare a rispondere ad alcune domande che abbiamo raccolto in questi mesi di lavoro, soprattutto dopo la fine del primo quadrimestre.</a:t>
            </a:r>
            <a:br>
              <a:rPr lang="it" sz="1200">
                <a:solidFill>
                  <a:schemeClr val="dk1"/>
                </a:solidFill>
                <a:highlight>
                  <a:srgbClr val="FFFFFF"/>
                </a:highlight>
                <a:latin typeface="Century Schoolbook"/>
                <a:ea typeface="Century Schoolbook"/>
                <a:cs typeface="Century Schoolbook"/>
                <a:sym typeface="Century Schoolbook"/>
              </a:rPr>
            </a:br>
            <a:endParaRPr sz="1200">
              <a:highlight>
                <a:srgbClr val="FFFFFF"/>
              </a:highlight>
              <a:latin typeface="Century Schoolbook"/>
              <a:ea typeface="Century Schoolbook"/>
              <a:cs typeface="Century Schoolbook"/>
              <a:sym typeface="Century Schoolbook"/>
            </a:endParaRPr>
          </a:p>
          <a:p>
            <a:pPr marL="457200" lvl="0" indent="-304800" algn="l" rtl="0">
              <a:spcBef>
                <a:spcPts val="0"/>
              </a:spcBef>
              <a:spcAft>
                <a:spcPts val="0"/>
              </a:spcAft>
              <a:buClr>
                <a:schemeClr val="dk1"/>
              </a:buClr>
              <a:buSzPts val="1200"/>
              <a:buFont typeface="Century Schoolbook"/>
              <a:buChar char="●"/>
            </a:pPr>
            <a:r>
              <a:rPr lang="it" sz="1200">
                <a:solidFill>
                  <a:schemeClr val="dk1"/>
                </a:solidFill>
                <a:latin typeface="Century Schoolbook"/>
                <a:ea typeface="Century Schoolbook"/>
                <a:cs typeface="Century Schoolbook"/>
                <a:sym typeface="Century Schoolbook"/>
              </a:rPr>
              <a:t>Perché sono stati eliminati i voti?</a:t>
            </a:r>
            <a:endParaRPr sz="1200">
              <a:solidFill>
                <a:schemeClr val="dk1"/>
              </a:solidFill>
              <a:latin typeface="Century Schoolbook"/>
              <a:ea typeface="Century Schoolbook"/>
              <a:cs typeface="Century Schoolbook"/>
              <a:sym typeface="Century Schoolbook"/>
            </a:endParaRPr>
          </a:p>
          <a:p>
            <a:pPr marL="457200" lvl="0" indent="-304800" algn="l" rtl="0">
              <a:spcBef>
                <a:spcPts val="0"/>
              </a:spcBef>
              <a:spcAft>
                <a:spcPts val="0"/>
              </a:spcAft>
              <a:buClr>
                <a:schemeClr val="dk1"/>
              </a:buClr>
              <a:buSzPts val="1200"/>
              <a:buFont typeface="Century Schoolbook"/>
              <a:buChar char="●"/>
            </a:pPr>
            <a:r>
              <a:rPr lang="it" sz="1200">
                <a:solidFill>
                  <a:schemeClr val="dk1"/>
                </a:solidFill>
                <a:latin typeface="Century Schoolbook"/>
                <a:ea typeface="Century Schoolbook"/>
                <a:cs typeface="Century Schoolbook"/>
                <a:sym typeface="Century Schoolbook"/>
              </a:rPr>
              <a:t>I livelli corrispondono ai voti?</a:t>
            </a:r>
            <a:endParaRPr sz="1200">
              <a:solidFill>
                <a:schemeClr val="dk1"/>
              </a:solidFill>
              <a:latin typeface="Century Schoolbook"/>
              <a:ea typeface="Century Schoolbook"/>
              <a:cs typeface="Century Schoolbook"/>
              <a:sym typeface="Century Schoolbook"/>
            </a:endParaRPr>
          </a:p>
          <a:p>
            <a:pPr marL="457200" lvl="0" indent="-304800" algn="l" rtl="0">
              <a:spcBef>
                <a:spcPts val="0"/>
              </a:spcBef>
              <a:spcAft>
                <a:spcPts val="0"/>
              </a:spcAft>
              <a:buClr>
                <a:schemeClr val="dk1"/>
              </a:buClr>
              <a:buSzPts val="1200"/>
              <a:buFont typeface="Century Schoolbook"/>
              <a:buChar char="●"/>
            </a:pPr>
            <a:r>
              <a:rPr lang="it" sz="1200">
                <a:solidFill>
                  <a:schemeClr val="dk1"/>
                </a:solidFill>
                <a:latin typeface="Century Schoolbook"/>
                <a:ea typeface="Century Schoolbook"/>
                <a:cs typeface="Century Schoolbook"/>
                <a:sym typeface="Century Schoolbook"/>
              </a:rPr>
              <a:t>Perché la scheda è così lunga? A che serve?</a:t>
            </a:r>
            <a:endParaRPr sz="1200">
              <a:solidFill>
                <a:schemeClr val="dk1"/>
              </a:solidFill>
              <a:latin typeface="Century Schoolbook"/>
              <a:ea typeface="Century Schoolbook"/>
              <a:cs typeface="Century Schoolbook"/>
              <a:sym typeface="Century Schoolbook"/>
            </a:endParaRPr>
          </a:p>
          <a:p>
            <a:pPr marL="457200" lvl="0" indent="-304800" algn="l" rtl="0">
              <a:spcBef>
                <a:spcPts val="0"/>
              </a:spcBef>
              <a:spcAft>
                <a:spcPts val="0"/>
              </a:spcAft>
              <a:buClr>
                <a:schemeClr val="dk1"/>
              </a:buClr>
              <a:buSzPts val="1200"/>
              <a:buFont typeface="Century Schoolbook"/>
              <a:buChar char="●"/>
            </a:pPr>
            <a:r>
              <a:rPr lang="it" sz="1200">
                <a:solidFill>
                  <a:schemeClr val="dk1"/>
                </a:solidFill>
                <a:latin typeface="Century Schoolbook"/>
                <a:ea typeface="Century Schoolbook"/>
                <a:cs typeface="Century Schoolbook"/>
                <a:sym typeface="Century Schoolbook"/>
              </a:rPr>
              <a:t>Per le verifiche userete ancora i voti? Oppure userete i livelli?</a:t>
            </a:r>
            <a:endParaRPr sz="1200">
              <a:solidFill>
                <a:schemeClr val="dk1"/>
              </a:solidFill>
              <a:latin typeface="Century Schoolbook"/>
              <a:ea typeface="Century Schoolbook"/>
              <a:cs typeface="Century Schoolbook"/>
              <a:sym typeface="Century Schoolbook"/>
            </a:endParaRPr>
          </a:p>
          <a:p>
            <a:pPr marL="457200" lvl="0" indent="-304800" algn="l" rtl="0">
              <a:spcBef>
                <a:spcPts val="0"/>
              </a:spcBef>
              <a:spcAft>
                <a:spcPts val="0"/>
              </a:spcAft>
              <a:buClr>
                <a:schemeClr val="dk1"/>
              </a:buClr>
              <a:buSzPts val="1200"/>
              <a:buFont typeface="Century Schoolbook"/>
              <a:buChar char="●"/>
            </a:pPr>
            <a:r>
              <a:rPr lang="it" sz="1200">
                <a:solidFill>
                  <a:schemeClr val="dk1"/>
                </a:solidFill>
                <a:latin typeface="Century Schoolbook"/>
                <a:ea typeface="Century Schoolbook"/>
                <a:cs typeface="Century Schoolbook"/>
                <a:sym typeface="Century Schoolbook"/>
              </a:rPr>
              <a:t>Ma non era meglio prima? Era tutto più semplice e chiaro!</a:t>
            </a:r>
            <a:endParaRPr sz="1200">
              <a:highlight>
                <a:srgbClr val="FFFFFF"/>
              </a:highlight>
              <a:latin typeface="Century Schoolbook"/>
              <a:ea typeface="Century Schoolbook"/>
              <a:cs typeface="Century Schoolbook"/>
              <a:sym typeface="Century Schoolbook"/>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95c52e04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95c52e04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200">
                <a:highlight>
                  <a:srgbClr val="FFFFFF"/>
                </a:highlight>
                <a:latin typeface="Century Schoolbook"/>
                <a:ea typeface="Century Schoolbook"/>
                <a:cs typeface="Century Schoolbook"/>
                <a:sym typeface="Century Schoolbook"/>
              </a:rPr>
              <a:t>Partiamo per esempio dalla definizione di un livello e di un obiettivo presi dalle linee guida. Se prendiamo questi due piccoli testi, vediamo che, per quanto a noi possano risultare chiaro, i genitori potrebbero aver difficoltà almeno su due  piani.</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Clr>
                <a:schemeClr val="dk1"/>
              </a:buClr>
              <a:buSzPts val="1100"/>
              <a:buFont typeface="Arial"/>
              <a:buNone/>
            </a:pPr>
            <a:r>
              <a:rPr lang="it" sz="1200">
                <a:solidFill>
                  <a:schemeClr val="dk1"/>
                </a:solidFill>
                <a:highlight>
                  <a:schemeClr val="lt1"/>
                </a:highlight>
                <a:latin typeface="Century Schoolbook"/>
                <a:ea typeface="Century Schoolbook"/>
                <a:cs typeface="Century Schoolbook"/>
                <a:sym typeface="Century Schoolbook"/>
              </a:rPr>
              <a:t>Il primo è il piano della conoscenza e della comprensione delle parole. In queste due definizione ci sono almeno due termini come “seriare” e “mobilitare” che potrebbero non essere di immediata comprensione per tutti: tra i genitori ci sono persone con bagaglio culturale  e lessicali differenti, ci sono genitori stranieri che potrebbero non padroneggiare pienamente la lingua  E questo è un primo livello del problema, che riguarda la competenza lessicale di ciascuno. </a:t>
            </a: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1200">
              <a:solidFill>
                <a:schemeClr val="dk1"/>
              </a:solidFill>
              <a:highlight>
                <a:schemeClr val="lt1"/>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solidFill>
                  <a:schemeClr val="dk1"/>
                </a:solidFill>
                <a:highlight>
                  <a:schemeClr val="lt1"/>
                </a:highlight>
                <a:latin typeface="Century Schoolbook"/>
                <a:ea typeface="Century Schoolbook"/>
                <a:cs typeface="Century Schoolbook"/>
                <a:sym typeface="Century Schoolbook"/>
              </a:rPr>
              <a:t>Un secondo problema che dobbiamo tenere in considerazione riguarda i repertori di esperienza e gli immaginari, i valori ai quali i genitori attingono per leggere (di fatto questo è il tema che affrontiamo oggi) gli obiettivi e i livelli. </a:t>
            </a:r>
            <a:endParaRPr sz="1200">
              <a:solidFill>
                <a:schemeClr val="dk1"/>
              </a:solidFill>
              <a:highlight>
                <a:schemeClr val="lt1"/>
              </a:highlight>
              <a:latin typeface="Century Schoolbook"/>
              <a:ea typeface="Century Schoolbook"/>
              <a:cs typeface="Century Schoolbook"/>
              <a:sym typeface="Century Schoolbook"/>
            </a:endParaRPr>
          </a:p>
          <a:p>
            <a:pPr marL="0" lvl="0" indent="0" algn="just" rtl="0">
              <a:spcBef>
                <a:spcPts val="0"/>
              </a:spcBef>
              <a:spcAft>
                <a:spcPts val="0"/>
              </a:spcAft>
              <a:buNone/>
            </a:pPr>
            <a:r>
              <a:rPr lang="it" sz="1200">
                <a:solidFill>
                  <a:schemeClr val="dk1"/>
                </a:solidFill>
                <a:highlight>
                  <a:schemeClr val="lt1"/>
                </a:highlight>
                <a:latin typeface="Century Schoolbook"/>
                <a:ea typeface="Century Schoolbook"/>
                <a:cs typeface="Century Schoolbook"/>
                <a:sym typeface="Century Schoolbook"/>
              </a:rPr>
              <a:t>In queste due definizione ci sono almeno due termini come “seriare” e “mobilitare” che potrebbero non essere di immediata comprensione per tutti: tra i genitori ci sono persone con bagagli culturali e lessicali differenti, ci sono genitori stranieri che potrebbero non padroneggiare pienamente la lingua  E questo è un primo livello del problema, che riguarda la competenza lessicale di ciascuno. </a:t>
            </a:r>
            <a:endParaRPr sz="1200">
              <a:solidFill>
                <a:schemeClr val="dk1"/>
              </a:solidFill>
              <a:highlight>
                <a:schemeClr val="lt1"/>
              </a:highlight>
              <a:latin typeface="Century Schoolbook"/>
              <a:ea typeface="Century Schoolbook"/>
              <a:cs typeface="Century Schoolbook"/>
              <a:sym typeface="Century Schoolbook"/>
            </a:endParaRPr>
          </a:p>
          <a:p>
            <a:pPr marL="0" lvl="0" indent="0" algn="just" rtl="0">
              <a:spcBef>
                <a:spcPts val="0"/>
              </a:spcBef>
              <a:spcAft>
                <a:spcPts val="0"/>
              </a:spcAft>
              <a:buClr>
                <a:schemeClr val="dk1"/>
              </a:buClr>
              <a:buSzPts val="1100"/>
              <a:buFont typeface="Arial"/>
              <a:buNone/>
            </a:pPr>
            <a:endParaRPr sz="1200">
              <a:solidFill>
                <a:schemeClr val="dk1"/>
              </a:solidFill>
              <a:highlight>
                <a:schemeClr val="lt1"/>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1200">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1200">
              <a:solidFill>
                <a:srgbClr val="0E0B0F"/>
              </a:solidFill>
              <a:highlight>
                <a:srgbClr val="FFFFFF"/>
              </a:highlight>
              <a:latin typeface="Century Schoolbook"/>
              <a:ea typeface="Century Schoolbook"/>
              <a:cs typeface="Century Schoolbook"/>
              <a:sym typeface="Century Schoolbook"/>
            </a:endParaRPr>
          </a:p>
          <a:p>
            <a:pPr marL="0" lvl="0" indent="0" algn="just" rtl="0">
              <a:spcBef>
                <a:spcPts val="0"/>
              </a:spcBef>
              <a:spcAft>
                <a:spcPts val="0"/>
              </a:spcAft>
              <a:buNone/>
            </a:pPr>
            <a:endParaRPr sz="500">
              <a:highlight>
                <a:srgbClr val="FFFFFF"/>
              </a:highlight>
              <a:latin typeface="Century Schoolbook"/>
              <a:ea typeface="Century Schoolbook"/>
              <a:cs typeface="Century Schoolbook"/>
              <a:sym typeface="Century Schoolbook"/>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c9ca388e8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c9ca388e8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sz="1200">
              <a:solidFill>
                <a:schemeClr val="dk1"/>
              </a:solidFill>
              <a:latin typeface="Century Schoolbook"/>
              <a:ea typeface="Century Schoolbook"/>
              <a:cs typeface="Century Schoolbook"/>
              <a:sym typeface="Century Schoolbook"/>
            </a:endParaRPr>
          </a:p>
          <a:p>
            <a:pPr marL="0" lvl="0" indent="0" algn="just" rtl="0">
              <a:lnSpc>
                <a:spcPct val="115000"/>
              </a:lnSpc>
              <a:spcBef>
                <a:spcPts val="0"/>
              </a:spcBef>
              <a:spcAft>
                <a:spcPts val="0"/>
              </a:spcAft>
              <a:buNone/>
            </a:pPr>
            <a:endParaRPr sz="1200">
              <a:solidFill>
                <a:schemeClr val="dk1"/>
              </a:solidFill>
              <a:latin typeface="Century Schoolbook"/>
              <a:ea typeface="Century Schoolbook"/>
              <a:cs typeface="Century Schoolbook"/>
              <a:sym typeface="Century Schoolbook"/>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9ca388e8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9ca388e8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it" sz="1200">
                <a:solidFill>
                  <a:schemeClr val="dk1"/>
                </a:solidFill>
                <a:latin typeface="Century Schoolbook"/>
                <a:ea typeface="Century Schoolbook"/>
                <a:cs typeface="Century Schoolbook"/>
                <a:sym typeface="Century Schoolbook"/>
              </a:rPr>
              <a:t>l’IC Giacosa, come </a:t>
            </a:r>
            <a:r>
              <a:rPr lang="it" sz="1200" i="1">
                <a:solidFill>
                  <a:schemeClr val="dk1"/>
                </a:solidFill>
                <a:latin typeface="Century Schoolbook"/>
                <a:ea typeface="Century Schoolbook"/>
                <a:cs typeface="Century Schoolbook"/>
                <a:sym typeface="Century Schoolbook"/>
              </a:rPr>
              <a:t>Scuola Polo per l’integrazione per Milano città metropolitana</a:t>
            </a:r>
            <a:r>
              <a:rPr lang="it" sz="1200">
                <a:solidFill>
                  <a:schemeClr val="dk1"/>
                </a:solidFill>
                <a:latin typeface="Century Schoolbook"/>
                <a:ea typeface="Century Schoolbook"/>
                <a:cs typeface="Century Schoolbook"/>
                <a:sym typeface="Century Schoolbook"/>
              </a:rPr>
              <a:t>, in collaborazione con il PoloStart1,  ha realizzato un testo ad alta comprensibilità per la comunicazione ai genitori della Nuova valutazione periodica e finale degli apprendimenti per la scuola primaria.</a:t>
            </a:r>
            <a:endParaRPr sz="1200">
              <a:solidFill>
                <a:schemeClr val="dk1"/>
              </a:solidFill>
              <a:latin typeface="Century Schoolbook"/>
              <a:ea typeface="Century Schoolbook"/>
              <a:cs typeface="Century Schoolbook"/>
              <a:sym typeface="Century Schoolbook"/>
            </a:endParaRPr>
          </a:p>
          <a:p>
            <a:pPr marL="0" lvl="0" indent="0" algn="just" rtl="0">
              <a:lnSpc>
                <a:spcPct val="115000"/>
              </a:lnSpc>
              <a:spcBef>
                <a:spcPts val="0"/>
              </a:spcBef>
              <a:spcAft>
                <a:spcPts val="0"/>
              </a:spcAft>
              <a:buClr>
                <a:schemeClr val="dk1"/>
              </a:buClr>
              <a:buSzPts val="1100"/>
              <a:buFont typeface="Arial"/>
              <a:buNone/>
            </a:pPr>
            <a:r>
              <a:rPr lang="it" sz="1200">
                <a:solidFill>
                  <a:schemeClr val="dk1"/>
                </a:solidFill>
                <a:latin typeface="Century Schoolbook"/>
                <a:ea typeface="Century Schoolbook"/>
                <a:cs typeface="Century Schoolbook"/>
                <a:sym typeface="Century Schoolbook"/>
              </a:rPr>
              <a:t>Il testo (in allegato la versione in italiano), grazie alla collaborazione della Cooperativa Farsi Prossimo  e della Fondazione EmitFeltrinelli (nell'ambito del progetto “La Mia scuola in rete”) è stato tradotto nelle seguenti lingue:</a:t>
            </a:r>
            <a:endParaRPr sz="1200">
              <a:solidFill>
                <a:schemeClr val="dk1"/>
              </a:solidFill>
              <a:latin typeface="Century Schoolbook"/>
              <a:ea typeface="Century Schoolbook"/>
              <a:cs typeface="Century Schoolbook"/>
              <a:sym typeface="Century Schoolbook"/>
            </a:endParaRPr>
          </a:p>
          <a:p>
            <a:pPr marL="0" lvl="0" indent="0" algn="just" rtl="0">
              <a:lnSpc>
                <a:spcPct val="115000"/>
              </a:lnSpc>
              <a:spcBef>
                <a:spcPts val="0"/>
              </a:spcBef>
              <a:spcAft>
                <a:spcPts val="0"/>
              </a:spcAft>
              <a:buClr>
                <a:schemeClr val="dk1"/>
              </a:buClr>
              <a:buSzPts val="1100"/>
              <a:buFont typeface="Arial"/>
              <a:buNone/>
            </a:pPr>
            <a:r>
              <a:rPr lang="it" sz="1200">
                <a:solidFill>
                  <a:schemeClr val="dk1"/>
                </a:solidFill>
                <a:latin typeface="Century Schoolbook"/>
                <a:ea typeface="Century Schoolbook"/>
                <a:cs typeface="Century Schoolbook"/>
                <a:sym typeface="Century Schoolbook"/>
              </a:rPr>
              <a:t>inglese - francese - spagnolo - arabo* - cinese* - tagalog* - bengalese*</a:t>
            </a:r>
            <a:endParaRPr sz="1200">
              <a:solidFill>
                <a:schemeClr val="dk1"/>
              </a:solidFill>
              <a:latin typeface="Century Schoolbook"/>
              <a:ea typeface="Century Schoolbook"/>
              <a:cs typeface="Century Schoolbook"/>
              <a:sym typeface="Century Schoolbook"/>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Century Schoolbook"/>
              <a:ea typeface="Century Schoolbook"/>
              <a:cs typeface="Century Schoolbook"/>
              <a:sym typeface="Century Schoolbook"/>
            </a:endParaRPr>
          </a:p>
          <a:p>
            <a:pPr marL="0" lvl="0" indent="0" algn="just" rtl="0">
              <a:lnSpc>
                <a:spcPct val="115000"/>
              </a:lnSpc>
              <a:spcBef>
                <a:spcPts val="0"/>
              </a:spcBef>
              <a:spcAft>
                <a:spcPts val="0"/>
              </a:spcAft>
              <a:buClr>
                <a:schemeClr val="dk1"/>
              </a:buClr>
              <a:buSzPts val="1100"/>
              <a:buFont typeface="Arial"/>
              <a:buNone/>
            </a:pPr>
            <a:r>
              <a:rPr lang="it" sz="1200">
                <a:solidFill>
                  <a:schemeClr val="dk1"/>
                </a:solidFill>
                <a:latin typeface="Century Schoolbook"/>
                <a:ea typeface="Century Schoolbook"/>
                <a:cs typeface="Century Schoolbook"/>
                <a:sym typeface="Century Schoolbook"/>
              </a:rPr>
              <a:t>All'interno delle traduzioni contrassegnate dall'asterisco è presente un link per poter fruire della versione audio del testo, in considerazione del fatto che alcune famiglie non italofone hanno difficoltà di lettura. / Essendo un'iniziativa piuttosto inedita sarebbe per noi molto utile avere un vostro riscontro sulla sua efficacia al termine delle operazioni di  valutazione del primo quadrimestre.</a:t>
            </a:r>
            <a:endParaRPr sz="1200">
              <a:solidFill>
                <a:schemeClr val="dk1"/>
              </a:solidFill>
              <a:latin typeface="Century Schoolbook"/>
              <a:ea typeface="Century Schoolbook"/>
              <a:cs typeface="Century Schoolbook"/>
              <a:sym typeface="Century Schoolbook"/>
            </a:endParaRPr>
          </a:p>
          <a:p>
            <a:pPr marL="0" lvl="0" indent="0" algn="just" rtl="0">
              <a:lnSpc>
                <a:spcPct val="115000"/>
              </a:lnSpc>
              <a:spcBef>
                <a:spcPts val="0"/>
              </a:spcBef>
              <a:spcAft>
                <a:spcPts val="0"/>
              </a:spcAft>
              <a:buNone/>
            </a:pPr>
            <a:endParaRPr sz="1200">
              <a:solidFill>
                <a:schemeClr val="dk1"/>
              </a:solidFill>
              <a:latin typeface="Century Schoolbook"/>
              <a:ea typeface="Century Schoolbook"/>
              <a:cs typeface="Century Schoolbook"/>
              <a:sym typeface="Century Schoolbook"/>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15844CA-C50D-4A93-939C-A4A08D208B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BD7E5C25-46E8-4B7E-88D4-884446718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65ED8772-885D-45C8-A920-A4175327A58A}"/>
              </a:ext>
            </a:extLst>
          </p:cNvPr>
          <p:cNvSpPr>
            <a:spLocks noGrp="1"/>
          </p:cNvSpPr>
          <p:nvPr>
            <p:ph type="dt" sz="half" idx="10"/>
          </p:nvPr>
        </p:nvSpPr>
        <p:spPr/>
        <p:txBody>
          <a:bodyPr/>
          <a:lstStyle/>
          <a:p>
            <a:fld id="{5FD138F3-3145-E046-985E-E801C93A509B}" type="datetime1">
              <a:rPr lang="it-IT" smtClean="0"/>
              <a:pPr/>
              <a:t>20/06/2022</a:t>
            </a:fld>
            <a:endParaRPr lang="it-IT"/>
          </a:p>
        </p:txBody>
      </p:sp>
      <p:sp>
        <p:nvSpPr>
          <p:cNvPr id="5" name="Segnaposto piè di pagina 4">
            <a:extLst>
              <a:ext uri="{FF2B5EF4-FFF2-40B4-BE49-F238E27FC236}">
                <a16:creationId xmlns:a16="http://schemas.microsoft.com/office/drawing/2014/main" xmlns="" id="{94D00A5C-4DC9-4124-B6D5-B9386D13D0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25FF15-8098-4967-AF95-59002C762526}"/>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273061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AE075B-7C7D-41AA-97AB-BFEDF17BB72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453880F1-2693-45FD-B920-33EC3217823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9028A77-633E-4566-BDA0-5EA0683676A1}"/>
              </a:ext>
            </a:extLst>
          </p:cNvPr>
          <p:cNvSpPr>
            <a:spLocks noGrp="1"/>
          </p:cNvSpPr>
          <p:nvPr>
            <p:ph type="dt" sz="half" idx="10"/>
          </p:nvPr>
        </p:nvSpPr>
        <p:spPr/>
        <p:txBody>
          <a:bodyPr/>
          <a:lstStyle/>
          <a:p>
            <a:fld id="{ACB0F245-E0E6-8D4F-8D1A-AADE0F028A81}" type="datetime1">
              <a:rPr lang="it-IT" smtClean="0"/>
              <a:pPr/>
              <a:t>20/06/2022</a:t>
            </a:fld>
            <a:endParaRPr lang="it-IT"/>
          </a:p>
        </p:txBody>
      </p:sp>
      <p:sp>
        <p:nvSpPr>
          <p:cNvPr id="5" name="Segnaposto piè di pagina 4">
            <a:extLst>
              <a:ext uri="{FF2B5EF4-FFF2-40B4-BE49-F238E27FC236}">
                <a16:creationId xmlns:a16="http://schemas.microsoft.com/office/drawing/2014/main" xmlns="" id="{EC8E504F-EB3B-43F0-9D4E-131A0E803C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F645837-52D6-4614-9965-35D4F9AB3C3D}"/>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47066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FFABC4E5-F21B-4434-9DA7-36B9D2316D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53FFF8C-D17A-4E31-BD7D-1B477A7F655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2BCD977-8C89-4249-B46F-92902E90E5F5}"/>
              </a:ext>
            </a:extLst>
          </p:cNvPr>
          <p:cNvSpPr>
            <a:spLocks noGrp="1"/>
          </p:cNvSpPr>
          <p:nvPr>
            <p:ph type="dt" sz="half" idx="10"/>
          </p:nvPr>
        </p:nvSpPr>
        <p:spPr/>
        <p:txBody>
          <a:bodyPr/>
          <a:lstStyle/>
          <a:p>
            <a:fld id="{9DADD689-87D1-3343-BD67-3784BCFAD6BB}" type="datetime1">
              <a:rPr lang="it-IT" smtClean="0"/>
              <a:pPr/>
              <a:t>20/06/2022</a:t>
            </a:fld>
            <a:endParaRPr lang="it-IT"/>
          </a:p>
        </p:txBody>
      </p:sp>
      <p:sp>
        <p:nvSpPr>
          <p:cNvPr id="5" name="Segnaposto piè di pagina 4">
            <a:extLst>
              <a:ext uri="{FF2B5EF4-FFF2-40B4-BE49-F238E27FC236}">
                <a16:creationId xmlns:a16="http://schemas.microsoft.com/office/drawing/2014/main" xmlns="" id="{3817C810-9C55-4947-8B3C-D881E18321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EA2E73C-C5DE-4C20-8343-DBFAB073783D}"/>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257973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483353B-8291-A147-AE4C-D3E41E2AD089}" type="datetimeFigureOut">
              <a:rPr lang="it-IT" smtClean="0"/>
              <a:pPr/>
              <a:t>20/06/2022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EFB30-6BBA-1142-AB28-B7283C049464}" type="slidenum">
              <a:rPr lang="it-IT" smtClean="0"/>
              <a:pPr/>
              <a:t>‹N›</a:t>
            </a:fld>
            <a:endParaRPr lang="it-IT"/>
          </a:p>
        </p:txBody>
      </p:sp>
    </p:spTree>
    <p:extLst>
      <p:ext uri="{BB962C8B-B14F-4D97-AF65-F5344CB8AC3E}">
        <p14:creationId xmlns:p14="http://schemas.microsoft.com/office/powerpoint/2010/main" xmlns="" val="54926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54D5D7D-E397-42C9-8A25-60764AB7DE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002E3D6-0CEB-4185-82DA-101523D5C4A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A2C92BA-9E7D-4130-BCAF-7AFB63B11C8D}"/>
              </a:ext>
            </a:extLst>
          </p:cNvPr>
          <p:cNvSpPr>
            <a:spLocks noGrp="1"/>
          </p:cNvSpPr>
          <p:nvPr>
            <p:ph type="dt" sz="half" idx="10"/>
          </p:nvPr>
        </p:nvSpPr>
        <p:spPr/>
        <p:txBody>
          <a:bodyPr/>
          <a:lstStyle/>
          <a:p>
            <a:fld id="{52CFA6DA-E3A7-834D-B631-BBF788B17A95}" type="datetime1">
              <a:rPr lang="it-IT" smtClean="0"/>
              <a:pPr/>
              <a:t>20/06/2022</a:t>
            </a:fld>
            <a:endParaRPr lang="it-IT"/>
          </a:p>
        </p:txBody>
      </p:sp>
      <p:sp>
        <p:nvSpPr>
          <p:cNvPr id="5" name="Segnaposto piè di pagina 4">
            <a:extLst>
              <a:ext uri="{FF2B5EF4-FFF2-40B4-BE49-F238E27FC236}">
                <a16:creationId xmlns:a16="http://schemas.microsoft.com/office/drawing/2014/main" xmlns="" id="{79F2A124-E8CA-4329-BE8F-3929E4EF61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93701A8-63C8-4839-8F9E-0466A6526F94}"/>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174346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AB1E52-B976-41EB-9993-3CB2AC882C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5A856B-9F5E-4AC0-A210-3235E2CE0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E0A9CD67-87C6-4589-96AC-E9DEBBFEE20F}"/>
              </a:ext>
            </a:extLst>
          </p:cNvPr>
          <p:cNvSpPr>
            <a:spLocks noGrp="1"/>
          </p:cNvSpPr>
          <p:nvPr>
            <p:ph type="dt" sz="half" idx="10"/>
          </p:nvPr>
        </p:nvSpPr>
        <p:spPr/>
        <p:txBody>
          <a:bodyPr/>
          <a:lstStyle/>
          <a:p>
            <a:fld id="{3D175397-CBF0-FD4A-87D4-E36D6FE4FF56}" type="datetime1">
              <a:rPr lang="it-IT" smtClean="0"/>
              <a:pPr/>
              <a:t>20/06/2022</a:t>
            </a:fld>
            <a:endParaRPr lang="it-IT"/>
          </a:p>
        </p:txBody>
      </p:sp>
      <p:sp>
        <p:nvSpPr>
          <p:cNvPr id="5" name="Segnaposto piè di pagina 4">
            <a:extLst>
              <a:ext uri="{FF2B5EF4-FFF2-40B4-BE49-F238E27FC236}">
                <a16:creationId xmlns:a16="http://schemas.microsoft.com/office/drawing/2014/main" xmlns="" id="{0020432F-4015-4A07-B667-EC934A7966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7FCD841-E2C7-4C43-B935-3BC62C1C89E4}"/>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415653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989488-23C3-417C-B4C3-76C628C9B82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AB9A968-4DBE-4932-A1D9-B775863024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96BBEF26-E638-4C40-85C0-216E852317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66236593-25A1-443B-B9F1-778A5CEF92B8}"/>
              </a:ext>
            </a:extLst>
          </p:cNvPr>
          <p:cNvSpPr>
            <a:spLocks noGrp="1"/>
          </p:cNvSpPr>
          <p:nvPr>
            <p:ph type="dt" sz="half" idx="10"/>
          </p:nvPr>
        </p:nvSpPr>
        <p:spPr/>
        <p:txBody>
          <a:bodyPr/>
          <a:lstStyle/>
          <a:p>
            <a:fld id="{BDAAD538-4A14-5346-86E3-EF1E80FAE588}" type="datetime1">
              <a:rPr lang="it-IT" smtClean="0"/>
              <a:pPr/>
              <a:t>20/06/2022</a:t>
            </a:fld>
            <a:endParaRPr lang="it-IT"/>
          </a:p>
        </p:txBody>
      </p:sp>
      <p:sp>
        <p:nvSpPr>
          <p:cNvPr id="6" name="Segnaposto piè di pagina 5">
            <a:extLst>
              <a:ext uri="{FF2B5EF4-FFF2-40B4-BE49-F238E27FC236}">
                <a16:creationId xmlns:a16="http://schemas.microsoft.com/office/drawing/2014/main" xmlns="" id="{EA98CE99-DF26-4BB0-AAD8-656AACA3F6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450B6D-5404-46D6-BB02-D8F3E13D8719}"/>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181989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D08873E-55D2-476F-BA53-3A56DFA5480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23BB3F1-1FF1-4978-8827-D344E8F3F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0D91039F-D013-4D17-A22D-D02239556C3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51075498-28F5-4199-8F41-9C2354869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CA556B39-3687-4E61-A15B-9EB250B6BAB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DAB84D83-EDFF-488C-8D09-0BF728A69345}"/>
              </a:ext>
            </a:extLst>
          </p:cNvPr>
          <p:cNvSpPr>
            <a:spLocks noGrp="1"/>
          </p:cNvSpPr>
          <p:nvPr>
            <p:ph type="dt" sz="half" idx="10"/>
          </p:nvPr>
        </p:nvSpPr>
        <p:spPr/>
        <p:txBody>
          <a:bodyPr/>
          <a:lstStyle/>
          <a:p>
            <a:fld id="{701427C1-CAD9-BB43-914F-FFC8C43A229C}" type="datetime1">
              <a:rPr lang="it-IT" smtClean="0"/>
              <a:pPr/>
              <a:t>20/06/2022</a:t>
            </a:fld>
            <a:endParaRPr lang="it-IT"/>
          </a:p>
        </p:txBody>
      </p:sp>
      <p:sp>
        <p:nvSpPr>
          <p:cNvPr id="8" name="Segnaposto piè di pagina 7">
            <a:extLst>
              <a:ext uri="{FF2B5EF4-FFF2-40B4-BE49-F238E27FC236}">
                <a16:creationId xmlns:a16="http://schemas.microsoft.com/office/drawing/2014/main" xmlns="" id="{99646FFB-26D7-4FAD-94FE-94385A6FB94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2A23DD6C-6E53-49AE-B8F3-78E4E8736BF0}"/>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330319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D87C770-26BF-4AC8-936E-00A75E85A05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8FE54498-521C-4416-AAB0-853EA973463E}"/>
              </a:ext>
            </a:extLst>
          </p:cNvPr>
          <p:cNvSpPr>
            <a:spLocks noGrp="1"/>
          </p:cNvSpPr>
          <p:nvPr>
            <p:ph type="dt" sz="half" idx="10"/>
          </p:nvPr>
        </p:nvSpPr>
        <p:spPr/>
        <p:txBody>
          <a:bodyPr/>
          <a:lstStyle/>
          <a:p>
            <a:fld id="{4035CFFC-2B87-EC4B-AD3E-D96011DABD0A}" type="datetime1">
              <a:rPr lang="it-IT" smtClean="0"/>
              <a:pPr/>
              <a:t>20/06/2022</a:t>
            </a:fld>
            <a:endParaRPr lang="it-IT"/>
          </a:p>
        </p:txBody>
      </p:sp>
      <p:sp>
        <p:nvSpPr>
          <p:cNvPr id="4" name="Segnaposto piè di pagina 3">
            <a:extLst>
              <a:ext uri="{FF2B5EF4-FFF2-40B4-BE49-F238E27FC236}">
                <a16:creationId xmlns:a16="http://schemas.microsoft.com/office/drawing/2014/main" xmlns="" id="{D1A6EBF0-FFE7-436B-BAAB-2DFC1941922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016766D-D8B4-4C97-A0A4-A4B374D112AB}"/>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117660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A55C92-2467-431C-B994-E619D11F2808}"/>
              </a:ext>
            </a:extLst>
          </p:cNvPr>
          <p:cNvSpPr>
            <a:spLocks noGrp="1"/>
          </p:cNvSpPr>
          <p:nvPr>
            <p:ph type="dt" sz="half" idx="10"/>
          </p:nvPr>
        </p:nvSpPr>
        <p:spPr/>
        <p:txBody>
          <a:bodyPr/>
          <a:lstStyle/>
          <a:p>
            <a:fld id="{F9341C6B-4550-6B47-B8E3-6A4E681750BB}" type="datetime1">
              <a:rPr lang="it-IT" smtClean="0"/>
              <a:pPr/>
              <a:t>20/06/2022</a:t>
            </a:fld>
            <a:endParaRPr lang="it-IT"/>
          </a:p>
        </p:txBody>
      </p:sp>
      <p:sp>
        <p:nvSpPr>
          <p:cNvPr id="3" name="Segnaposto piè di pagina 2">
            <a:extLst>
              <a:ext uri="{FF2B5EF4-FFF2-40B4-BE49-F238E27FC236}">
                <a16:creationId xmlns:a16="http://schemas.microsoft.com/office/drawing/2014/main" xmlns="" id="{F86491AA-36BD-40EB-85D1-FE8B505B408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C8C5F2E-7701-4E69-9691-CC6712AA3F1D}"/>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166499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72AA6E-3419-4BBA-9FBC-1B149D646B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36085F4-A350-4672-A306-46A8C84CF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4611CE75-3BE6-4F9F-8B79-8CDF0172A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F118E14-D454-4693-8AA3-1C565BDCB63F}"/>
              </a:ext>
            </a:extLst>
          </p:cNvPr>
          <p:cNvSpPr>
            <a:spLocks noGrp="1"/>
          </p:cNvSpPr>
          <p:nvPr>
            <p:ph type="dt" sz="half" idx="10"/>
          </p:nvPr>
        </p:nvSpPr>
        <p:spPr/>
        <p:txBody>
          <a:bodyPr/>
          <a:lstStyle/>
          <a:p>
            <a:fld id="{080E028A-2E20-6F4F-8276-15D40A7B6633}" type="datetime1">
              <a:rPr lang="it-IT" smtClean="0"/>
              <a:pPr/>
              <a:t>20/06/2022</a:t>
            </a:fld>
            <a:endParaRPr lang="it-IT"/>
          </a:p>
        </p:txBody>
      </p:sp>
      <p:sp>
        <p:nvSpPr>
          <p:cNvPr id="6" name="Segnaposto piè di pagina 5">
            <a:extLst>
              <a:ext uri="{FF2B5EF4-FFF2-40B4-BE49-F238E27FC236}">
                <a16:creationId xmlns:a16="http://schemas.microsoft.com/office/drawing/2014/main" xmlns="" id="{EAEE0CE8-ED7F-49AB-B171-EE18791BD4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1903448-1B70-473C-9444-C12E5DF640A4}"/>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210552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D7AFB7-6523-47AD-934D-32B6FBFB08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5868D889-9498-4238-8BBA-521F04900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98F52C59-A421-4438-AF19-A2B62B28F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2A9A7C3-F355-4029-B214-800E301ECD22}"/>
              </a:ext>
            </a:extLst>
          </p:cNvPr>
          <p:cNvSpPr>
            <a:spLocks noGrp="1"/>
          </p:cNvSpPr>
          <p:nvPr>
            <p:ph type="dt" sz="half" idx="10"/>
          </p:nvPr>
        </p:nvSpPr>
        <p:spPr/>
        <p:txBody>
          <a:bodyPr/>
          <a:lstStyle/>
          <a:p>
            <a:fld id="{1B99A691-DB64-1946-80C7-DE9AB88CD194}" type="datetime1">
              <a:rPr lang="it-IT" smtClean="0"/>
              <a:pPr/>
              <a:t>20/06/2022</a:t>
            </a:fld>
            <a:endParaRPr lang="it-IT"/>
          </a:p>
        </p:txBody>
      </p:sp>
      <p:sp>
        <p:nvSpPr>
          <p:cNvPr id="6" name="Segnaposto piè di pagina 5">
            <a:extLst>
              <a:ext uri="{FF2B5EF4-FFF2-40B4-BE49-F238E27FC236}">
                <a16:creationId xmlns:a16="http://schemas.microsoft.com/office/drawing/2014/main" xmlns="" id="{DDB8806E-34DD-4EB6-BEF9-AB7B66EBF1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C80B0CC-B96A-4779-A46F-35B6FE8DF804}"/>
              </a:ext>
            </a:extLst>
          </p:cNvPr>
          <p:cNvSpPr>
            <a:spLocks noGrp="1"/>
          </p:cNvSpPr>
          <p:nvPr>
            <p:ph type="sldNum" sz="quarter" idx="12"/>
          </p:nvPr>
        </p:nvSpPr>
        <p:spPr/>
        <p:txBody>
          <a:body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216864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73CFDE26-1DE4-495D-88FF-97C83E978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57BFC901-A9E7-4612-839D-04E620B22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B504943-A089-4408-9452-90001355F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8DC15-E23B-7C4F-9903-10F9C7808EAD}" type="datetime1">
              <a:rPr lang="it-IT" smtClean="0"/>
              <a:pPr/>
              <a:t>20/06/2022</a:t>
            </a:fld>
            <a:endParaRPr lang="it-IT"/>
          </a:p>
        </p:txBody>
      </p:sp>
      <p:sp>
        <p:nvSpPr>
          <p:cNvPr id="5" name="Segnaposto piè di pagina 4">
            <a:extLst>
              <a:ext uri="{FF2B5EF4-FFF2-40B4-BE49-F238E27FC236}">
                <a16:creationId xmlns:a16="http://schemas.microsoft.com/office/drawing/2014/main" xmlns="" id="{EA142D56-E084-4EDF-A890-6A2BA81B9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47CA2ECC-B339-4117-8ABB-9681F471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63633-6A09-4FCB-B36C-A5DD473A3546}" type="slidenum">
              <a:rPr lang="it-IT" smtClean="0"/>
              <a:pPr/>
              <a:t>‹N›</a:t>
            </a:fld>
            <a:endParaRPr lang="it-IT"/>
          </a:p>
        </p:txBody>
      </p:sp>
    </p:spTree>
    <p:extLst>
      <p:ext uri="{BB962C8B-B14F-4D97-AF65-F5344CB8AC3E}">
        <p14:creationId xmlns:p14="http://schemas.microsoft.com/office/powerpoint/2010/main" xmlns="" val="3790746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6" name="Titolo 5">
            <a:extLst>
              <a:ext uri="{FF2B5EF4-FFF2-40B4-BE49-F238E27FC236}">
                <a16:creationId xmlns:a16="http://schemas.microsoft.com/office/drawing/2014/main" xmlns="" id="{B639761D-EF91-6F42-B78A-99B7D655D854}"/>
              </a:ext>
            </a:extLst>
          </p:cNvPr>
          <p:cNvSpPr>
            <a:spLocks noGrp="1"/>
          </p:cNvSpPr>
          <p:nvPr>
            <p:ph type="ctrTitle"/>
          </p:nvPr>
        </p:nvSpPr>
        <p:spPr>
          <a:xfrm>
            <a:off x="418730" y="462009"/>
            <a:ext cx="9002554" cy="3921287"/>
          </a:xfrm>
          <a:solidFill>
            <a:schemeClr val="accent1"/>
          </a:solidFill>
        </p:spPr>
        <p:txBody>
          <a:bodyPr vert="horz" lIns="91440" tIns="45720" rIns="91440" bIns="45720" rtlCol="0" anchor="ctr">
            <a:normAutofit/>
          </a:bodyPr>
          <a:lstStyle/>
          <a:p>
            <a:r>
              <a:rPr lang="it-IT" sz="4600" b="1" dirty="0">
                <a:solidFill>
                  <a:srgbClr val="FFFFFF"/>
                </a:solidFill>
              </a:rPr>
              <a:t>PTOF, CURRICOLO D‘ISTITUTO E OBIETTIVI DI APPRENDIMENTO</a:t>
            </a:r>
            <a:br>
              <a:rPr lang="it-IT" sz="4600" b="1" dirty="0">
                <a:solidFill>
                  <a:srgbClr val="FFFFFF"/>
                </a:solidFill>
              </a:rPr>
            </a:br>
            <a:endParaRPr lang="it-IT" sz="4600" b="1" dirty="0">
              <a:solidFill>
                <a:srgbClr val="FFFFFF"/>
              </a:solidFill>
            </a:endParaRPr>
          </a:p>
        </p:txBody>
      </p:sp>
      <p:sp>
        <p:nvSpPr>
          <p:cNvPr id="33" name="Rectangle 32">
            <a:extLst>
              <a:ext uri="{FF2B5EF4-FFF2-40B4-BE49-F238E27FC236}">
                <a16:creationId xmlns:a16="http://schemas.microsoft.com/office/drawing/2014/main" xmlns=""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ottotitolo 2">
            <a:extLst>
              <a:ext uri="{FF2B5EF4-FFF2-40B4-BE49-F238E27FC236}">
                <a16:creationId xmlns:a16="http://schemas.microsoft.com/office/drawing/2014/main" xmlns="" id="{A1C9FE96-4C61-5E4F-9552-B2114FE7767B}"/>
              </a:ext>
            </a:extLst>
          </p:cNvPr>
          <p:cNvSpPr>
            <a:spLocks noGrp="1"/>
          </p:cNvSpPr>
          <p:nvPr>
            <p:ph type="subTitle" idx="1"/>
          </p:nvPr>
        </p:nvSpPr>
        <p:spPr>
          <a:xfrm>
            <a:off x="1079499" y="4843002"/>
            <a:ext cx="10012680" cy="1234345"/>
          </a:xfrm>
        </p:spPr>
        <p:txBody>
          <a:bodyPr vert="horz" lIns="91440" tIns="45720" rIns="91440" bIns="45720" rtlCol="0" anchor="ctr">
            <a:normAutofit/>
          </a:bodyPr>
          <a:lstStyle/>
          <a:p>
            <a:pPr algn="l"/>
            <a:endParaRPr lang="en-US" sz="2600" dirty="0">
              <a:solidFill>
                <a:srgbClr val="1B1B1B"/>
              </a:solidFill>
            </a:endParaRPr>
          </a:p>
          <a:p>
            <a:pPr indent="-228600" algn="l">
              <a:buFont typeface="Arial" panose="020B0604020202020204" pitchFamily="34" charset="0"/>
              <a:buChar char="•"/>
            </a:pPr>
            <a:endParaRPr lang="en-US" sz="2600" dirty="0">
              <a:solidFill>
                <a:srgbClr val="1B1B1B"/>
              </a:solidFill>
            </a:endParaRPr>
          </a:p>
          <a:p>
            <a:pPr indent="-228600" algn="l">
              <a:buFont typeface="Arial" panose="020B0604020202020204" pitchFamily="34" charset="0"/>
              <a:buChar char="•"/>
            </a:pPr>
            <a:endParaRPr lang="en-US" sz="2600" dirty="0">
              <a:solidFill>
                <a:srgbClr val="1B1B1B"/>
              </a:solidFill>
            </a:endParaRPr>
          </a:p>
          <a:p>
            <a:pPr indent="-228600" algn="l">
              <a:buFont typeface="Arial" panose="020B0604020202020204" pitchFamily="34" charset="0"/>
              <a:buChar char="•"/>
            </a:pPr>
            <a:endParaRPr lang="en-US" sz="2600" dirty="0">
              <a:solidFill>
                <a:srgbClr val="1B1B1B"/>
              </a:solidFill>
            </a:endParaRPr>
          </a:p>
        </p:txBody>
      </p:sp>
      <p:sp>
        <p:nvSpPr>
          <p:cNvPr id="35" name="Rectangle 34">
            <a:extLst>
              <a:ext uri="{FF2B5EF4-FFF2-40B4-BE49-F238E27FC236}">
                <a16:creationId xmlns:a16="http://schemas.microsoft.com/office/drawing/2014/main" xmlns=""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8" name="Graphic 27" descr="Segno di spunta">
            <a:extLst>
              <a:ext uri="{FF2B5EF4-FFF2-40B4-BE49-F238E27FC236}">
                <a16:creationId xmlns:a16="http://schemas.microsoft.com/office/drawing/2014/main" xmlns="" id="{F4F9485C-8BA1-41E4-A2B4-EB0A55D759F0}"/>
              </a:ext>
            </a:extLst>
          </p:cNvPr>
          <p:cNvPicPr>
            <a:picLocks noChangeAspect="1"/>
          </p:cNvPicPr>
          <p:nvPr/>
        </p:nvPicPr>
        <p:blipFill>
          <a:blip r:embed="rId2" cstate="print">
            <a:extLst>
              <a:ext uri="{28A0092B-C50C-407E-A947-70E740481C1C}">
                <a14:useLocalDpi xmlns:a14="http://schemas.microsoft.com/office/drawing/2010/main" xmlns=""/>
              </a:ext>
              <a:ext uri="{96DAC541-7B7A-43D3-8B79-37D633B846F1}">
                <asvg:svgBlip xmlns:asvg="http://schemas.microsoft.com/office/drawing/2016/SVG/main" xmlns="" r:embed="rId3"/>
              </a:ext>
            </a:extLst>
          </a:blip>
          <a:stretch>
            <a:fillRect/>
          </a:stretch>
        </p:blipFill>
        <p:spPr>
          <a:xfrm>
            <a:off x="9857725" y="2612676"/>
            <a:ext cx="1632648" cy="1632648"/>
          </a:xfrm>
          <a:prstGeom prst="rect">
            <a:avLst/>
          </a:prstGeom>
        </p:spPr>
      </p:pic>
      <p:sp>
        <p:nvSpPr>
          <p:cNvPr id="8" name="Titolo 1">
            <a:extLst>
              <a:ext uri="{FF2B5EF4-FFF2-40B4-BE49-F238E27FC236}">
                <a16:creationId xmlns:a16="http://schemas.microsoft.com/office/drawing/2014/main" xmlns="" id="{4E9FD1E3-C775-4000-B59E-044EA389A78F}"/>
              </a:ext>
            </a:extLst>
          </p:cNvPr>
          <p:cNvSpPr txBox="1">
            <a:spLocks/>
          </p:cNvSpPr>
          <p:nvPr/>
        </p:nvSpPr>
        <p:spPr>
          <a:xfrm>
            <a:off x="1971039" y="5649834"/>
            <a:ext cx="8229600" cy="5883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dirty="0"/>
              <a:t>Milena Piscozzo</a:t>
            </a:r>
          </a:p>
        </p:txBody>
      </p:sp>
    </p:spTree>
    <p:extLst>
      <p:ext uri="{BB962C8B-B14F-4D97-AF65-F5344CB8AC3E}">
        <p14:creationId xmlns:p14="http://schemas.microsoft.com/office/powerpoint/2010/main" xmlns="" val="105427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F567EC01-B7A4-49BE-BC6D-FF3E24D02BA1}"/>
              </a:ext>
            </a:extLst>
          </p:cNvPr>
          <p:cNvSpPr txBox="1"/>
          <p:nvPr/>
        </p:nvSpPr>
        <p:spPr>
          <a:xfrm>
            <a:off x="278780" y="1338146"/>
            <a:ext cx="11385396" cy="5018204"/>
          </a:xfrm>
          <a:prstGeom prst="rect">
            <a:avLst/>
          </a:prstGeom>
          <a:solidFill>
            <a:schemeClr val="accent3">
              <a:lumMod val="20000"/>
              <a:lumOff val="80000"/>
            </a:schemeClr>
          </a:solidFill>
        </p:spPr>
        <p:txBody>
          <a:bodyPr wrap="square" rtlCol="0">
            <a:spAutoFit/>
          </a:bodyPr>
          <a:lstStyle/>
          <a:p>
            <a:endParaRPr lang="it-IT" dirty="0"/>
          </a:p>
        </p:txBody>
      </p:sp>
      <p:pic>
        <p:nvPicPr>
          <p:cNvPr id="6" name="Segnaposto contenuto 5">
            <a:extLst>
              <a:ext uri="{FF2B5EF4-FFF2-40B4-BE49-F238E27FC236}">
                <a16:creationId xmlns:a16="http://schemas.microsoft.com/office/drawing/2014/main" xmlns="" id="{C4EABF3E-F9D7-45DA-941D-4C8FAC96E8F9}"/>
              </a:ext>
            </a:extLst>
          </p:cNvPr>
          <p:cNvPicPr>
            <a:picLocks noGrp="1" noChangeAspect="1"/>
          </p:cNvPicPr>
          <p:nvPr>
            <p:ph idx="1"/>
          </p:nvPr>
        </p:nvPicPr>
        <p:blipFill rotWithShape="1">
          <a:blip r:embed="rId2" cstate="print"/>
          <a:srcRect t="22407" r="995" b="3806"/>
          <a:stretch/>
        </p:blipFill>
        <p:spPr>
          <a:xfrm>
            <a:off x="1238756" y="1768582"/>
            <a:ext cx="9859879" cy="4186695"/>
          </a:xfrm>
        </p:spPr>
      </p:pic>
      <p:sp>
        <p:nvSpPr>
          <p:cNvPr id="4" name="Segnaposto numero diapositiva 3">
            <a:extLst>
              <a:ext uri="{FF2B5EF4-FFF2-40B4-BE49-F238E27FC236}">
                <a16:creationId xmlns:a16="http://schemas.microsoft.com/office/drawing/2014/main" xmlns="" id="{E139A22E-77F6-45EC-AAD9-A69EA39DD7F2}"/>
              </a:ext>
            </a:extLst>
          </p:cNvPr>
          <p:cNvSpPr>
            <a:spLocks noGrp="1"/>
          </p:cNvSpPr>
          <p:nvPr>
            <p:ph type="sldNum" sz="quarter" idx="12"/>
          </p:nvPr>
        </p:nvSpPr>
        <p:spPr/>
        <p:txBody>
          <a:bodyPr/>
          <a:lstStyle/>
          <a:p>
            <a:fld id="{71963633-6A09-4FCB-B36C-A5DD473A3546}" type="slidenum">
              <a:rPr lang="it-IT" smtClean="0"/>
              <a:pPr/>
              <a:t>9</a:t>
            </a:fld>
            <a:endParaRPr lang="it-IT"/>
          </a:p>
        </p:txBody>
      </p:sp>
      <p:sp>
        <p:nvSpPr>
          <p:cNvPr id="7" name="Titolo 1">
            <a:extLst>
              <a:ext uri="{FF2B5EF4-FFF2-40B4-BE49-F238E27FC236}">
                <a16:creationId xmlns:a16="http://schemas.microsoft.com/office/drawing/2014/main" xmlns="" id="{207FEDCC-850A-4980-8C0A-52FB7D6EF216}"/>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RAV</a:t>
            </a:r>
          </a:p>
        </p:txBody>
      </p:sp>
    </p:spTree>
    <p:extLst>
      <p:ext uri="{BB962C8B-B14F-4D97-AF65-F5344CB8AC3E}">
        <p14:creationId xmlns:p14="http://schemas.microsoft.com/office/powerpoint/2010/main" xmlns="" val="371421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2B2ED69B-30EE-48FC-A895-1E6A8DF058F9}"/>
              </a:ext>
            </a:extLst>
          </p:cNvPr>
          <p:cNvSpPr txBox="1"/>
          <p:nvPr/>
        </p:nvSpPr>
        <p:spPr>
          <a:xfrm>
            <a:off x="691376" y="1416205"/>
            <a:ext cx="10716322" cy="5207448"/>
          </a:xfrm>
          <a:prstGeom prst="rect">
            <a:avLst/>
          </a:prstGeom>
          <a:solidFill>
            <a:schemeClr val="accent3">
              <a:lumMod val="20000"/>
              <a:lumOff val="80000"/>
            </a:schemeClr>
          </a:solidFill>
        </p:spPr>
        <p:txBody>
          <a:bodyPr wrap="square" rtlCol="0">
            <a:spAutoFit/>
          </a:bodyPr>
          <a:lstStyle/>
          <a:p>
            <a:endParaRPr lang="it-IT" dirty="0"/>
          </a:p>
        </p:txBody>
      </p:sp>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RAV</a:t>
            </a:r>
          </a:p>
        </p:txBody>
      </p:sp>
      <p:pic>
        <p:nvPicPr>
          <p:cNvPr id="5" name="Segnaposto contenuto 4">
            <a:extLst>
              <a:ext uri="{FF2B5EF4-FFF2-40B4-BE49-F238E27FC236}">
                <a16:creationId xmlns:a16="http://schemas.microsoft.com/office/drawing/2014/main" xmlns="" id="{016248AA-D07B-467C-B763-6A27D70DFF8C}"/>
              </a:ext>
            </a:extLst>
          </p:cNvPr>
          <p:cNvPicPr>
            <a:picLocks noGrp="1" noChangeAspect="1"/>
          </p:cNvPicPr>
          <p:nvPr>
            <p:ph idx="1"/>
          </p:nvPr>
        </p:nvPicPr>
        <p:blipFill rotWithShape="1">
          <a:blip r:embed="rId2" cstate="print"/>
          <a:srcRect t="11086" r="1316"/>
          <a:stretch/>
        </p:blipFill>
        <p:spPr>
          <a:xfrm>
            <a:off x="1527330" y="1571929"/>
            <a:ext cx="8925353" cy="4896000"/>
          </a:xfrm>
          <a:prstGeom prst="rect">
            <a:avLst/>
          </a:prstGeom>
        </p:spPr>
      </p:pic>
    </p:spTree>
    <p:extLst>
      <p:ext uri="{BB962C8B-B14F-4D97-AF65-F5344CB8AC3E}">
        <p14:creationId xmlns:p14="http://schemas.microsoft.com/office/powerpoint/2010/main" xmlns="" val="307565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A1DE721F-26B5-440B-8527-F648E35330FE}"/>
              </a:ext>
            </a:extLst>
          </p:cNvPr>
          <p:cNvSpPr txBox="1"/>
          <p:nvPr/>
        </p:nvSpPr>
        <p:spPr>
          <a:xfrm>
            <a:off x="1238715" y="356839"/>
            <a:ext cx="9980341" cy="5899150"/>
          </a:xfrm>
          <a:prstGeom prst="rect">
            <a:avLst/>
          </a:prstGeom>
          <a:solidFill>
            <a:schemeClr val="accent3">
              <a:lumMod val="20000"/>
              <a:lumOff val="80000"/>
            </a:schemeClr>
          </a:solidFill>
        </p:spPr>
        <p:txBody>
          <a:bodyPr wrap="square" rtlCol="0">
            <a:spAutoFit/>
          </a:bodyPr>
          <a:lstStyle/>
          <a:p>
            <a:endParaRPr lang="it-IT" dirty="0"/>
          </a:p>
        </p:txBody>
      </p:sp>
      <p:sp>
        <p:nvSpPr>
          <p:cNvPr id="4" name="Segnaposto numero diapositiva 3">
            <a:extLst>
              <a:ext uri="{FF2B5EF4-FFF2-40B4-BE49-F238E27FC236}">
                <a16:creationId xmlns:a16="http://schemas.microsoft.com/office/drawing/2014/main" xmlns="" id="{95530FDB-4BDA-4F01-B40F-9B786DB21133}"/>
              </a:ext>
            </a:extLst>
          </p:cNvPr>
          <p:cNvSpPr>
            <a:spLocks noGrp="1"/>
          </p:cNvSpPr>
          <p:nvPr>
            <p:ph type="sldNum" sz="quarter" idx="12"/>
          </p:nvPr>
        </p:nvSpPr>
        <p:spPr/>
        <p:txBody>
          <a:bodyPr/>
          <a:lstStyle/>
          <a:p>
            <a:fld id="{71963633-6A09-4FCB-B36C-A5DD473A3546}" type="slidenum">
              <a:rPr lang="it-IT" smtClean="0"/>
              <a:pPr/>
              <a:t>11</a:t>
            </a:fld>
            <a:endParaRPr lang="it-IT"/>
          </a:p>
        </p:txBody>
      </p:sp>
      <p:pic>
        <p:nvPicPr>
          <p:cNvPr id="5" name="Segnaposto contenuto 4">
            <a:extLst>
              <a:ext uri="{FF2B5EF4-FFF2-40B4-BE49-F238E27FC236}">
                <a16:creationId xmlns:a16="http://schemas.microsoft.com/office/drawing/2014/main" xmlns="" id="{0CBBE17F-AC68-4DFF-A73E-55140768D2EF}"/>
              </a:ext>
            </a:extLst>
          </p:cNvPr>
          <p:cNvPicPr>
            <a:picLocks noGrp="1" noChangeAspect="1"/>
          </p:cNvPicPr>
          <p:nvPr>
            <p:ph idx="1"/>
          </p:nvPr>
        </p:nvPicPr>
        <p:blipFill rotWithShape="1">
          <a:blip r:embed="rId2" cstate="print"/>
          <a:srcRect t="10218" b="1914"/>
          <a:stretch/>
        </p:blipFill>
        <p:spPr>
          <a:xfrm>
            <a:off x="2380638" y="927989"/>
            <a:ext cx="7832134" cy="5328000"/>
          </a:xfrm>
          <a:prstGeom prst="rect">
            <a:avLst/>
          </a:prstGeom>
        </p:spPr>
      </p:pic>
      <p:sp>
        <p:nvSpPr>
          <p:cNvPr id="6" name="Titolo 1">
            <a:extLst>
              <a:ext uri="{FF2B5EF4-FFF2-40B4-BE49-F238E27FC236}">
                <a16:creationId xmlns:a16="http://schemas.microsoft.com/office/drawing/2014/main" xmlns="" id="{7EFCD738-B6FC-4E33-823F-228590E79FA6}"/>
              </a:ext>
            </a:extLst>
          </p:cNvPr>
          <p:cNvSpPr>
            <a:spLocks noGrp="1"/>
          </p:cNvSpPr>
          <p:nvPr>
            <p:ph type="title"/>
          </p:nvPr>
        </p:nvSpPr>
        <p:spPr>
          <a:xfrm>
            <a:off x="0" y="26263"/>
            <a:ext cx="12192000" cy="695190"/>
          </a:xfrm>
          <a:solidFill>
            <a:srgbClr val="4472C4"/>
          </a:solidFill>
          <a:ln>
            <a:solidFill>
              <a:schemeClr val="accent1"/>
            </a:solidFill>
          </a:ln>
        </p:spPr>
        <p:txBody>
          <a:bodyPr>
            <a:normAutofit/>
          </a:bodyPr>
          <a:lstStyle/>
          <a:p>
            <a:pPr algn="ctr"/>
            <a:r>
              <a:rPr lang="it-IT" sz="4000" b="1" dirty="0">
                <a:solidFill>
                  <a:schemeClr val="bg1"/>
                </a:solidFill>
                <a:latin typeface="+mn-lt"/>
              </a:rPr>
              <a:t>RAV</a:t>
            </a:r>
          </a:p>
        </p:txBody>
      </p:sp>
    </p:spTree>
    <p:extLst>
      <p:ext uri="{BB962C8B-B14F-4D97-AF65-F5344CB8AC3E}">
        <p14:creationId xmlns:p14="http://schemas.microsoft.com/office/powerpoint/2010/main" xmlns="" val="113879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8EC23F57-972A-4EA4-A9F4-2DD350AB6FEB}"/>
              </a:ext>
            </a:extLst>
          </p:cNvPr>
          <p:cNvSpPr txBox="1"/>
          <p:nvPr/>
        </p:nvSpPr>
        <p:spPr>
          <a:xfrm>
            <a:off x="1349298" y="981307"/>
            <a:ext cx="9367024" cy="5609064"/>
          </a:xfrm>
          <a:prstGeom prst="rect">
            <a:avLst/>
          </a:prstGeom>
          <a:solidFill>
            <a:schemeClr val="accent3">
              <a:lumMod val="20000"/>
              <a:lumOff val="80000"/>
            </a:schemeClr>
          </a:solidFill>
        </p:spPr>
        <p:txBody>
          <a:bodyPr wrap="square" rtlCol="0">
            <a:spAutoFit/>
          </a:bodyPr>
          <a:lstStyle/>
          <a:p>
            <a:endParaRPr lang="it-IT" dirty="0"/>
          </a:p>
        </p:txBody>
      </p:sp>
      <p:pic>
        <p:nvPicPr>
          <p:cNvPr id="6" name="Segnaposto contenuto 5">
            <a:extLst>
              <a:ext uri="{FF2B5EF4-FFF2-40B4-BE49-F238E27FC236}">
                <a16:creationId xmlns:a16="http://schemas.microsoft.com/office/drawing/2014/main" xmlns="" id="{9E1E3375-C244-4375-92C5-059772553529}"/>
              </a:ext>
            </a:extLst>
          </p:cNvPr>
          <p:cNvPicPr>
            <a:picLocks noGrp="1" noChangeAspect="1"/>
          </p:cNvPicPr>
          <p:nvPr>
            <p:ph idx="1"/>
          </p:nvPr>
        </p:nvPicPr>
        <p:blipFill rotWithShape="1">
          <a:blip r:embed="rId2" cstate="print"/>
          <a:srcRect l="15873" t="10677" r="16057" b="5964"/>
          <a:stretch/>
        </p:blipFill>
        <p:spPr>
          <a:xfrm>
            <a:off x="2270378" y="1085839"/>
            <a:ext cx="7651243" cy="5270511"/>
          </a:xfrm>
        </p:spPr>
      </p:pic>
      <p:sp>
        <p:nvSpPr>
          <p:cNvPr id="4" name="Segnaposto numero diapositiva 3">
            <a:extLst>
              <a:ext uri="{FF2B5EF4-FFF2-40B4-BE49-F238E27FC236}">
                <a16:creationId xmlns:a16="http://schemas.microsoft.com/office/drawing/2014/main" xmlns="" id="{EC5D5353-C011-46EB-A53D-7A89DFE1D7FC}"/>
              </a:ext>
            </a:extLst>
          </p:cNvPr>
          <p:cNvSpPr>
            <a:spLocks noGrp="1"/>
          </p:cNvSpPr>
          <p:nvPr>
            <p:ph type="sldNum" sz="quarter" idx="12"/>
          </p:nvPr>
        </p:nvSpPr>
        <p:spPr/>
        <p:txBody>
          <a:bodyPr/>
          <a:lstStyle/>
          <a:p>
            <a:fld id="{71963633-6A09-4FCB-B36C-A5DD473A3546}" type="slidenum">
              <a:rPr lang="it-IT" smtClean="0"/>
              <a:pPr/>
              <a:t>12</a:t>
            </a:fld>
            <a:endParaRPr lang="it-IT"/>
          </a:p>
        </p:txBody>
      </p:sp>
      <p:sp>
        <p:nvSpPr>
          <p:cNvPr id="5" name="Titolo 1">
            <a:extLst>
              <a:ext uri="{FF2B5EF4-FFF2-40B4-BE49-F238E27FC236}">
                <a16:creationId xmlns:a16="http://schemas.microsoft.com/office/drawing/2014/main" xmlns="" id="{04B7F001-05B1-4E42-8B16-0FFFB2F246B9}"/>
              </a:ext>
            </a:extLst>
          </p:cNvPr>
          <p:cNvSpPr>
            <a:spLocks noGrp="1"/>
          </p:cNvSpPr>
          <p:nvPr>
            <p:ph type="title"/>
          </p:nvPr>
        </p:nvSpPr>
        <p:spPr>
          <a:xfrm>
            <a:off x="0" y="26263"/>
            <a:ext cx="12192000" cy="695190"/>
          </a:xfrm>
          <a:solidFill>
            <a:srgbClr val="4472C4"/>
          </a:solidFill>
          <a:ln>
            <a:solidFill>
              <a:schemeClr val="accent1"/>
            </a:solidFill>
          </a:ln>
        </p:spPr>
        <p:txBody>
          <a:bodyPr>
            <a:normAutofit/>
          </a:bodyPr>
          <a:lstStyle/>
          <a:p>
            <a:pPr algn="ctr"/>
            <a:r>
              <a:rPr lang="it-IT" sz="4000" b="1" dirty="0">
                <a:solidFill>
                  <a:schemeClr val="bg1"/>
                </a:solidFill>
                <a:latin typeface="+mn-lt"/>
              </a:rPr>
              <a:t>RAV</a:t>
            </a:r>
          </a:p>
        </p:txBody>
      </p:sp>
    </p:spTree>
    <p:extLst>
      <p:ext uri="{BB962C8B-B14F-4D97-AF65-F5344CB8AC3E}">
        <p14:creationId xmlns:p14="http://schemas.microsoft.com/office/powerpoint/2010/main" xmlns="" val="420406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23D6DF6A-8D6B-45D4-BD2A-ADB2F22B7A98}"/>
              </a:ext>
            </a:extLst>
          </p:cNvPr>
          <p:cNvSpPr txBox="1"/>
          <p:nvPr/>
        </p:nvSpPr>
        <p:spPr>
          <a:xfrm>
            <a:off x="860241" y="1402304"/>
            <a:ext cx="10781632" cy="5148959"/>
          </a:xfrm>
          <a:prstGeom prst="rect">
            <a:avLst/>
          </a:prstGeom>
          <a:solidFill>
            <a:schemeClr val="accent3">
              <a:lumMod val="20000"/>
              <a:lumOff val="80000"/>
            </a:schemeClr>
          </a:solidFill>
        </p:spPr>
        <p:txBody>
          <a:bodyPr wrap="square" rtlCol="0">
            <a:spAutoFit/>
          </a:bodyPr>
          <a:lstStyle/>
          <a:p>
            <a:endParaRPr lang="it-IT" dirty="0"/>
          </a:p>
        </p:txBody>
      </p:sp>
      <p:sp>
        <p:nvSpPr>
          <p:cNvPr id="3" name="Segnaposto contenuto 2">
            <a:extLst>
              <a:ext uri="{FF2B5EF4-FFF2-40B4-BE49-F238E27FC236}">
                <a16:creationId xmlns:a16="http://schemas.microsoft.com/office/drawing/2014/main" xmlns="" id="{3602F562-3AF9-B140-870C-F657CF842456}"/>
              </a:ext>
            </a:extLst>
          </p:cNvPr>
          <p:cNvSpPr>
            <a:spLocks noGrp="1"/>
          </p:cNvSpPr>
          <p:nvPr>
            <p:ph sz="quarter" idx="13"/>
          </p:nvPr>
        </p:nvSpPr>
        <p:spPr>
          <a:xfrm>
            <a:off x="860241" y="1260088"/>
            <a:ext cx="10471517" cy="3557239"/>
          </a:xfrm>
        </p:spPr>
        <p:txBody>
          <a:bodyPr>
            <a:normAutofit/>
          </a:bodyPr>
          <a:lstStyle/>
          <a:p>
            <a:pPr marL="0" indent="0" algn="ctr">
              <a:buNone/>
            </a:pPr>
            <a:endParaRPr lang="it-IT" sz="7200" b="1" dirty="0"/>
          </a:p>
          <a:p>
            <a:pPr marL="0" indent="0" algn="ctr">
              <a:buNone/>
            </a:pPr>
            <a:endParaRPr lang="it-IT" sz="7200" b="1" dirty="0"/>
          </a:p>
        </p:txBody>
      </p:sp>
      <p:sp>
        <p:nvSpPr>
          <p:cNvPr id="4" name="Segnaposto numero diapositiva 3">
            <a:extLst>
              <a:ext uri="{FF2B5EF4-FFF2-40B4-BE49-F238E27FC236}">
                <a16:creationId xmlns:a16="http://schemas.microsoft.com/office/drawing/2014/main" xmlns="" id="{5D90F9DE-823B-9940-8F53-12C6DBAABC7A}"/>
              </a:ext>
            </a:extLst>
          </p:cNvPr>
          <p:cNvSpPr>
            <a:spLocks noGrp="1"/>
          </p:cNvSpPr>
          <p:nvPr>
            <p:ph type="sldNum" sz="quarter" idx="12"/>
          </p:nvPr>
        </p:nvSpPr>
        <p:spPr/>
        <p:txBody>
          <a:bodyPr/>
          <a:lstStyle/>
          <a:p>
            <a:fld id="{D7FEFB30-6BBA-1142-AB28-B7283C049464}" type="slidenum">
              <a:rPr lang="it-IT" smtClean="0"/>
              <a:pPr/>
              <a:t>13</a:t>
            </a:fld>
            <a:endParaRPr lang="it-IT"/>
          </a:p>
        </p:txBody>
      </p:sp>
      <p:sp>
        <p:nvSpPr>
          <p:cNvPr id="6" name="Rettangolo 5">
            <a:extLst>
              <a:ext uri="{FF2B5EF4-FFF2-40B4-BE49-F238E27FC236}">
                <a16:creationId xmlns:a16="http://schemas.microsoft.com/office/drawing/2014/main" xmlns="" id="{6C350640-01D5-47DC-8520-8B602CE04800}"/>
              </a:ext>
            </a:extLst>
          </p:cNvPr>
          <p:cNvSpPr/>
          <p:nvPr/>
        </p:nvSpPr>
        <p:spPr>
          <a:xfrm>
            <a:off x="0" y="306737"/>
            <a:ext cx="12192000" cy="79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chemeClr val="bg1"/>
                </a:solidFill>
                <a:ea typeface="+mj-ea"/>
                <a:cs typeface="+mj-cs"/>
              </a:rPr>
              <a:t>PTOF 2019-2022</a:t>
            </a:r>
          </a:p>
        </p:txBody>
      </p:sp>
      <p:pic>
        <p:nvPicPr>
          <p:cNvPr id="5" name="Immagine 4">
            <a:extLst>
              <a:ext uri="{FF2B5EF4-FFF2-40B4-BE49-F238E27FC236}">
                <a16:creationId xmlns:a16="http://schemas.microsoft.com/office/drawing/2014/main" xmlns="" id="{F3A3C605-344D-46B8-B293-80AD6E2BC62D}"/>
              </a:ext>
            </a:extLst>
          </p:cNvPr>
          <p:cNvPicPr>
            <a:picLocks noChangeAspect="1"/>
          </p:cNvPicPr>
          <p:nvPr/>
        </p:nvPicPr>
        <p:blipFill rotWithShape="1">
          <a:blip r:embed="rId2" cstate="print"/>
          <a:srcRect t="15258" r="1417" b="4533"/>
          <a:stretch/>
        </p:blipFill>
        <p:spPr>
          <a:xfrm>
            <a:off x="1663769" y="1632357"/>
            <a:ext cx="9359365" cy="4572000"/>
          </a:xfrm>
          <a:prstGeom prst="rect">
            <a:avLst/>
          </a:prstGeom>
        </p:spPr>
      </p:pic>
    </p:spTree>
    <p:extLst>
      <p:ext uri="{BB962C8B-B14F-4D97-AF65-F5344CB8AC3E}">
        <p14:creationId xmlns:p14="http://schemas.microsoft.com/office/powerpoint/2010/main" xmlns="" val="259260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23D6DF6A-8D6B-45D4-BD2A-ADB2F22B7A98}"/>
              </a:ext>
            </a:extLst>
          </p:cNvPr>
          <p:cNvSpPr txBox="1"/>
          <p:nvPr/>
        </p:nvSpPr>
        <p:spPr>
          <a:xfrm>
            <a:off x="783242" y="1260089"/>
            <a:ext cx="10471517" cy="5096262"/>
          </a:xfrm>
          <a:prstGeom prst="rect">
            <a:avLst/>
          </a:prstGeom>
          <a:solidFill>
            <a:schemeClr val="accent3">
              <a:lumMod val="20000"/>
              <a:lumOff val="80000"/>
            </a:schemeClr>
          </a:solidFill>
        </p:spPr>
        <p:txBody>
          <a:bodyPr wrap="square" rtlCol="0">
            <a:spAutoFit/>
          </a:bodyPr>
          <a:lstStyle/>
          <a:p>
            <a:endParaRPr lang="it-IT" dirty="0"/>
          </a:p>
        </p:txBody>
      </p:sp>
      <p:sp>
        <p:nvSpPr>
          <p:cNvPr id="3" name="Segnaposto contenuto 2">
            <a:extLst>
              <a:ext uri="{FF2B5EF4-FFF2-40B4-BE49-F238E27FC236}">
                <a16:creationId xmlns:a16="http://schemas.microsoft.com/office/drawing/2014/main" xmlns="" id="{3602F562-3AF9-B140-870C-F657CF842456}"/>
              </a:ext>
            </a:extLst>
          </p:cNvPr>
          <p:cNvSpPr>
            <a:spLocks noGrp="1"/>
          </p:cNvSpPr>
          <p:nvPr>
            <p:ph sz="quarter" idx="13"/>
          </p:nvPr>
        </p:nvSpPr>
        <p:spPr>
          <a:xfrm>
            <a:off x="860241" y="1260088"/>
            <a:ext cx="10471517" cy="3557239"/>
          </a:xfrm>
        </p:spPr>
        <p:txBody>
          <a:bodyPr>
            <a:normAutofit/>
          </a:bodyPr>
          <a:lstStyle/>
          <a:p>
            <a:pPr marL="0" indent="0" algn="ctr">
              <a:buNone/>
            </a:pPr>
            <a:endParaRPr lang="it-IT" sz="7200" b="1" dirty="0"/>
          </a:p>
          <a:p>
            <a:pPr marL="0" indent="0" algn="ctr">
              <a:buNone/>
            </a:pPr>
            <a:endParaRPr lang="it-IT" sz="7200" b="1" dirty="0"/>
          </a:p>
        </p:txBody>
      </p:sp>
      <p:sp>
        <p:nvSpPr>
          <p:cNvPr id="4" name="Segnaposto numero diapositiva 3">
            <a:extLst>
              <a:ext uri="{FF2B5EF4-FFF2-40B4-BE49-F238E27FC236}">
                <a16:creationId xmlns:a16="http://schemas.microsoft.com/office/drawing/2014/main" xmlns="" id="{5D90F9DE-823B-9940-8F53-12C6DBAABC7A}"/>
              </a:ext>
            </a:extLst>
          </p:cNvPr>
          <p:cNvSpPr>
            <a:spLocks noGrp="1"/>
          </p:cNvSpPr>
          <p:nvPr>
            <p:ph type="sldNum" sz="quarter" idx="12"/>
          </p:nvPr>
        </p:nvSpPr>
        <p:spPr/>
        <p:txBody>
          <a:bodyPr/>
          <a:lstStyle/>
          <a:p>
            <a:fld id="{D7FEFB30-6BBA-1142-AB28-B7283C049464}" type="slidenum">
              <a:rPr lang="it-IT" smtClean="0"/>
              <a:pPr/>
              <a:t>14</a:t>
            </a:fld>
            <a:endParaRPr lang="it-IT"/>
          </a:p>
        </p:txBody>
      </p:sp>
      <p:sp>
        <p:nvSpPr>
          <p:cNvPr id="6" name="Rettangolo 5">
            <a:extLst>
              <a:ext uri="{FF2B5EF4-FFF2-40B4-BE49-F238E27FC236}">
                <a16:creationId xmlns:a16="http://schemas.microsoft.com/office/drawing/2014/main" xmlns="" id="{6C350640-01D5-47DC-8520-8B602CE04800}"/>
              </a:ext>
            </a:extLst>
          </p:cNvPr>
          <p:cNvSpPr/>
          <p:nvPr/>
        </p:nvSpPr>
        <p:spPr>
          <a:xfrm>
            <a:off x="0" y="306737"/>
            <a:ext cx="12192000" cy="79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chemeClr val="bg1"/>
                </a:solidFill>
                <a:ea typeface="+mj-ea"/>
                <a:cs typeface="+mj-cs"/>
              </a:rPr>
              <a:t>PTOF 2019-2022</a:t>
            </a:r>
          </a:p>
        </p:txBody>
      </p:sp>
      <p:pic>
        <p:nvPicPr>
          <p:cNvPr id="7" name="Immagine 6">
            <a:extLst>
              <a:ext uri="{FF2B5EF4-FFF2-40B4-BE49-F238E27FC236}">
                <a16:creationId xmlns:a16="http://schemas.microsoft.com/office/drawing/2014/main" xmlns="" id="{D53D59AA-9B8B-497C-AAE0-ECAB3DA01B7E}"/>
              </a:ext>
            </a:extLst>
          </p:cNvPr>
          <p:cNvPicPr>
            <a:picLocks noChangeAspect="1"/>
          </p:cNvPicPr>
          <p:nvPr/>
        </p:nvPicPr>
        <p:blipFill rotWithShape="1">
          <a:blip r:embed="rId2" cstate="print"/>
          <a:srcRect t="9711" r="1546"/>
          <a:stretch/>
        </p:blipFill>
        <p:spPr>
          <a:xfrm>
            <a:off x="2595844" y="1297333"/>
            <a:ext cx="6892105" cy="4860000"/>
          </a:xfrm>
          <a:prstGeom prst="rect">
            <a:avLst/>
          </a:prstGeom>
        </p:spPr>
      </p:pic>
    </p:spTree>
    <p:extLst>
      <p:ext uri="{BB962C8B-B14F-4D97-AF65-F5344CB8AC3E}">
        <p14:creationId xmlns:p14="http://schemas.microsoft.com/office/powerpoint/2010/main" xmlns="" val="317045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23D6DF6A-8D6B-45D4-BD2A-ADB2F22B7A98}"/>
              </a:ext>
            </a:extLst>
          </p:cNvPr>
          <p:cNvSpPr txBox="1"/>
          <p:nvPr/>
        </p:nvSpPr>
        <p:spPr>
          <a:xfrm>
            <a:off x="783242" y="1260089"/>
            <a:ext cx="10570558" cy="5096262"/>
          </a:xfrm>
          <a:prstGeom prst="rect">
            <a:avLst/>
          </a:prstGeom>
          <a:solidFill>
            <a:schemeClr val="accent3">
              <a:lumMod val="20000"/>
              <a:lumOff val="80000"/>
            </a:schemeClr>
          </a:solidFill>
        </p:spPr>
        <p:txBody>
          <a:bodyPr wrap="square" rtlCol="0">
            <a:spAutoFit/>
          </a:bodyPr>
          <a:lstStyle/>
          <a:p>
            <a:endParaRPr lang="it-IT" dirty="0"/>
          </a:p>
        </p:txBody>
      </p:sp>
      <p:sp>
        <p:nvSpPr>
          <p:cNvPr id="3" name="Segnaposto contenuto 2">
            <a:extLst>
              <a:ext uri="{FF2B5EF4-FFF2-40B4-BE49-F238E27FC236}">
                <a16:creationId xmlns:a16="http://schemas.microsoft.com/office/drawing/2014/main" xmlns="" id="{3602F562-3AF9-B140-870C-F657CF842456}"/>
              </a:ext>
            </a:extLst>
          </p:cNvPr>
          <p:cNvSpPr>
            <a:spLocks noGrp="1"/>
          </p:cNvSpPr>
          <p:nvPr>
            <p:ph sz="quarter" idx="13"/>
          </p:nvPr>
        </p:nvSpPr>
        <p:spPr>
          <a:xfrm>
            <a:off x="860241" y="1260088"/>
            <a:ext cx="10471517" cy="3557239"/>
          </a:xfrm>
        </p:spPr>
        <p:txBody>
          <a:bodyPr>
            <a:normAutofit/>
          </a:bodyPr>
          <a:lstStyle/>
          <a:p>
            <a:pPr marL="0" indent="0" algn="ctr">
              <a:buNone/>
            </a:pPr>
            <a:endParaRPr lang="it-IT" sz="7200" b="1" dirty="0"/>
          </a:p>
          <a:p>
            <a:pPr marL="0" indent="0" algn="ctr">
              <a:buNone/>
            </a:pPr>
            <a:endParaRPr lang="it-IT" sz="7200" b="1" dirty="0"/>
          </a:p>
        </p:txBody>
      </p:sp>
      <p:sp>
        <p:nvSpPr>
          <p:cNvPr id="4" name="Segnaposto numero diapositiva 3">
            <a:extLst>
              <a:ext uri="{FF2B5EF4-FFF2-40B4-BE49-F238E27FC236}">
                <a16:creationId xmlns:a16="http://schemas.microsoft.com/office/drawing/2014/main" xmlns="" id="{5D90F9DE-823B-9940-8F53-12C6DBAABC7A}"/>
              </a:ext>
            </a:extLst>
          </p:cNvPr>
          <p:cNvSpPr>
            <a:spLocks noGrp="1"/>
          </p:cNvSpPr>
          <p:nvPr>
            <p:ph type="sldNum" sz="quarter" idx="12"/>
          </p:nvPr>
        </p:nvSpPr>
        <p:spPr/>
        <p:txBody>
          <a:bodyPr/>
          <a:lstStyle/>
          <a:p>
            <a:fld id="{D7FEFB30-6BBA-1142-AB28-B7283C049464}" type="slidenum">
              <a:rPr lang="it-IT" smtClean="0"/>
              <a:pPr/>
              <a:t>15</a:t>
            </a:fld>
            <a:endParaRPr lang="it-IT"/>
          </a:p>
        </p:txBody>
      </p:sp>
      <p:sp>
        <p:nvSpPr>
          <p:cNvPr id="6" name="Rettangolo 5">
            <a:extLst>
              <a:ext uri="{FF2B5EF4-FFF2-40B4-BE49-F238E27FC236}">
                <a16:creationId xmlns:a16="http://schemas.microsoft.com/office/drawing/2014/main" xmlns="" id="{6C350640-01D5-47DC-8520-8B602CE04800}"/>
              </a:ext>
            </a:extLst>
          </p:cNvPr>
          <p:cNvSpPr/>
          <p:nvPr/>
        </p:nvSpPr>
        <p:spPr>
          <a:xfrm>
            <a:off x="0" y="306737"/>
            <a:ext cx="12192000" cy="79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chemeClr val="bg1"/>
                </a:solidFill>
                <a:ea typeface="+mj-ea"/>
                <a:cs typeface="+mj-cs"/>
              </a:rPr>
              <a:t>PTOF  2022-2025</a:t>
            </a:r>
          </a:p>
        </p:txBody>
      </p:sp>
      <p:pic>
        <p:nvPicPr>
          <p:cNvPr id="7" name="Immagine 6">
            <a:extLst>
              <a:ext uri="{FF2B5EF4-FFF2-40B4-BE49-F238E27FC236}">
                <a16:creationId xmlns:a16="http://schemas.microsoft.com/office/drawing/2014/main" xmlns="" id="{2479FC1A-7A42-43A4-AA50-9A8378607BB8}"/>
              </a:ext>
            </a:extLst>
          </p:cNvPr>
          <p:cNvPicPr>
            <a:picLocks noChangeAspect="1"/>
          </p:cNvPicPr>
          <p:nvPr/>
        </p:nvPicPr>
        <p:blipFill rotWithShape="1">
          <a:blip r:embed="rId2" cstate="print"/>
          <a:srcRect t="14449"/>
          <a:stretch/>
        </p:blipFill>
        <p:spPr>
          <a:xfrm>
            <a:off x="2566152" y="1480923"/>
            <a:ext cx="7169145" cy="4716000"/>
          </a:xfrm>
          <a:prstGeom prst="rect">
            <a:avLst/>
          </a:prstGeom>
        </p:spPr>
      </p:pic>
    </p:spTree>
    <p:extLst>
      <p:ext uri="{BB962C8B-B14F-4D97-AF65-F5344CB8AC3E}">
        <p14:creationId xmlns:p14="http://schemas.microsoft.com/office/powerpoint/2010/main" xmlns="" val="417439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2"/>
          <p:cNvSpPr txBox="1"/>
          <p:nvPr/>
        </p:nvSpPr>
        <p:spPr>
          <a:xfrm>
            <a:off x="0" y="205141"/>
            <a:ext cx="12192000" cy="947250"/>
          </a:xfrm>
          <a:prstGeom prst="rect">
            <a:avLst/>
          </a:prstGeom>
          <a:solidFill>
            <a:srgbClr val="4472C4"/>
          </a:solidFill>
          <a:ln>
            <a:noFill/>
          </a:ln>
        </p:spPr>
        <p:txBody>
          <a:bodyPr spcFirstLastPara="1" wrap="square" lIns="91425" tIns="45700" rIns="91425" bIns="45700" anchor="t" anchorCtr="0">
            <a:noAutofit/>
          </a:bodyPr>
          <a:lstStyle/>
          <a:p>
            <a:pPr algn="ctr">
              <a:lnSpc>
                <a:spcPct val="90000"/>
              </a:lnSpc>
              <a:spcBef>
                <a:spcPct val="0"/>
              </a:spcBef>
              <a:buClr>
                <a:srgbClr val="0C0C0C"/>
              </a:buClr>
              <a:buSzPts val="4500"/>
            </a:pPr>
            <a:r>
              <a:rPr lang="it-IT" sz="3900" b="1" dirty="0">
                <a:solidFill>
                  <a:schemeClr val="bg1"/>
                </a:solidFill>
                <a:ea typeface="+mj-ea"/>
                <a:cs typeface="+mj-cs"/>
                <a:sym typeface="Twentieth Century"/>
              </a:rPr>
              <a:t>LEADER PER L’APPRENDIMENTO</a:t>
            </a:r>
            <a:endParaRPr sz="3900" b="1" dirty="0">
              <a:solidFill>
                <a:schemeClr val="bg1"/>
              </a:solidFill>
              <a:ea typeface="+mj-ea"/>
              <a:cs typeface="+mj-cs"/>
            </a:endParaRPr>
          </a:p>
        </p:txBody>
      </p:sp>
      <p:sp>
        <p:nvSpPr>
          <p:cNvPr id="192" name="Google Shape;192;p12"/>
          <p:cNvSpPr/>
          <p:nvPr/>
        </p:nvSpPr>
        <p:spPr>
          <a:xfrm>
            <a:off x="355199" y="1230450"/>
            <a:ext cx="11219768" cy="4899762"/>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algn="just">
              <a:lnSpc>
                <a:spcPct val="90000"/>
              </a:lnSpc>
            </a:pPr>
            <a:endParaRPr lang="it-IT" sz="2400" b="1" dirty="0">
              <a:solidFill>
                <a:schemeClr val="dk1"/>
              </a:solidFill>
              <a:latin typeface="Arial" panose="020B0604020202020204" pitchFamily="34" charset="0"/>
              <a:ea typeface="Twentieth Century"/>
              <a:cs typeface="Arial" panose="020B0604020202020204" pitchFamily="34" charset="0"/>
              <a:sym typeface="Twentieth Century"/>
            </a:endParaRPr>
          </a:p>
          <a:p>
            <a:pPr algn="just">
              <a:lnSpc>
                <a:spcPct val="90000"/>
              </a:lnSpc>
            </a:pPr>
            <a:r>
              <a:rPr lang="it-IT" sz="2400" b="1" dirty="0">
                <a:solidFill>
                  <a:schemeClr val="dk1"/>
                </a:solidFill>
                <a:latin typeface="Arial" panose="020B0604020202020204" pitchFamily="34" charset="0"/>
                <a:ea typeface="Twentieth Century"/>
                <a:cs typeface="Arial" panose="020B0604020202020204" pitchFamily="34" charset="0"/>
                <a:sym typeface="Twentieth Century"/>
              </a:rPr>
              <a:t>Daniel </a:t>
            </a:r>
            <a:r>
              <a:rPr lang="it-IT" sz="2400" b="1" dirty="0" err="1">
                <a:solidFill>
                  <a:schemeClr val="dk1"/>
                </a:solidFill>
                <a:latin typeface="Arial" panose="020B0604020202020204" pitchFamily="34" charset="0"/>
                <a:ea typeface="Twentieth Century"/>
                <a:cs typeface="Arial" panose="020B0604020202020204" pitchFamily="34" charset="0"/>
                <a:sym typeface="Twentieth Century"/>
              </a:rPr>
              <a:t>Goleman</a:t>
            </a:r>
            <a:r>
              <a:rPr lang="it-IT" sz="2400" b="1" dirty="0">
                <a:solidFill>
                  <a:schemeClr val="dk1"/>
                </a:solidFill>
                <a:latin typeface="Arial" panose="020B0604020202020204" pitchFamily="34" charset="0"/>
                <a:ea typeface="Twentieth Century"/>
                <a:cs typeface="Arial" panose="020B0604020202020204" pitchFamily="34" charset="0"/>
                <a:sym typeface="Twentieth Century"/>
              </a:rPr>
              <a:t>, scrittore, psicologo e giornalista statunitense, definisce come leadership la capacità di influenzare la gente e aiutarla a lavorare meglio per raggiungere uno scopo finale in comune.</a:t>
            </a:r>
          </a:p>
          <a:p>
            <a:pPr algn="just">
              <a:lnSpc>
                <a:spcPct val="90000"/>
              </a:lnSpc>
            </a:pPr>
            <a:endParaRPr lang="it-IT" sz="2400" b="1" dirty="0">
              <a:solidFill>
                <a:schemeClr val="dk1"/>
              </a:solidFill>
              <a:latin typeface="Arial" panose="020B0604020202020204" pitchFamily="34" charset="0"/>
              <a:ea typeface="Twentieth Century"/>
              <a:cs typeface="Arial" panose="020B0604020202020204" pitchFamily="34" charset="0"/>
              <a:sym typeface="Twentieth Century"/>
            </a:endParaRPr>
          </a:p>
          <a:p>
            <a:pPr algn="just">
              <a:lnSpc>
                <a:spcPct val="90000"/>
              </a:lnSpc>
            </a:pPr>
            <a:r>
              <a:rPr lang="it-IT" sz="2400" dirty="0">
                <a:sym typeface="Twentieth Century"/>
              </a:rPr>
              <a:t>Leadership è la capacità di realizzare un obiettivo attraverso la direzione di risorse umane. </a:t>
            </a:r>
          </a:p>
          <a:p>
            <a:pPr algn="just">
              <a:lnSpc>
                <a:spcPct val="90000"/>
              </a:lnSpc>
            </a:pPr>
            <a:endParaRPr lang="it-IT" sz="2400" dirty="0">
              <a:sym typeface="Twentieth Century"/>
            </a:endParaRPr>
          </a:p>
          <a:p>
            <a:pPr algn="just">
              <a:lnSpc>
                <a:spcPct val="90000"/>
              </a:lnSpc>
            </a:pPr>
            <a:r>
              <a:rPr lang="it-IT" sz="2400" dirty="0">
                <a:sym typeface="Twentieth Century"/>
              </a:rPr>
              <a:t>Molti sono i modelli di leadership teorizzati e studiati. Gli studi sperimentali per verificarne la consistenza e l’efficacia non sempre convergono; semmai si è diffusa la consapevolezza che organizzazioni e contesti diversi, o momenti diversi nella vita di una stessa organizzazione, possano richiedere leadership diverse.</a:t>
            </a:r>
          </a:p>
          <a:p>
            <a:pPr marL="342900" indent="-342900">
              <a:lnSpc>
                <a:spcPct val="90000"/>
              </a:lnSpc>
              <a:spcBef>
                <a:spcPts val="600"/>
              </a:spcBef>
              <a:buClr>
                <a:schemeClr val="accent1"/>
              </a:buClr>
              <a:buSzPts val="2400"/>
              <a:buFontTx/>
              <a:buChar char="-"/>
            </a:pPr>
            <a:endParaRPr lang="it-IT" sz="2400" dirty="0">
              <a:latin typeface="Arial" panose="020B0604020202020204" pitchFamily="34" charset="0"/>
              <a:ea typeface="Twentieth Century"/>
              <a:cs typeface="Arial" panose="020B0604020202020204" pitchFamily="34" charset="0"/>
              <a:sym typeface="Twentieth Century"/>
            </a:endParaRPr>
          </a:p>
          <a:p>
            <a:pPr>
              <a:lnSpc>
                <a:spcPct val="90000"/>
              </a:lnSpc>
              <a:spcBef>
                <a:spcPts val="600"/>
              </a:spcBef>
              <a:buClr>
                <a:schemeClr val="accent1"/>
              </a:buClr>
              <a:buSzPts val="2400"/>
            </a:pPr>
            <a:endParaRPr sz="2400" dirty="0">
              <a:latin typeface="Arial" panose="020B0604020202020204" pitchFamily="34" charset="0"/>
              <a:ea typeface="Twentieth Century"/>
              <a:cs typeface="Arial" panose="020B0604020202020204" pitchFamily="34" charset="0"/>
              <a:sym typeface="Twentieth Century"/>
            </a:endParaRPr>
          </a:p>
        </p:txBody>
      </p:sp>
    </p:spTree>
    <p:extLst>
      <p:ext uri="{BB962C8B-B14F-4D97-AF65-F5344CB8AC3E}">
        <p14:creationId xmlns:p14="http://schemas.microsoft.com/office/powerpoint/2010/main" xmlns="" val="360563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3A9CAC-7DA3-4A9B-A2EF-1CE9F37405E7}"/>
              </a:ext>
            </a:extLst>
          </p:cNvPr>
          <p:cNvSpPr>
            <a:spLocks noGrp="1"/>
          </p:cNvSpPr>
          <p:nvPr>
            <p:ph type="title"/>
          </p:nvPr>
        </p:nvSpPr>
        <p:spPr>
          <a:xfrm>
            <a:off x="412595" y="747132"/>
            <a:ext cx="11296185" cy="5200282"/>
          </a:xfrm>
          <a:solidFill>
            <a:schemeClr val="accent3">
              <a:lumMod val="20000"/>
              <a:lumOff val="80000"/>
            </a:schemeClr>
          </a:solidFill>
        </p:spPr>
        <p:txBody>
          <a:bodyPr>
            <a:normAutofit/>
          </a:bodyPr>
          <a:lstStyle/>
          <a:p>
            <a:r>
              <a:rPr lang="it-IT" sz="2400" b="1" dirty="0">
                <a:latin typeface="+mn-lt"/>
                <a:ea typeface="+mn-ea"/>
                <a:cs typeface="+mn-cs"/>
              </a:rPr>
              <a:t>La sfida della leadership educativa e per l’apprendimento oggi è rappresentata dalla gestione del cambiamento.</a:t>
            </a:r>
            <a:r>
              <a:rPr lang="it-IT" sz="2400" dirty="0">
                <a:latin typeface="+mn-lt"/>
                <a:ea typeface="+mn-ea"/>
                <a:cs typeface="+mn-cs"/>
              </a:rPr>
              <a:t/>
            </a:r>
            <a:br>
              <a:rPr lang="it-IT" sz="2400" dirty="0">
                <a:latin typeface="+mn-lt"/>
                <a:ea typeface="+mn-ea"/>
                <a:cs typeface="+mn-cs"/>
              </a:rPr>
            </a:br>
            <a:r>
              <a:rPr lang="it-IT" sz="2400" dirty="0">
                <a:latin typeface="+mn-lt"/>
                <a:ea typeface="+mn-ea"/>
                <a:cs typeface="+mn-cs"/>
              </a:rPr>
              <a:t/>
            </a:r>
            <a:br>
              <a:rPr lang="it-IT" sz="2400" dirty="0">
                <a:latin typeface="+mn-lt"/>
                <a:ea typeface="+mn-ea"/>
                <a:cs typeface="+mn-cs"/>
              </a:rPr>
            </a:br>
            <a:r>
              <a:rPr lang="it-IT" sz="2400" dirty="0">
                <a:latin typeface="+mn-lt"/>
                <a:ea typeface="+mn-ea"/>
                <a:cs typeface="+mn-cs"/>
              </a:rPr>
              <a:t>Nonostante le molte definizioni di leadership per l’apprendimento, esiste una convergenza su alcuni punti fondamentali, tra questi la </a:t>
            </a:r>
            <a:r>
              <a:rPr lang="it-IT" sz="2400" b="1" dirty="0">
                <a:latin typeface="+mn-lt"/>
                <a:ea typeface="+mn-ea"/>
                <a:cs typeface="+mn-cs"/>
              </a:rPr>
              <a:t>correlazione tra gli esiti dell’apprendimento e una buona governance della scuola, l’efficacia della leadership trasformazionale e dei modelli distribuiti o diffusi</a:t>
            </a:r>
            <a:r>
              <a:rPr lang="it-IT" sz="2400" dirty="0">
                <a:latin typeface="+mn-lt"/>
                <a:ea typeface="+mn-ea"/>
                <a:cs typeface="+mn-cs"/>
              </a:rPr>
              <a:t>, </a:t>
            </a:r>
            <a:r>
              <a:rPr lang="it-IT" sz="2400" b="1" dirty="0">
                <a:latin typeface="+mn-lt"/>
                <a:ea typeface="+mn-ea"/>
                <a:cs typeface="+mn-cs"/>
              </a:rPr>
              <a:t>la capacità di coordinare gruppi secondo una visione sistemica della scuola. </a:t>
            </a:r>
            <a:r>
              <a:rPr lang="it-IT" sz="2400" dirty="0">
                <a:latin typeface="+mn-lt"/>
                <a:ea typeface="+mn-ea"/>
                <a:cs typeface="+mn-cs"/>
              </a:rPr>
              <a:t/>
            </a:r>
            <a:br>
              <a:rPr lang="it-IT" sz="2400" dirty="0">
                <a:latin typeface="+mn-lt"/>
                <a:ea typeface="+mn-ea"/>
                <a:cs typeface="+mn-cs"/>
              </a:rPr>
            </a:br>
            <a:r>
              <a:rPr lang="it-IT" sz="2400" dirty="0">
                <a:latin typeface="+mn-lt"/>
                <a:ea typeface="+mn-ea"/>
                <a:cs typeface="+mn-cs"/>
              </a:rPr>
              <a:t>Questa connotazione di leadership risulta in linea con teorie e modelli diffusi in altre organizzazioni complesse, anche se esistono specificità e piste di lavoro tipiche della scuola, legate in larga parte agli aspetti didattici e pedagogici.</a:t>
            </a:r>
          </a:p>
        </p:txBody>
      </p:sp>
      <p:sp>
        <p:nvSpPr>
          <p:cNvPr id="4" name="Segnaposto numero diapositiva 3">
            <a:extLst>
              <a:ext uri="{FF2B5EF4-FFF2-40B4-BE49-F238E27FC236}">
                <a16:creationId xmlns:a16="http://schemas.microsoft.com/office/drawing/2014/main" xmlns="" id="{13D8F15A-82B5-4254-A6AC-4B3ACA1E8CDD}"/>
              </a:ext>
            </a:extLst>
          </p:cNvPr>
          <p:cNvSpPr>
            <a:spLocks noGrp="1"/>
          </p:cNvSpPr>
          <p:nvPr>
            <p:ph type="sldNum" sz="quarter" idx="12"/>
          </p:nvPr>
        </p:nvSpPr>
        <p:spPr/>
        <p:txBody>
          <a:bodyPr/>
          <a:lstStyle/>
          <a:p>
            <a:fld id="{D7FEFB30-6BBA-1142-AB28-B7283C049464}" type="slidenum">
              <a:rPr lang="it-IT" smtClean="0"/>
              <a:pPr/>
              <a:t>17</a:t>
            </a:fld>
            <a:endParaRPr lang="it-IT"/>
          </a:p>
        </p:txBody>
      </p:sp>
      <p:sp>
        <p:nvSpPr>
          <p:cNvPr id="6" name="CasellaDiTesto 5">
            <a:extLst>
              <a:ext uri="{FF2B5EF4-FFF2-40B4-BE49-F238E27FC236}">
                <a16:creationId xmlns:a16="http://schemas.microsoft.com/office/drawing/2014/main" xmlns="" id="{D3F7F714-3A8E-4EAB-8AD5-3F5CBF21C11A}"/>
              </a:ext>
            </a:extLst>
          </p:cNvPr>
          <p:cNvSpPr txBox="1"/>
          <p:nvPr/>
        </p:nvSpPr>
        <p:spPr>
          <a:xfrm>
            <a:off x="0" y="0"/>
            <a:ext cx="12192000" cy="632481"/>
          </a:xfrm>
          <a:prstGeom prst="rect">
            <a:avLst/>
          </a:prstGeom>
          <a:solidFill>
            <a:srgbClr val="4472C4"/>
          </a:solidFill>
        </p:spPr>
        <p:txBody>
          <a:bodyPr wrap="square" rtlCol="0">
            <a:spAutoFit/>
          </a:bodyPr>
          <a:lstStyle/>
          <a:p>
            <a:pPr algn="ctr">
              <a:lnSpc>
                <a:spcPct val="90000"/>
              </a:lnSpc>
              <a:spcBef>
                <a:spcPct val="0"/>
              </a:spcBef>
              <a:buClr>
                <a:srgbClr val="0C0C0C"/>
              </a:buClr>
              <a:buSzPts val="4500"/>
            </a:pPr>
            <a:r>
              <a:rPr lang="it-IT" sz="3900" b="1" dirty="0">
                <a:solidFill>
                  <a:schemeClr val="bg1"/>
                </a:solidFill>
                <a:ea typeface="+mj-ea"/>
                <a:cs typeface="+mj-cs"/>
              </a:rPr>
              <a:t>GESTIONE DEL CAMBIAMENTO</a:t>
            </a:r>
          </a:p>
        </p:txBody>
      </p:sp>
    </p:spTree>
    <p:extLst>
      <p:ext uri="{BB962C8B-B14F-4D97-AF65-F5344CB8AC3E}">
        <p14:creationId xmlns:p14="http://schemas.microsoft.com/office/powerpoint/2010/main" xmlns="" val="209531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FAB46AE2-A867-4C0F-94C7-CC2704BFEC5C}"/>
              </a:ext>
            </a:extLst>
          </p:cNvPr>
          <p:cNvSpPr>
            <a:spLocks noGrp="1"/>
          </p:cNvSpPr>
          <p:nvPr>
            <p:ph type="sldNum" sz="quarter" idx="12"/>
          </p:nvPr>
        </p:nvSpPr>
        <p:spPr/>
        <p:txBody>
          <a:bodyPr/>
          <a:lstStyle/>
          <a:p>
            <a:fld id="{D7FEFB30-6BBA-1142-AB28-B7283C049464}" type="slidenum">
              <a:rPr lang="it-IT" smtClean="0"/>
              <a:pPr/>
              <a:t>18</a:t>
            </a:fld>
            <a:endParaRPr lang="it-IT"/>
          </a:p>
        </p:txBody>
      </p:sp>
      <p:sp>
        <p:nvSpPr>
          <p:cNvPr id="6" name="Titolo 1">
            <a:extLst>
              <a:ext uri="{FF2B5EF4-FFF2-40B4-BE49-F238E27FC236}">
                <a16:creationId xmlns:a16="http://schemas.microsoft.com/office/drawing/2014/main" xmlns="" id="{A628DA97-7094-450A-BCC5-943E317242F3}"/>
              </a:ext>
            </a:extLst>
          </p:cNvPr>
          <p:cNvSpPr>
            <a:spLocks noGrp="1"/>
          </p:cNvSpPr>
          <p:nvPr>
            <p:ph type="title"/>
          </p:nvPr>
        </p:nvSpPr>
        <p:spPr>
          <a:xfrm>
            <a:off x="479502" y="858644"/>
            <a:ext cx="11318488" cy="5497706"/>
          </a:xfrm>
          <a:solidFill>
            <a:schemeClr val="accent3">
              <a:lumMod val="20000"/>
              <a:lumOff val="80000"/>
            </a:schemeClr>
          </a:solidFill>
        </p:spPr>
        <p:txBody>
          <a:bodyPr>
            <a:normAutofit/>
          </a:bodyPr>
          <a:lstStyle/>
          <a:p>
            <a:r>
              <a:rPr lang="it-IT" sz="1600" dirty="0">
                <a:latin typeface="Arial" panose="020B0604020202020204" pitchFamily="34" charset="0"/>
                <a:cs typeface="Arial" panose="020B0604020202020204" pitchFamily="34" charset="0"/>
              </a:rPr>
              <a:t/>
            </a:r>
            <a:br>
              <a:rPr lang="it-IT" sz="1600" dirty="0">
                <a:latin typeface="Arial" panose="020B0604020202020204" pitchFamily="34" charset="0"/>
                <a:cs typeface="Arial" panose="020B0604020202020204" pitchFamily="34" charset="0"/>
              </a:rPr>
            </a:br>
            <a:r>
              <a:rPr lang="it-IT" sz="2400" b="1" dirty="0">
                <a:latin typeface="+mn-lt"/>
                <a:ea typeface="+mn-ea"/>
                <a:cs typeface="+mn-cs"/>
              </a:rPr>
              <a:t>Parlare di didattica richiede di esplorare l’insegnamento e l’apprendimento.</a:t>
            </a:r>
            <a:br>
              <a:rPr lang="it-IT" sz="2400" b="1" dirty="0">
                <a:latin typeface="+mn-lt"/>
                <a:ea typeface="+mn-ea"/>
                <a:cs typeface="+mn-cs"/>
              </a:rPr>
            </a:br>
            <a:r>
              <a:rPr lang="it-IT" sz="2400" dirty="0">
                <a:latin typeface="+mn-lt"/>
                <a:ea typeface="+mn-ea"/>
                <a:cs typeface="+mn-cs"/>
              </a:rPr>
              <a:t>L’azione didattica può essere preparata, agita, valutata; si tratta di tre momenti fortemente intrecciati: </a:t>
            </a:r>
            <a:r>
              <a:rPr lang="it-IT" sz="2400" b="1" dirty="0">
                <a:latin typeface="+mn-lt"/>
                <a:ea typeface="+mn-ea"/>
                <a:cs typeface="+mn-cs"/>
              </a:rPr>
              <a:t>la progettazione, il lavoro d’aula, la valutazione</a:t>
            </a:r>
            <a:r>
              <a:rPr lang="it-IT" sz="2400" dirty="0">
                <a:latin typeface="+mn-lt"/>
                <a:ea typeface="+mn-ea"/>
                <a:cs typeface="+mn-cs"/>
              </a:rPr>
              <a:t>. </a:t>
            </a:r>
            <a:br>
              <a:rPr lang="it-IT" sz="2400" dirty="0">
                <a:latin typeface="+mn-lt"/>
                <a:ea typeface="+mn-ea"/>
                <a:cs typeface="+mn-cs"/>
              </a:rPr>
            </a:br>
            <a:r>
              <a:rPr lang="it-IT" sz="2400" dirty="0">
                <a:latin typeface="+mn-lt"/>
                <a:ea typeface="+mn-ea"/>
                <a:cs typeface="+mn-cs"/>
              </a:rPr>
              <a:t>Il primo e il terzo possono trovare diversi gradi di formalizzazione.</a:t>
            </a:r>
            <a:br>
              <a:rPr lang="it-IT" sz="2400" dirty="0">
                <a:latin typeface="+mn-lt"/>
                <a:ea typeface="+mn-ea"/>
                <a:cs typeface="+mn-cs"/>
              </a:rPr>
            </a:br>
            <a:r>
              <a:rPr lang="it-IT" sz="2400" dirty="0">
                <a:latin typeface="+mn-lt"/>
                <a:ea typeface="+mn-ea"/>
                <a:cs typeface="+mn-cs"/>
              </a:rPr>
              <a:t/>
            </a:r>
            <a:br>
              <a:rPr lang="it-IT" sz="2400" dirty="0">
                <a:latin typeface="+mn-lt"/>
                <a:ea typeface="+mn-ea"/>
                <a:cs typeface="+mn-cs"/>
              </a:rPr>
            </a:br>
            <a:r>
              <a:rPr lang="it-IT" sz="2400" dirty="0">
                <a:latin typeface="+mn-lt"/>
                <a:ea typeface="+mn-ea"/>
                <a:cs typeface="+mn-cs"/>
              </a:rPr>
              <a:t>La stessa azione didattica del singolo docente si colloca però all’interno di processi organizzativi ed educativi collegiali, del contesto ambientale della singola classe e della scuola nel suo complesso.</a:t>
            </a:r>
            <a:br>
              <a:rPr lang="it-IT" sz="2400" dirty="0">
                <a:latin typeface="+mn-lt"/>
                <a:ea typeface="+mn-ea"/>
                <a:cs typeface="+mn-cs"/>
              </a:rPr>
            </a:br>
            <a:r>
              <a:rPr lang="it-IT" sz="2400" b="1" dirty="0">
                <a:latin typeface="+mn-lt"/>
                <a:ea typeface="+mn-ea"/>
                <a:cs typeface="+mn-cs"/>
              </a:rPr>
              <a:t>Il ruolo di presidio della didattica da parte del dirigente può manifestarsi attraverso una molteplicità di azion</a:t>
            </a:r>
            <a:r>
              <a:rPr lang="it-IT" sz="2400" dirty="0">
                <a:latin typeface="+mn-lt"/>
                <a:ea typeface="+mn-ea"/>
                <a:cs typeface="+mn-cs"/>
              </a:rPr>
              <a:t>i, riconducibili a due logiche distinte, ma complementari: la regolazione delle azioni professionali, orientata a definire le regole entro cui esercitare l’azione didattica e verificarne il rispetto, e la promozione delle azioni professionali, orientata a sviluppare la qualità della didattica. </a:t>
            </a:r>
          </a:p>
        </p:txBody>
      </p:sp>
      <p:sp>
        <p:nvSpPr>
          <p:cNvPr id="7" name="CasellaDiTesto 6">
            <a:extLst>
              <a:ext uri="{FF2B5EF4-FFF2-40B4-BE49-F238E27FC236}">
                <a16:creationId xmlns:a16="http://schemas.microsoft.com/office/drawing/2014/main" xmlns="" id="{3E8EF2EE-C487-42DA-B1C8-99580EEFE7D1}"/>
              </a:ext>
            </a:extLst>
          </p:cNvPr>
          <p:cNvSpPr txBox="1"/>
          <p:nvPr/>
        </p:nvSpPr>
        <p:spPr>
          <a:xfrm>
            <a:off x="0" y="136525"/>
            <a:ext cx="12192000" cy="632481"/>
          </a:xfrm>
          <a:prstGeom prst="rect">
            <a:avLst/>
          </a:prstGeom>
          <a:solidFill>
            <a:srgbClr val="4472C4"/>
          </a:solidFill>
        </p:spPr>
        <p:txBody>
          <a:bodyPr wrap="square" rtlCol="0">
            <a:spAutoFit/>
          </a:bodyPr>
          <a:lstStyle/>
          <a:p>
            <a:pPr algn="ctr">
              <a:lnSpc>
                <a:spcPct val="90000"/>
              </a:lnSpc>
              <a:spcBef>
                <a:spcPct val="0"/>
              </a:spcBef>
              <a:buClr>
                <a:srgbClr val="0C0C0C"/>
              </a:buClr>
              <a:buSzPts val="4500"/>
            </a:pPr>
            <a:r>
              <a:rPr lang="it-IT" sz="3900" b="1" dirty="0">
                <a:solidFill>
                  <a:schemeClr val="bg1"/>
                </a:solidFill>
                <a:ea typeface="+mj-ea"/>
                <a:cs typeface="+mj-cs"/>
              </a:rPr>
              <a:t>FUNZIONI DI PRESIDIO</a:t>
            </a:r>
          </a:p>
        </p:txBody>
      </p:sp>
    </p:spTree>
    <p:extLst>
      <p:ext uri="{BB962C8B-B14F-4D97-AF65-F5344CB8AC3E}">
        <p14:creationId xmlns:p14="http://schemas.microsoft.com/office/powerpoint/2010/main" xmlns="" val="142492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DI COSA PARLIAMO OGGI</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612396" y="1512000"/>
            <a:ext cx="11039912" cy="4652963"/>
          </a:xfrm>
          <a:solidFill>
            <a:schemeClr val="accent3">
              <a:lumMod val="20000"/>
              <a:lumOff val="80000"/>
            </a:schemeClr>
          </a:solidFill>
        </p:spPr>
        <p:txBody>
          <a:bodyPr anchor="ctr">
            <a:normAutofit/>
          </a:bodyPr>
          <a:lstStyle/>
          <a:p>
            <a:pPr>
              <a:buFontTx/>
              <a:buChar char="-"/>
            </a:pPr>
            <a:r>
              <a:rPr lang="it-IT" sz="3600" dirty="0"/>
              <a:t>I documenti strategici e la valutazione</a:t>
            </a:r>
          </a:p>
          <a:p>
            <a:pPr>
              <a:buFontTx/>
              <a:buChar char="-"/>
            </a:pPr>
            <a:r>
              <a:rPr lang="it-IT" sz="3600" dirty="0"/>
              <a:t>Il Dirigente Scolastico come leader per l’apprendimento </a:t>
            </a:r>
          </a:p>
          <a:p>
            <a:pPr>
              <a:buFontTx/>
              <a:buChar char="-"/>
            </a:pPr>
            <a:r>
              <a:rPr lang="it-IT" sz="3600" dirty="0"/>
              <a:t>Il Dirigente Scolastico e le famiglie</a:t>
            </a:r>
          </a:p>
        </p:txBody>
      </p:sp>
    </p:spTree>
    <p:extLst>
      <p:ext uri="{BB962C8B-B14F-4D97-AF65-F5344CB8AC3E}">
        <p14:creationId xmlns:p14="http://schemas.microsoft.com/office/powerpoint/2010/main" xmlns="" val="269699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2114782C-F0D4-4D08-AC50-7722AA03EF0F}"/>
              </a:ext>
            </a:extLst>
          </p:cNvPr>
          <p:cNvSpPr>
            <a:spLocks noGrp="1"/>
          </p:cNvSpPr>
          <p:nvPr>
            <p:ph type="sldNum" sz="quarter" idx="12"/>
          </p:nvPr>
        </p:nvSpPr>
        <p:spPr/>
        <p:txBody>
          <a:bodyPr/>
          <a:lstStyle/>
          <a:p>
            <a:fld id="{D7FEFB30-6BBA-1142-AB28-B7283C049464}" type="slidenum">
              <a:rPr lang="it-IT" smtClean="0"/>
              <a:pPr/>
              <a:t>19</a:t>
            </a:fld>
            <a:endParaRPr lang="it-IT"/>
          </a:p>
        </p:txBody>
      </p:sp>
      <p:sp>
        <p:nvSpPr>
          <p:cNvPr id="6" name="Titolo 1">
            <a:extLst>
              <a:ext uri="{FF2B5EF4-FFF2-40B4-BE49-F238E27FC236}">
                <a16:creationId xmlns:a16="http://schemas.microsoft.com/office/drawing/2014/main" xmlns="" id="{3281BD91-8D33-4BB8-B430-8CC011BA2292}"/>
              </a:ext>
            </a:extLst>
          </p:cNvPr>
          <p:cNvSpPr>
            <a:spLocks noGrp="1"/>
          </p:cNvSpPr>
          <p:nvPr>
            <p:ph type="title"/>
          </p:nvPr>
        </p:nvSpPr>
        <p:spPr>
          <a:xfrm>
            <a:off x="301083" y="914401"/>
            <a:ext cx="11173521" cy="5687122"/>
          </a:xfrm>
          <a:solidFill>
            <a:schemeClr val="accent3">
              <a:lumMod val="20000"/>
              <a:lumOff val="80000"/>
            </a:schemeClr>
          </a:solidFill>
        </p:spPr>
        <p:txBody>
          <a:bodyPr>
            <a:normAutofit fontScale="90000"/>
          </a:bodyPr>
          <a:lstStyle/>
          <a:p>
            <a:r>
              <a:rPr lang="it-IT" sz="1400" dirty="0"/>
              <a:t>                             </a:t>
            </a:r>
            <a:r>
              <a:rPr lang="it-IT" sz="2700" dirty="0">
                <a:latin typeface="+mn-lt"/>
                <a:ea typeface="+mn-ea"/>
                <a:cs typeface="+mn-cs"/>
              </a:rPr>
              <a:t>Il presidio della dirigenza scolastica in merito alla didattica della propria scuola può essere esplicitata con alcune azioni: </a:t>
            </a:r>
            <a:br>
              <a:rPr lang="it-IT" sz="2700" dirty="0">
                <a:latin typeface="+mn-lt"/>
                <a:ea typeface="+mn-ea"/>
                <a:cs typeface="+mn-cs"/>
              </a:rPr>
            </a:br>
            <a:r>
              <a:rPr lang="it-IT" sz="2700" dirty="0">
                <a:latin typeface="+mn-lt"/>
                <a:ea typeface="+mn-ea"/>
                <a:cs typeface="+mn-cs"/>
              </a:rPr>
              <a:t>	</a:t>
            </a:r>
            <a:br>
              <a:rPr lang="it-IT" sz="2700" dirty="0">
                <a:latin typeface="+mn-lt"/>
                <a:ea typeface="+mn-ea"/>
                <a:cs typeface="+mn-cs"/>
              </a:rPr>
            </a:br>
            <a:r>
              <a:rPr lang="it-IT" sz="2700" dirty="0">
                <a:latin typeface="+mn-lt"/>
                <a:ea typeface="+mn-ea"/>
                <a:cs typeface="+mn-cs"/>
              </a:rPr>
              <a:t>	- </a:t>
            </a:r>
            <a:r>
              <a:rPr lang="it-IT" sz="2700" b="1" dirty="0">
                <a:latin typeface="+mn-lt"/>
                <a:ea typeface="+mn-ea"/>
                <a:cs typeface="+mn-cs"/>
              </a:rPr>
              <a:t>indirizzare la progettazione </a:t>
            </a:r>
            <a:r>
              <a:rPr lang="it-IT" sz="2700" dirty="0">
                <a:latin typeface="+mn-lt"/>
                <a:ea typeface="+mn-ea"/>
                <a:cs typeface="+mn-cs"/>
              </a:rPr>
              <a:t>del lavoro didattico da parte dei docenti; </a:t>
            </a:r>
            <a:br>
              <a:rPr lang="it-IT" sz="2700" dirty="0">
                <a:latin typeface="+mn-lt"/>
                <a:ea typeface="+mn-ea"/>
                <a:cs typeface="+mn-cs"/>
              </a:rPr>
            </a:br>
            <a:r>
              <a:rPr lang="it-IT" sz="2700" dirty="0">
                <a:latin typeface="+mn-lt"/>
                <a:ea typeface="+mn-ea"/>
                <a:cs typeface="+mn-cs"/>
              </a:rPr>
              <a:t>	- </a:t>
            </a:r>
            <a:r>
              <a:rPr lang="it-IT" sz="2700" b="1" dirty="0">
                <a:latin typeface="+mn-lt"/>
                <a:ea typeface="+mn-ea"/>
                <a:cs typeface="+mn-cs"/>
              </a:rPr>
              <a:t>fornire supporti, materiali e immateriali</a:t>
            </a:r>
            <a:r>
              <a:rPr lang="it-IT" sz="2700" dirty="0">
                <a:latin typeface="+mn-lt"/>
                <a:ea typeface="+mn-ea"/>
                <a:cs typeface="+mn-cs"/>
              </a:rPr>
              <a:t>, all’azione professionale degli 			  insegnanti (formazione, consigli, buone pratiche, strumentazioni, etc.);</a:t>
            </a:r>
            <a:br>
              <a:rPr lang="it-IT" sz="2700" dirty="0">
                <a:latin typeface="+mn-lt"/>
                <a:ea typeface="+mn-ea"/>
                <a:cs typeface="+mn-cs"/>
              </a:rPr>
            </a:br>
            <a:r>
              <a:rPr lang="it-IT" sz="2700" dirty="0">
                <a:latin typeface="+mn-lt"/>
                <a:ea typeface="+mn-ea"/>
                <a:cs typeface="+mn-cs"/>
              </a:rPr>
              <a:t>	- </a:t>
            </a:r>
            <a:r>
              <a:rPr lang="it-IT" sz="2700" b="1" dirty="0">
                <a:latin typeface="+mn-lt"/>
                <a:ea typeface="+mn-ea"/>
                <a:cs typeface="+mn-cs"/>
              </a:rPr>
              <a:t>valorizzare il lavoro degli insegnanti </a:t>
            </a:r>
            <a:r>
              <a:rPr lang="it-IT" sz="2700" dirty="0">
                <a:latin typeface="+mn-lt"/>
                <a:ea typeface="+mn-ea"/>
                <a:cs typeface="+mn-cs"/>
              </a:rPr>
              <a:t>attraverso strategie di documentazione, 		  socializzazione, incentivazione, ecc.</a:t>
            </a:r>
            <a:br>
              <a:rPr lang="it-IT" sz="2700" dirty="0">
                <a:latin typeface="+mn-lt"/>
                <a:ea typeface="+mn-ea"/>
                <a:cs typeface="+mn-cs"/>
              </a:rPr>
            </a:br>
            <a:r>
              <a:rPr lang="it-IT" sz="2700" dirty="0">
                <a:latin typeface="+mn-lt"/>
                <a:ea typeface="+mn-ea"/>
                <a:cs typeface="+mn-cs"/>
              </a:rPr>
              <a:t/>
            </a:r>
            <a:br>
              <a:rPr lang="it-IT" sz="2700" dirty="0">
                <a:latin typeface="+mn-lt"/>
                <a:ea typeface="+mn-ea"/>
                <a:cs typeface="+mn-cs"/>
              </a:rPr>
            </a:br>
            <a:r>
              <a:rPr lang="it-IT" sz="2700" dirty="0">
                <a:latin typeface="+mn-lt"/>
                <a:ea typeface="+mn-ea"/>
                <a:cs typeface="+mn-cs"/>
              </a:rPr>
              <a:t/>
            </a:r>
            <a:br>
              <a:rPr lang="it-IT" sz="2700" dirty="0">
                <a:latin typeface="+mn-lt"/>
                <a:ea typeface="+mn-ea"/>
                <a:cs typeface="+mn-cs"/>
              </a:rPr>
            </a:br>
            <a:r>
              <a:rPr lang="it-IT" sz="2700" dirty="0">
                <a:latin typeface="+mn-lt"/>
                <a:ea typeface="+mn-ea"/>
                <a:cs typeface="+mn-cs"/>
              </a:rPr>
              <a:t>All’interno delle azioni indicate è utile considerare le modalità di esercizio del ruolo di presidio della didattica da parte del dirigente scolastico, distinguendo azioni dirette, ovvero esercitate in prima persona dal dirigente, da azioni indirette, ovvero esercitate da docenti collaboratori o aventi responsabilità organizzative nella scuola. </a:t>
            </a:r>
            <a:br>
              <a:rPr lang="it-IT" sz="2700" dirty="0">
                <a:latin typeface="+mn-lt"/>
                <a:ea typeface="+mn-ea"/>
                <a:cs typeface="+mn-cs"/>
              </a:rPr>
            </a:br>
            <a:endParaRPr lang="it-IT" sz="2700" dirty="0">
              <a:latin typeface="+mn-lt"/>
              <a:ea typeface="+mn-ea"/>
              <a:cs typeface="+mn-cs"/>
            </a:endParaRPr>
          </a:p>
        </p:txBody>
      </p:sp>
      <p:sp>
        <p:nvSpPr>
          <p:cNvPr id="7" name="CasellaDiTesto 6">
            <a:extLst>
              <a:ext uri="{FF2B5EF4-FFF2-40B4-BE49-F238E27FC236}">
                <a16:creationId xmlns:a16="http://schemas.microsoft.com/office/drawing/2014/main" xmlns="" id="{818158FE-89EE-4802-BAA7-4DC68CD39DA4}"/>
              </a:ext>
            </a:extLst>
          </p:cNvPr>
          <p:cNvSpPr txBox="1"/>
          <p:nvPr/>
        </p:nvSpPr>
        <p:spPr>
          <a:xfrm>
            <a:off x="0" y="136525"/>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FUNZIONI DI PRESIDIO</a:t>
            </a:r>
          </a:p>
        </p:txBody>
      </p:sp>
    </p:spTree>
    <p:extLst>
      <p:ext uri="{BB962C8B-B14F-4D97-AF65-F5344CB8AC3E}">
        <p14:creationId xmlns:p14="http://schemas.microsoft.com/office/powerpoint/2010/main" xmlns="" val="144388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BCB0E4CB-0AD7-4342-9BDF-5BFF377E24EA}"/>
              </a:ext>
            </a:extLst>
          </p:cNvPr>
          <p:cNvSpPr>
            <a:spLocks noGrp="1"/>
          </p:cNvSpPr>
          <p:nvPr>
            <p:ph type="sldNum" sz="quarter" idx="12"/>
          </p:nvPr>
        </p:nvSpPr>
        <p:spPr/>
        <p:txBody>
          <a:bodyPr/>
          <a:lstStyle/>
          <a:p>
            <a:fld id="{D7FEFB30-6BBA-1142-AB28-B7283C049464}" type="slidenum">
              <a:rPr lang="it-IT" smtClean="0"/>
              <a:pPr/>
              <a:t>20</a:t>
            </a:fld>
            <a:endParaRPr lang="it-IT"/>
          </a:p>
        </p:txBody>
      </p:sp>
      <p:sp>
        <p:nvSpPr>
          <p:cNvPr id="6" name="Titolo 1">
            <a:extLst>
              <a:ext uri="{FF2B5EF4-FFF2-40B4-BE49-F238E27FC236}">
                <a16:creationId xmlns:a16="http://schemas.microsoft.com/office/drawing/2014/main" xmlns="" id="{01C2C642-1E30-47E3-AC35-CE91650B7B28}"/>
              </a:ext>
            </a:extLst>
          </p:cNvPr>
          <p:cNvSpPr>
            <a:spLocks noGrp="1"/>
          </p:cNvSpPr>
          <p:nvPr>
            <p:ph type="title"/>
          </p:nvPr>
        </p:nvSpPr>
        <p:spPr>
          <a:xfrm>
            <a:off x="541762" y="780585"/>
            <a:ext cx="11398405" cy="5360156"/>
          </a:xfrm>
          <a:solidFill>
            <a:schemeClr val="accent3">
              <a:lumMod val="20000"/>
              <a:lumOff val="80000"/>
            </a:schemeClr>
          </a:solidFill>
        </p:spPr>
        <p:txBody>
          <a:bodyPr>
            <a:normAutofit fontScale="90000"/>
          </a:bodyPr>
          <a:lstStyle/>
          <a:p>
            <a:pPr>
              <a:lnSpc>
                <a:spcPct val="150000"/>
              </a:lnSpc>
            </a:pPr>
            <a:r>
              <a:rPr lang="it-IT" sz="2400" dirty="0">
                <a:latin typeface="+mn-lt"/>
                <a:ea typeface="+mn-ea"/>
                <a:cs typeface="+mn-cs"/>
              </a:rPr>
              <a:t/>
            </a:r>
            <a:br>
              <a:rPr lang="it-IT" sz="2400" dirty="0">
                <a:latin typeface="+mn-lt"/>
                <a:ea typeface="+mn-ea"/>
                <a:cs typeface="+mn-cs"/>
              </a:rPr>
            </a:br>
            <a:r>
              <a:rPr lang="it-IT" sz="2400" dirty="0">
                <a:latin typeface="+mn-lt"/>
                <a:ea typeface="+mn-ea"/>
                <a:cs typeface="+mn-cs"/>
              </a:rPr>
              <a:t/>
            </a:r>
            <a:br>
              <a:rPr lang="it-IT" sz="2400" dirty="0">
                <a:latin typeface="+mn-lt"/>
                <a:ea typeface="+mn-ea"/>
                <a:cs typeface="+mn-cs"/>
              </a:rPr>
            </a:br>
            <a:r>
              <a:rPr lang="it-IT" sz="2400" dirty="0">
                <a:latin typeface="+mn-lt"/>
                <a:ea typeface="+mn-ea"/>
                <a:cs typeface="+mn-cs"/>
              </a:rPr>
              <a:t/>
            </a:r>
            <a:br>
              <a:rPr lang="it-IT" sz="2400" dirty="0">
                <a:latin typeface="+mn-lt"/>
                <a:ea typeface="+mn-ea"/>
                <a:cs typeface="+mn-cs"/>
              </a:rPr>
            </a:br>
            <a:r>
              <a:rPr lang="it-IT" sz="3100" dirty="0">
                <a:latin typeface="+mn-lt"/>
                <a:ea typeface="+mn-ea"/>
                <a:cs typeface="+mn-cs"/>
              </a:rPr>
              <a:t>Dunque, la dimensioni della leadership per l’apprendimento è riscontrabile in:</a:t>
            </a:r>
            <a:br>
              <a:rPr lang="it-IT" sz="3100" dirty="0">
                <a:latin typeface="+mn-lt"/>
                <a:ea typeface="+mn-ea"/>
                <a:cs typeface="+mn-cs"/>
              </a:rPr>
            </a:br>
            <a:r>
              <a:rPr lang="it-IT" sz="3100" dirty="0">
                <a:latin typeface="+mn-lt"/>
                <a:ea typeface="+mn-ea"/>
                <a:cs typeface="+mn-cs"/>
              </a:rPr>
              <a:t>	</a:t>
            </a:r>
            <a:r>
              <a:rPr lang="it-IT" sz="3100" b="1" dirty="0">
                <a:latin typeface="+mn-lt"/>
                <a:ea typeface="+mn-ea"/>
                <a:cs typeface="+mn-cs"/>
              </a:rPr>
              <a:t>- fornire la direzione;</a:t>
            </a:r>
            <a:br>
              <a:rPr lang="it-IT" sz="3100" b="1" dirty="0">
                <a:latin typeface="+mn-lt"/>
                <a:ea typeface="+mn-ea"/>
                <a:cs typeface="+mn-cs"/>
              </a:rPr>
            </a:br>
            <a:r>
              <a:rPr lang="it-IT" sz="3100" b="1" dirty="0">
                <a:latin typeface="+mn-lt"/>
                <a:ea typeface="+mn-ea"/>
                <a:cs typeface="+mn-cs"/>
              </a:rPr>
              <a:t>	- sviluppare le risorse umane;</a:t>
            </a:r>
            <a:br>
              <a:rPr lang="it-IT" sz="3100" b="1" dirty="0">
                <a:latin typeface="+mn-lt"/>
                <a:ea typeface="+mn-ea"/>
                <a:cs typeface="+mn-cs"/>
              </a:rPr>
            </a:br>
            <a:r>
              <a:rPr lang="it-IT" sz="3100" b="1" dirty="0">
                <a:latin typeface="+mn-lt"/>
                <a:ea typeface="+mn-ea"/>
                <a:cs typeface="+mn-cs"/>
              </a:rPr>
              <a:t>	- riprogettare l’organizzazione;</a:t>
            </a:r>
            <a:br>
              <a:rPr lang="it-IT" sz="3100" b="1" dirty="0">
                <a:latin typeface="+mn-lt"/>
                <a:ea typeface="+mn-ea"/>
                <a:cs typeface="+mn-cs"/>
              </a:rPr>
            </a:br>
            <a:r>
              <a:rPr lang="it-IT" sz="3100" b="1" dirty="0">
                <a:latin typeface="+mn-lt"/>
                <a:ea typeface="+mn-ea"/>
                <a:cs typeface="+mn-cs"/>
              </a:rPr>
              <a:t>	- gestire il curricolo e i processi di insegnamento/apprendimento;</a:t>
            </a:r>
            <a:br>
              <a:rPr lang="it-IT" sz="3100" b="1" dirty="0">
                <a:latin typeface="+mn-lt"/>
                <a:ea typeface="+mn-ea"/>
                <a:cs typeface="+mn-cs"/>
              </a:rPr>
            </a:br>
            <a:r>
              <a:rPr lang="it-IT" sz="3100" b="1" dirty="0">
                <a:latin typeface="+mn-lt"/>
                <a:ea typeface="+mn-ea"/>
                <a:cs typeface="+mn-cs"/>
              </a:rPr>
              <a:t>	- gestire il cambiamento.</a:t>
            </a:r>
            <a:r>
              <a:rPr lang="it-IT" sz="3100" dirty="0">
                <a:latin typeface="+mn-lt"/>
                <a:ea typeface="+mn-ea"/>
                <a:cs typeface="+mn-cs"/>
              </a:rPr>
              <a:t/>
            </a:r>
            <a:br>
              <a:rPr lang="it-IT" sz="3100" dirty="0">
                <a:latin typeface="+mn-lt"/>
                <a:ea typeface="+mn-ea"/>
                <a:cs typeface="+mn-cs"/>
              </a:rPr>
            </a:br>
            <a:r>
              <a:rPr lang="it-IT" sz="3100" dirty="0">
                <a:latin typeface="+mn-lt"/>
                <a:ea typeface="+mn-ea"/>
                <a:cs typeface="+mn-cs"/>
              </a:rPr>
              <a:t/>
            </a:r>
            <a:br>
              <a:rPr lang="it-IT" sz="3100" dirty="0">
                <a:latin typeface="+mn-lt"/>
                <a:ea typeface="+mn-ea"/>
                <a:cs typeface="+mn-cs"/>
              </a:rPr>
            </a:br>
            <a:r>
              <a:rPr lang="it-IT" sz="2400" dirty="0">
                <a:latin typeface="+mn-lt"/>
                <a:ea typeface="+mn-ea"/>
                <a:cs typeface="+mn-cs"/>
              </a:rPr>
              <a:t/>
            </a:r>
            <a:br>
              <a:rPr lang="it-IT" sz="2400" dirty="0">
                <a:latin typeface="+mn-lt"/>
                <a:ea typeface="+mn-ea"/>
                <a:cs typeface="+mn-cs"/>
              </a:rPr>
            </a:br>
            <a:r>
              <a:rPr lang="it-IT" sz="2400" dirty="0">
                <a:latin typeface="+mn-lt"/>
              </a:rPr>
              <a:t/>
            </a:r>
            <a:br>
              <a:rPr lang="it-IT" sz="2400" dirty="0">
                <a:latin typeface="+mn-lt"/>
              </a:rPr>
            </a:br>
            <a:endParaRPr lang="it-IT" sz="2400" dirty="0">
              <a:latin typeface="+mn-lt"/>
            </a:endParaRPr>
          </a:p>
        </p:txBody>
      </p:sp>
      <p:sp>
        <p:nvSpPr>
          <p:cNvPr id="7" name="CasellaDiTesto 6">
            <a:extLst>
              <a:ext uri="{FF2B5EF4-FFF2-40B4-BE49-F238E27FC236}">
                <a16:creationId xmlns:a16="http://schemas.microsoft.com/office/drawing/2014/main" xmlns="" id="{16623B66-5EED-49BA-B656-EE2C5EA4FD66}"/>
              </a:ext>
            </a:extLst>
          </p:cNvPr>
          <p:cNvSpPr txBox="1"/>
          <p:nvPr/>
        </p:nvSpPr>
        <p:spPr>
          <a:xfrm>
            <a:off x="0" y="0"/>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LEADERSHIP PER L’APPRENDIMENTO </a:t>
            </a:r>
          </a:p>
        </p:txBody>
      </p:sp>
    </p:spTree>
    <p:extLst>
      <p:ext uri="{BB962C8B-B14F-4D97-AF65-F5344CB8AC3E}">
        <p14:creationId xmlns:p14="http://schemas.microsoft.com/office/powerpoint/2010/main" xmlns="" val="320685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EDDCC7B-6329-4169-A50C-6734B8D71DA3}"/>
              </a:ext>
            </a:extLst>
          </p:cNvPr>
          <p:cNvSpPr txBox="1"/>
          <p:nvPr/>
        </p:nvSpPr>
        <p:spPr>
          <a:xfrm>
            <a:off x="356839" y="1137424"/>
            <a:ext cx="11358094" cy="5397191"/>
          </a:xfrm>
          <a:prstGeom prst="rect">
            <a:avLst/>
          </a:prstGeom>
          <a:solidFill>
            <a:schemeClr val="accent3">
              <a:lumMod val="20000"/>
              <a:lumOff val="80000"/>
            </a:schemeClr>
          </a:solidFill>
        </p:spPr>
        <p:txBody>
          <a:bodyPr wrap="square" rtlCol="0">
            <a:spAutoFit/>
          </a:bodyPr>
          <a:lstStyle/>
          <a:p>
            <a:endParaRPr lang="it-IT" dirty="0"/>
          </a:p>
        </p:txBody>
      </p:sp>
      <p:sp>
        <p:nvSpPr>
          <p:cNvPr id="66" name="Google Shape;66;p14"/>
          <p:cNvSpPr txBox="1"/>
          <p:nvPr/>
        </p:nvSpPr>
        <p:spPr>
          <a:xfrm>
            <a:off x="-1787667" y="1"/>
            <a:ext cx="13880800" cy="492402"/>
          </a:xfrm>
          <a:prstGeom prst="rect">
            <a:avLst/>
          </a:prstGeom>
          <a:noFill/>
          <a:ln>
            <a:noFill/>
          </a:ln>
        </p:spPr>
        <p:txBody>
          <a:bodyPr spcFirstLastPara="1" wrap="square" lIns="121900" tIns="121900" rIns="121900" bIns="121900" anchor="t" anchorCtr="0">
            <a:spAutoFit/>
          </a:bodyPr>
          <a:lstStyle/>
          <a:p>
            <a:pPr algn="r">
              <a:buClr>
                <a:schemeClr val="dk1"/>
              </a:buClr>
              <a:buSzPts val="1100"/>
            </a:pPr>
            <a:r>
              <a:rPr lang="it" sz="1600" b="1">
                <a:solidFill>
                  <a:srgbClr val="FFFFFF"/>
                </a:solidFill>
                <a:latin typeface="Century Schoolbook"/>
                <a:ea typeface="Century Schoolbook"/>
                <a:cs typeface="Century Schoolbook"/>
                <a:sym typeface="Century Schoolbook"/>
              </a:rPr>
              <a:t>Le parole per dirlo: comunicare a bambini e genitori il nuovo modello di valutazione</a:t>
            </a:r>
            <a:endParaRPr sz="1600">
              <a:latin typeface="Century Schoolbook"/>
              <a:ea typeface="Century Schoolbook"/>
              <a:cs typeface="Century Schoolbook"/>
              <a:sym typeface="Century Schoolbook"/>
            </a:endParaRPr>
          </a:p>
        </p:txBody>
      </p:sp>
      <p:sp>
        <p:nvSpPr>
          <p:cNvPr id="67" name="Google Shape;67;p14"/>
          <p:cNvSpPr txBox="1"/>
          <p:nvPr/>
        </p:nvSpPr>
        <p:spPr>
          <a:xfrm>
            <a:off x="973122" y="2806045"/>
            <a:ext cx="10184235" cy="2308284"/>
          </a:xfrm>
          <a:prstGeom prst="rect">
            <a:avLst/>
          </a:prstGeom>
          <a:solidFill>
            <a:schemeClr val="accent3">
              <a:lumMod val="20000"/>
              <a:lumOff val="80000"/>
            </a:schemeClr>
          </a:solidFill>
          <a:ln>
            <a:noFill/>
          </a:ln>
        </p:spPr>
        <p:txBody>
          <a:bodyPr spcFirstLastPara="1" wrap="square" lIns="121900" tIns="121900" rIns="121900" bIns="121900" anchor="t" anchorCtr="0">
            <a:spAutoFit/>
          </a:bodyPr>
          <a:lstStyle/>
          <a:p>
            <a:endParaRPr sz="3200" b="1" i="1" dirty="0">
              <a:latin typeface="Century Schoolbook"/>
              <a:ea typeface="Century Schoolbook"/>
              <a:cs typeface="Century Schoolbook"/>
              <a:sym typeface="Century Schoolbook"/>
            </a:endParaRPr>
          </a:p>
          <a:p>
            <a:pPr indent="-507987">
              <a:buClr>
                <a:schemeClr val="dk1"/>
              </a:buClr>
              <a:buSzPts val="2400"/>
              <a:buFont typeface="Century Schoolbook"/>
              <a:buAutoNum type="arabicPeriod"/>
            </a:pPr>
            <a:r>
              <a:rPr lang="it" sz="3400" dirty="0">
                <a:sym typeface="Century Schoolbook"/>
              </a:rPr>
              <a:t>Spiegare il cambiamento </a:t>
            </a:r>
            <a:endParaRPr sz="3400" dirty="0">
              <a:sym typeface="Century Schoolbook"/>
            </a:endParaRPr>
          </a:p>
          <a:p>
            <a:pPr indent="-507987">
              <a:buClr>
                <a:schemeClr val="dk1"/>
              </a:buClr>
              <a:buSzPts val="2400"/>
              <a:buFont typeface="Century Schoolbook"/>
              <a:buAutoNum type="arabicPeriod"/>
            </a:pPr>
            <a:r>
              <a:rPr lang="it" sz="3400" dirty="0">
                <a:sym typeface="Century Schoolbook"/>
              </a:rPr>
              <a:t>Chiarire il linguaggio</a:t>
            </a:r>
            <a:endParaRPr sz="3400" dirty="0">
              <a:sym typeface="Century Schoolbook"/>
            </a:endParaRPr>
          </a:p>
          <a:p>
            <a:pPr indent="-507987">
              <a:buClr>
                <a:schemeClr val="dk1"/>
              </a:buClr>
              <a:buSzPts val="2400"/>
              <a:buFont typeface="Century Schoolbook"/>
              <a:buAutoNum type="arabicPeriod"/>
            </a:pPr>
            <a:r>
              <a:rPr lang="it" sz="3400" dirty="0">
                <a:sym typeface="Century Schoolbook"/>
              </a:rPr>
              <a:t>Organizzare concretamente la comunicazione</a:t>
            </a:r>
            <a:endParaRPr sz="3400" dirty="0">
              <a:sym typeface="Century Schoolbook"/>
            </a:endParaRPr>
          </a:p>
        </p:txBody>
      </p:sp>
      <p:sp>
        <p:nvSpPr>
          <p:cNvPr id="71" name="Google Shape;71;p14"/>
          <p:cNvSpPr txBox="1"/>
          <p:nvPr/>
        </p:nvSpPr>
        <p:spPr>
          <a:xfrm>
            <a:off x="909090" y="1383234"/>
            <a:ext cx="9661038" cy="769401"/>
          </a:xfrm>
          <a:prstGeom prst="rect">
            <a:avLst/>
          </a:prstGeom>
          <a:noFill/>
          <a:ln>
            <a:noFill/>
          </a:ln>
        </p:spPr>
        <p:txBody>
          <a:bodyPr spcFirstLastPara="1" wrap="square" lIns="121900" tIns="121900" rIns="121900" bIns="121900" anchor="t" anchorCtr="0">
            <a:spAutoFit/>
          </a:bodyPr>
          <a:lstStyle/>
          <a:p>
            <a:pPr algn="ctr"/>
            <a:r>
              <a:rPr lang="it-IT" sz="3400" b="1" dirty="0">
                <a:sym typeface="Century Schoolbook"/>
              </a:rPr>
              <a:t>TRE PUNTI DA TENERE IN CONSIDERAZIONE</a:t>
            </a:r>
          </a:p>
        </p:txBody>
      </p:sp>
      <p:sp>
        <p:nvSpPr>
          <p:cNvPr id="9" name="CasellaDiTesto 8">
            <a:extLst>
              <a:ext uri="{FF2B5EF4-FFF2-40B4-BE49-F238E27FC236}">
                <a16:creationId xmlns:a16="http://schemas.microsoft.com/office/drawing/2014/main" xmlns="" id="{7A38D951-4FD6-4699-912A-CE23832D81E1}"/>
              </a:ext>
            </a:extLst>
          </p:cNvPr>
          <p:cNvSpPr txBox="1"/>
          <p:nvPr/>
        </p:nvSpPr>
        <p:spPr>
          <a:xfrm>
            <a:off x="0" y="0"/>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LA COMUNICAZIONE CON LE FAMIGLIE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18D71FF2-D12C-494F-972B-5F599730BFC0}"/>
              </a:ext>
            </a:extLst>
          </p:cNvPr>
          <p:cNvSpPr txBox="1"/>
          <p:nvPr/>
        </p:nvSpPr>
        <p:spPr>
          <a:xfrm>
            <a:off x="367990" y="1070517"/>
            <a:ext cx="11367810" cy="5029200"/>
          </a:xfrm>
          <a:prstGeom prst="rect">
            <a:avLst/>
          </a:prstGeom>
          <a:solidFill>
            <a:schemeClr val="accent3">
              <a:lumMod val="20000"/>
              <a:lumOff val="80000"/>
            </a:schemeClr>
          </a:solidFill>
        </p:spPr>
        <p:txBody>
          <a:bodyPr wrap="square" rtlCol="0">
            <a:spAutoFit/>
          </a:bodyPr>
          <a:lstStyle/>
          <a:p>
            <a:endParaRPr lang="it-IT" dirty="0"/>
          </a:p>
        </p:txBody>
      </p:sp>
      <p:sp>
        <p:nvSpPr>
          <p:cNvPr id="77" name="Google Shape;77;p15"/>
          <p:cNvSpPr txBox="1"/>
          <p:nvPr/>
        </p:nvSpPr>
        <p:spPr>
          <a:xfrm>
            <a:off x="-1787667" y="1"/>
            <a:ext cx="13880800" cy="492402"/>
          </a:xfrm>
          <a:prstGeom prst="rect">
            <a:avLst/>
          </a:prstGeom>
          <a:noFill/>
          <a:ln>
            <a:noFill/>
          </a:ln>
        </p:spPr>
        <p:txBody>
          <a:bodyPr spcFirstLastPara="1" wrap="square" lIns="121900" tIns="121900" rIns="121900" bIns="121900" anchor="t" anchorCtr="0">
            <a:spAutoFit/>
          </a:bodyPr>
          <a:lstStyle/>
          <a:p>
            <a:pPr algn="r">
              <a:buClr>
                <a:schemeClr val="dk1"/>
              </a:buClr>
              <a:buSzPts val="1100"/>
            </a:pPr>
            <a:r>
              <a:rPr lang="it" sz="1600" b="1">
                <a:solidFill>
                  <a:srgbClr val="FFFFFF"/>
                </a:solidFill>
                <a:latin typeface="Century Schoolbook"/>
                <a:ea typeface="Century Schoolbook"/>
                <a:cs typeface="Century Schoolbook"/>
                <a:sym typeface="Century Schoolbook"/>
              </a:rPr>
              <a:t>Le parole per dirlo: comunicare a bambini e genitori il nuovo modello di valutazione</a:t>
            </a:r>
            <a:endParaRPr sz="1600">
              <a:latin typeface="Century Schoolbook"/>
              <a:ea typeface="Century Schoolbook"/>
              <a:cs typeface="Century Schoolbook"/>
              <a:sym typeface="Century Schoolbook"/>
            </a:endParaRPr>
          </a:p>
        </p:txBody>
      </p:sp>
      <p:sp>
        <p:nvSpPr>
          <p:cNvPr id="81" name="Google Shape;81;p15"/>
          <p:cNvSpPr txBox="1"/>
          <p:nvPr/>
        </p:nvSpPr>
        <p:spPr>
          <a:xfrm>
            <a:off x="740664" y="1888101"/>
            <a:ext cx="10995136" cy="3467512"/>
          </a:xfrm>
          <a:prstGeom prst="rect">
            <a:avLst/>
          </a:prstGeom>
          <a:noFill/>
          <a:ln>
            <a:noFill/>
          </a:ln>
        </p:spPr>
        <p:txBody>
          <a:bodyPr spcFirstLastPara="1" wrap="square" lIns="121900" tIns="121900" rIns="121900" bIns="121900" anchor="t" anchorCtr="0">
            <a:spAutoFit/>
          </a:bodyPr>
          <a:lstStyle/>
          <a:p>
            <a:pPr marL="609585" indent="-491054">
              <a:lnSpc>
                <a:spcPct val="150000"/>
              </a:lnSpc>
              <a:buSzPts val="2200"/>
              <a:buFont typeface="Century Schoolbook"/>
              <a:buChar char="●"/>
            </a:pPr>
            <a:r>
              <a:rPr lang="it" sz="3000" dirty="0">
                <a:sym typeface="Century Schoolbook"/>
              </a:rPr>
              <a:t>Perché sono stati eliminati i voti?</a:t>
            </a:r>
            <a:endParaRPr sz="3000" dirty="0">
              <a:sym typeface="Century Schoolbook"/>
            </a:endParaRPr>
          </a:p>
          <a:p>
            <a:pPr marL="609585" indent="-491054">
              <a:lnSpc>
                <a:spcPct val="150000"/>
              </a:lnSpc>
              <a:buSzPts val="2200"/>
              <a:buFont typeface="Century Schoolbook"/>
              <a:buChar char="●"/>
            </a:pPr>
            <a:r>
              <a:rPr lang="it" sz="3000" dirty="0">
                <a:sym typeface="Century Schoolbook"/>
              </a:rPr>
              <a:t>I livelli corrispondono ai voti?</a:t>
            </a:r>
            <a:endParaRPr sz="3000" dirty="0">
              <a:sym typeface="Century Schoolbook"/>
            </a:endParaRPr>
          </a:p>
          <a:p>
            <a:pPr marL="609585" indent="-491054">
              <a:lnSpc>
                <a:spcPct val="150000"/>
              </a:lnSpc>
              <a:buSzPts val="2200"/>
              <a:buFont typeface="Century Schoolbook"/>
              <a:buChar char="●"/>
            </a:pPr>
            <a:r>
              <a:rPr lang="it" sz="3000" dirty="0">
                <a:sym typeface="Century Schoolbook"/>
              </a:rPr>
              <a:t>Ma non era meglio prima? Era tutto più semplice e chiaro!</a:t>
            </a:r>
            <a:endParaRPr sz="3000" dirty="0">
              <a:sym typeface="Century Schoolbook"/>
            </a:endParaRPr>
          </a:p>
          <a:p>
            <a:pPr marL="609585" indent="-491054">
              <a:lnSpc>
                <a:spcPct val="150000"/>
              </a:lnSpc>
              <a:buSzPts val="2200"/>
              <a:buFont typeface="Century Schoolbook"/>
              <a:buChar char="●"/>
            </a:pPr>
            <a:r>
              <a:rPr lang="it" sz="3000" dirty="0">
                <a:sym typeface="Century Schoolbook"/>
              </a:rPr>
              <a:t>Per le verifiche userete ancora i voti? Oppure userete i livelli?</a:t>
            </a:r>
            <a:endParaRPr sz="3000" dirty="0">
              <a:sym typeface="Century Schoolbook"/>
            </a:endParaRPr>
          </a:p>
          <a:p>
            <a:pPr marL="609585"/>
            <a:endParaRPr sz="2933" dirty="0">
              <a:solidFill>
                <a:schemeClr val="dk1"/>
              </a:solidFill>
              <a:latin typeface="Century Schoolbook"/>
              <a:ea typeface="Century Schoolbook"/>
              <a:cs typeface="Century Schoolbook"/>
              <a:sym typeface="Century Schoolbook"/>
            </a:endParaRPr>
          </a:p>
        </p:txBody>
      </p:sp>
      <p:sp>
        <p:nvSpPr>
          <p:cNvPr id="8" name="CasellaDiTesto 7">
            <a:extLst>
              <a:ext uri="{FF2B5EF4-FFF2-40B4-BE49-F238E27FC236}">
                <a16:creationId xmlns:a16="http://schemas.microsoft.com/office/drawing/2014/main" xmlns="" id="{295E35F7-A206-485E-BFA6-F9ACE197A4C0}"/>
              </a:ext>
            </a:extLst>
          </p:cNvPr>
          <p:cNvSpPr txBox="1"/>
          <p:nvPr/>
        </p:nvSpPr>
        <p:spPr>
          <a:xfrm>
            <a:off x="0" y="0"/>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SPIEGARE IL CAMBIAMENTO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D56C2104-5FA1-4F70-BA68-6803EE956EBD}"/>
              </a:ext>
            </a:extLst>
          </p:cNvPr>
          <p:cNvSpPr txBox="1"/>
          <p:nvPr/>
        </p:nvSpPr>
        <p:spPr>
          <a:xfrm>
            <a:off x="356839" y="1081668"/>
            <a:ext cx="11614461" cy="5252225"/>
          </a:xfrm>
          <a:prstGeom prst="rect">
            <a:avLst/>
          </a:prstGeom>
          <a:solidFill>
            <a:schemeClr val="accent3">
              <a:lumMod val="20000"/>
              <a:lumOff val="80000"/>
            </a:schemeClr>
          </a:solidFill>
        </p:spPr>
        <p:txBody>
          <a:bodyPr wrap="square" rtlCol="0">
            <a:spAutoFit/>
          </a:bodyPr>
          <a:lstStyle/>
          <a:p>
            <a:endParaRPr lang="it-IT" dirty="0"/>
          </a:p>
        </p:txBody>
      </p:sp>
      <p:sp>
        <p:nvSpPr>
          <p:cNvPr id="195" name="Google Shape;195;p25"/>
          <p:cNvSpPr txBox="1"/>
          <p:nvPr/>
        </p:nvSpPr>
        <p:spPr>
          <a:xfrm>
            <a:off x="-1787667" y="1"/>
            <a:ext cx="13880800" cy="492402"/>
          </a:xfrm>
          <a:prstGeom prst="rect">
            <a:avLst/>
          </a:prstGeom>
          <a:noFill/>
          <a:ln>
            <a:noFill/>
          </a:ln>
        </p:spPr>
        <p:txBody>
          <a:bodyPr spcFirstLastPara="1" wrap="square" lIns="121900" tIns="121900" rIns="121900" bIns="121900" anchor="t" anchorCtr="0">
            <a:spAutoFit/>
          </a:bodyPr>
          <a:lstStyle/>
          <a:p>
            <a:pPr algn="r">
              <a:buClr>
                <a:schemeClr val="dk1"/>
              </a:buClr>
              <a:buSzPts val="1100"/>
            </a:pPr>
            <a:r>
              <a:rPr lang="it" sz="1600" b="1">
                <a:solidFill>
                  <a:srgbClr val="FFFFFF"/>
                </a:solidFill>
                <a:latin typeface="Century Schoolbook"/>
                <a:ea typeface="Century Schoolbook"/>
                <a:cs typeface="Century Schoolbook"/>
                <a:sym typeface="Century Schoolbook"/>
              </a:rPr>
              <a:t>Le parole per dirlo: comunicare a bambini e genitori il nuovo modello di valutazione</a:t>
            </a:r>
            <a:endParaRPr sz="1600">
              <a:latin typeface="Century Schoolbook"/>
              <a:ea typeface="Century Schoolbook"/>
              <a:cs typeface="Century Schoolbook"/>
              <a:sym typeface="Century Schoolbook"/>
            </a:endParaRPr>
          </a:p>
        </p:txBody>
      </p:sp>
      <p:sp>
        <p:nvSpPr>
          <p:cNvPr id="198" name="Google Shape;198;p25"/>
          <p:cNvSpPr txBox="1"/>
          <p:nvPr/>
        </p:nvSpPr>
        <p:spPr>
          <a:xfrm>
            <a:off x="3385033" y="2422200"/>
            <a:ext cx="8484400" cy="697523"/>
          </a:xfrm>
          <a:prstGeom prst="rect">
            <a:avLst/>
          </a:prstGeom>
          <a:noFill/>
          <a:ln>
            <a:noFill/>
          </a:ln>
        </p:spPr>
        <p:txBody>
          <a:bodyPr spcFirstLastPara="1" wrap="square" lIns="121900" tIns="121900" rIns="121900" bIns="121900" anchor="t" anchorCtr="0">
            <a:spAutoFit/>
          </a:bodyPr>
          <a:lstStyle/>
          <a:p>
            <a:pPr marL="609585"/>
            <a:endParaRPr sz="2933">
              <a:solidFill>
                <a:schemeClr val="dk1"/>
              </a:solidFill>
              <a:latin typeface="Century Schoolbook"/>
              <a:ea typeface="Century Schoolbook"/>
              <a:cs typeface="Century Schoolbook"/>
              <a:sym typeface="Century Schoolbook"/>
            </a:endParaRPr>
          </a:p>
        </p:txBody>
      </p:sp>
      <p:sp>
        <p:nvSpPr>
          <p:cNvPr id="199" name="Google Shape;199;p25"/>
          <p:cNvSpPr txBox="1"/>
          <p:nvPr/>
        </p:nvSpPr>
        <p:spPr>
          <a:xfrm>
            <a:off x="3410400" y="1404345"/>
            <a:ext cx="4511600" cy="2831504"/>
          </a:xfrm>
          <a:prstGeom prst="rect">
            <a:avLst/>
          </a:prstGeom>
          <a:noFill/>
          <a:ln w="9525" cap="flat" cmpd="sng">
            <a:solidFill>
              <a:srgbClr val="000000"/>
            </a:solidFill>
            <a:prstDash val="dot"/>
            <a:round/>
            <a:headEnd type="none" w="sm" len="sm"/>
            <a:tailEnd type="none" w="sm" len="sm"/>
          </a:ln>
        </p:spPr>
        <p:txBody>
          <a:bodyPr spcFirstLastPara="1" wrap="square" lIns="121900" tIns="121900" rIns="121900" bIns="121900" anchor="t" anchorCtr="0">
            <a:spAutoFit/>
          </a:bodyPr>
          <a:lstStyle/>
          <a:p>
            <a:r>
              <a:rPr lang="it" sz="2400" b="1" i="1" dirty="0">
                <a:latin typeface="Century Schoolbook"/>
                <a:ea typeface="Century Schoolbook"/>
                <a:cs typeface="Century Schoolbook"/>
                <a:sym typeface="Century Schoolbook"/>
              </a:rPr>
              <a:t>Avanzato</a:t>
            </a:r>
            <a:r>
              <a:rPr lang="it" sz="2400" b="1" dirty="0">
                <a:latin typeface="Century Schoolbook"/>
                <a:ea typeface="Century Schoolbook"/>
                <a:cs typeface="Century Schoolbook"/>
                <a:sym typeface="Century Schoolbook"/>
              </a:rPr>
              <a:t>:</a:t>
            </a:r>
            <a:r>
              <a:rPr lang="it" sz="2400" dirty="0">
                <a:latin typeface="Century Schoolbook"/>
                <a:ea typeface="Century Schoolbook"/>
                <a:cs typeface="Century Schoolbook"/>
                <a:sym typeface="Century Schoolbook"/>
              </a:rPr>
              <a:t> l’alunno porta a termine</a:t>
            </a:r>
            <a:r>
              <a:rPr lang="it" sz="2400" dirty="0">
                <a:highlight>
                  <a:srgbClr val="FFF2CC"/>
                </a:highlight>
                <a:latin typeface="Century Schoolbook"/>
                <a:ea typeface="Century Schoolbook"/>
                <a:cs typeface="Century Schoolbook"/>
                <a:sym typeface="Century Schoolbook"/>
              </a:rPr>
              <a:t> compiti</a:t>
            </a:r>
            <a:r>
              <a:rPr lang="it" sz="2400" dirty="0">
                <a:latin typeface="Century Schoolbook"/>
                <a:ea typeface="Century Schoolbook"/>
                <a:cs typeface="Century Schoolbook"/>
                <a:sym typeface="Century Schoolbook"/>
              </a:rPr>
              <a:t> in </a:t>
            </a:r>
            <a:r>
              <a:rPr lang="it" sz="2400" dirty="0">
                <a:highlight>
                  <a:srgbClr val="FFF2CC"/>
                </a:highlight>
                <a:latin typeface="Century Schoolbook"/>
                <a:ea typeface="Century Schoolbook"/>
                <a:cs typeface="Century Schoolbook"/>
                <a:sym typeface="Century Schoolbook"/>
              </a:rPr>
              <a:t>situazioni note e non note</a:t>
            </a:r>
            <a:r>
              <a:rPr lang="it" sz="2400" dirty="0">
                <a:latin typeface="Century Schoolbook"/>
                <a:ea typeface="Century Schoolbook"/>
                <a:cs typeface="Century Schoolbook"/>
                <a:sym typeface="Century Schoolbook"/>
              </a:rPr>
              <a:t>,</a:t>
            </a:r>
            <a:r>
              <a:rPr lang="it" sz="2400" dirty="0">
                <a:highlight>
                  <a:srgbClr val="F4CCCC"/>
                </a:highlight>
                <a:latin typeface="Century Schoolbook"/>
                <a:ea typeface="Century Schoolbook"/>
                <a:cs typeface="Century Schoolbook"/>
                <a:sym typeface="Century Schoolbook"/>
              </a:rPr>
              <a:t> mobilitando</a:t>
            </a:r>
            <a:r>
              <a:rPr lang="it" sz="2400" dirty="0">
                <a:highlight>
                  <a:srgbClr val="FFF2CC"/>
                </a:highlight>
                <a:latin typeface="Century Schoolbook"/>
                <a:ea typeface="Century Schoolbook"/>
                <a:cs typeface="Century Schoolbook"/>
                <a:sym typeface="Century Schoolbook"/>
              </a:rPr>
              <a:t> </a:t>
            </a:r>
            <a:r>
              <a:rPr lang="it" sz="2400" dirty="0">
                <a:latin typeface="Century Schoolbook"/>
                <a:ea typeface="Century Schoolbook"/>
                <a:cs typeface="Century Schoolbook"/>
                <a:sym typeface="Century Schoolbook"/>
              </a:rPr>
              <a:t>una varietà di </a:t>
            </a:r>
            <a:r>
              <a:rPr lang="it" sz="2400" dirty="0">
                <a:highlight>
                  <a:srgbClr val="F4CCCC"/>
                </a:highlight>
                <a:latin typeface="Century Schoolbook"/>
                <a:ea typeface="Century Schoolbook"/>
                <a:cs typeface="Century Schoolbook"/>
                <a:sym typeface="Century Schoolbook"/>
              </a:rPr>
              <a:t>risorse </a:t>
            </a:r>
            <a:r>
              <a:rPr lang="it" sz="2400" dirty="0">
                <a:latin typeface="Century Schoolbook"/>
                <a:ea typeface="Century Schoolbook"/>
                <a:cs typeface="Century Schoolbook"/>
                <a:sym typeface="Century Schoolbook"/>
              </a:rPr>
              <a:t>sia fornite dal docente sia reperite altrove, in modo autonomo e con continuità.</a:t>
            </a:r>
            <a:endParaRPr sz="2400" dirty="0">
              <a:latin typeface="Century Schoolbook"/>
              <a:ea typeface="Century Schoolbook"/>
              <a:cs typeface="Century Schoolbook"/>
              <a:sym typeface="Century Schoolbook"/>
            </a:endParaRPr>
          </a:p>
        </p:txBody>
      </p:sp>
      <p:sp>
        <p:nvSpPr>
          <p:cNvPr id="200" name="Google Shape;200;p25"/>
          <p:cNvSpPr txBox="1"/>
          <p:nvPr/>
        </p:nvSpPr>
        <p:spPr>
          <a:xfrm>
            <a:off x="3448447" y="4423117"/>
            <a:ext cx="4435506" cy="1723508"/>
          </a:xfrm>
          <a:prstGeom prst="rect">
            <a:avLst/>
          </a:prstGeom>
          <a:noFill/>
          <a:ln w="9525" cap="flat" cmpd="sng">
            <a:solidFill>
              <a:srgbClr val="000000"/>
            </a:solidFill>
            <a:prstDash val="dot"/>
            <a:round/>
            <a:headEnd type="none" w="sm" len="sm"/>
            <a:tailEnd type="none" w="sm" len="sm"/>
          </a:ln>
        </p:spPr>
        <p:txBody>
          <a:bodyPr spcFirstLastPara="1" wrap="square" lIns="121900" tIns="121900" rIns="121900" bIns="121900" anchor="t" anchorCtr="0">
            <a:spAutoFit/>
          </a:bodyPr>
          <a:lstStyle/>
          <a:p>
            <a:r>
              <a:rPr lang="it" sz="2400" b="1" i="1" dirty="0">
                <a:latin typeface="Century Schoolbook"/>
                <a:ea typeface="Century Schoolbook"/>
                <a:cs typeface="Century Schoolbook"/>
                <a:sym typeface="Century Schoolbook"/>
              </a:rPr>
              <a:t>Obiettivo di apprendimento di Scienze</a:t>
            </a:r>
            <a:r>
              <a:rPr lang="it" sz="2400" i="1" dirty="0">
                <a:latin typeface="Century Schoolbook"/>
                <a:ea typeface="Century Schoolbook"/>
                <a:cs typeface="Century Schoolbook"/>
                <a:sym typeface="Century Schoolbook"/>
              </a:rPr>
              <a:t>: </a:t>
            </a:r>
            <a:r>
              <a:rPr lang="it" sz="2400" dirty="0">
                <a:highlight>
                  <a:srgbClr val="F4CCCC"/>
                </a:highlight>
                <a:latin typeface="Century Schoolbook"/>
                <a:ea typeface="Century Schoolbook"/>
                <a:cs typeface="Century Schoolbook"/>
                <a:sym typeface="Century Schoolbook"/>
              </a:rPr>
              <a:t>Seriare </a:t>
            </a:r>
            <a:r>
              <a:rPr lang="it" sz="2400" dirty="0">
                <a:latin typeface="Century Schoolbook"/>
                <a:ea typeface="Century Schoolbook"/>
                <a:cs typeface="Century Schoolbook"/>
                <a:sym typeface="Century Schoolbook"/>
              </a:rPr>
              <a:t>e classificare</a:t>
            </a:r>
            <a:r>
              <a:rPr lang="it" sz="2400" dirty="0">
                <a:highlight>
                  <a:srgbClr val="FFF2CC"/>
                </a:highlight>
                <a:latin typeface="Century Schoolbook"/>
                <a:ea typeface="Century Schoolbook"/>
                <a:cs typeface="Century Schoolbook"/>
                <a:sym typeface="Century Schoolbook"/>
              </a:rPr>
              <a:t> oggetti i</a:t>
            </a:r>
            <a:r>
              <a:rPr lang="it" sz="2400" dirty="0">
                <a:latin typeface="Century Schoolbook"/>
                <a:ea typeface="Century Schoolbook"/>
                <a:cs typeface="Century Schoolbook"/>
                <a:sym typeface="Century Schoolbook"/>
              </a:rPr>
              <a:t>n base alle loro proprietà</a:t>
            </a:r>
            <a:endParaRPr sz="2400" dirty="0">
              <a:latin typeface="Century Schoolbook"/>
              <a:ea typeface="Century Schoolbook"/>
              <a:cs typeface="Century Schoolbook"/>
              <a:sym typeface="Century Schoolbook"/>
            </a:endParaRPr>
          </a:p>
        </p:txBody>
      </p:sp>
      <p:sp>
        <p:nvSpPr>
          <p:cNvPr id="201" name="Google Shape;201;p25"/>
          <p:cNvSpPr txBox="1"/>
          <p:nvPr/>
        </p:nvSpPr>
        <p:spPr>
          <a:xfrm>
            <a:off x="438000" y="1404345"/>
            <a:ext cx="2972400" cy="2862282"/>
          </a:xfrm>
          <a:prstGeom prst="rect">
            <a:avLst/>
          </a:prstGeom>
          <a:noFill/>
          <a:ln>
            <a:noFill/>
          </a:ln>
        </p:spPr>
        <p:txBody>
          <a:bodyPr spcFirstLastPara="1" wrap="square" lIns="121900" tIns="121900" rIns="121900" bIns="121900" anchor="t" anchorCtr="0">
            <a:spAutoFit/>
          </a:bodyPr>
          <a:lstStyle/>
          <a:p>
            <a:r>
              <a:rPr lang="it" sz="3400" b="1" dirty="0">
                <a:sym typeface="Century Schoolbook"/>
              </a:rPr>
              <a:t>Le parole che usiamo </a:t>
            </a:r>
            <a:endParaRPr sz="3400" b="1" dirty="0">
              <a:sym typeface="Century Schoolbook"/>
            </a:endParaRPr>
          </a:p>
          <a:p>
            <a:r>
              <a:rPr lang="it" sz="3400" b="1" dirty="0">
                <a:sym typeface="Century Schoolbook"/>
              </a:rPr>
              <a:t>sono comprensibili ai genitori?</a:t>
            </a:r>
            <a:endParaRPr sz="3400" b="1" dirty="0">
              <a:sym typeface="Century Schoolbook"/>
            </a:endParaRPr>
          </a:p>
        </p:txBody>
      </p:sp>
      <p:sp>
        <p:nvSpPr>
          <p:cNvPr id="202" name="Google Shape;202;p25"/>
          <p:cNvSpPr txBox="1"/>
          <p:nvPr/>
        </p:nvSpPr>
        <p:spPr>
          <a:xfrm>
            <a:off x="8078415" y="1404345"/>
            <a:ext cx="3634603" cy="4431942"/>
          </a:xfrm>
          <a:prstGeom prst="rect">
            <a:avLst/>
          </a:prstGeom>
          <a:noFill/>
          <a:ln>
            <a:noFill/>
          </a:ln>
        </p:spPr>
        <p:txBody>
          <a:bodyPr spcFirstLastPara="1" wrap="square" lIns="121900" tIns="121900" rIns="121900" bIns="121900" anchor="t" anchorCtr="0">
            <a:spAutoFit/>
          </a:bodyPr>
          <a:lstStyle/>
          <a:p>
            <a:r>
              <a:rPr lang="it" sz="3400" b="1" dirty="0">
                <a:sym typeface="Century Schoolbook"/>
              </a:rPr>
              <a:t>A quale esperienza di scuola, a quali immaginari e a quali valori si lega il significato che i genitori attribuiscono alle parole?</a:t>
            </a:r>
            <a:endParaRPr sz="3400" b="1" dirty="0">
              <a:sym typeface="Century Schoolbook"/>
            </a:endParaRPr>
          </a:p>
        </p:txBody>
      </p:sp>
      <p:sp>
        <p:nvSpPr>
          <p:cNvPr id="11" name="CasellaDiTesto 10">
            <a:extLst>
              <a:ext uri="{FF2B5EF4-FFF2-40B4-BE49-F238E27FC236}">
                <a16:creationId xmlns:a16="http://schemas.microsoft.com/office/drawing/2014/main" xmlns="" id="{040992C5-9897-4D9A-BCF8-8C7A1AF87AE1}"/>
              </a:ext>
            </a:extLst>
          </p:cNvPr>
          <p:cNvSpPr txBox="1"/>
          <p:nvPr/>
        </p:nvSpPr>
        <p:spPr>
          <a:xfrm>
            <a:off x="0" y="-2748"/>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LA LEGGIBILITÀ DEL DOCUMENTO DI VALUTAZIONE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EF1A7B52-95F3-49B3-ACF6-E946207A9B7C}"/>
              </a:ext>
            </a:extLst>
          </p:cNvPr>
          <p:cNvSpPr txBox="1"/>
          <p:nvPr/>
        </p:nvSpPr>
        <p:spPr>
          <a:xfrm>
            <a:off x="200722" y="959005"/>
            <a:ext cx="11892411" cy="5696457"/>
          </a:xfrm>
          <a:prstGeom prst="rect">
            <a:avLst/>
          </a:prstGeom>
          <a:solidFill>
            <a:schemeClr val="accent3">
              <a:lumMod val="20000"/>
              <a:lumOff val="80000"/>
            </a:schemeClr>
          </a:solidFill>
        </p:spPr>
        <p:txBody>
          <a:bodyPr wrap="square" rtlCol="0">
            <a:spAutoFit/>
          </a:bodyPr>
          <a:lstStyle/>
          <a:p>
            <a:endParaRPr lang="it-IT" dirty="0"/>
          </a:p>
        </p:txBody>
      </p:sp>
      <p:sp>
        <p:nvSpPr>
          <p:cNvPr id="269" name="Google Shape;269;p31"/>
          <p:cNvSpPr txBox="1"/>
          <p:nvPr/>
        </p:nvSpPr>
        <p:spPr>
          <a:xfrm>
            <a:off x="-1787667" y="1"/>
            <a:ext cx="13880800" cy="492402"/>
          </a:xfrm>
          <a:prstGeom prst="rect">
            <a:avLst/>
          </a:prstGeom>
          <a:noFill/>
          <a:ln>
            <a:noFill/>
          </a:ln>
        </p:spPr>
        <p:txBody>
          <a:bodyPr spcFirstLastPara="1" wrap="square" lIns="121900" tIns="121900" rIns="121900" bIns="121900" anchor="t" anchorCtr="0">
            <a:spAutoFit/>
          </a:bodyPr>
          <a:lstStyle/>
          <a:p>
            <a:pPr algn="r">
              <a:buClr>
                <a:schemeClr val="dk1"/>
              </a:buClr>
              <a:buSzPts val="1100"/>
            </a:pPr>
            <a:r>
              <a:rPr lang="it" sz="1600" b="1">
                <a:solidFill>
                  <a:srgbClr val="FFFFFF"/>
                </a:solidFill>
                <a:latin typeface="Century Schoolbook"/>
                <a:ea typeface="Century Schoolbook"/>
                <a:cs typeface="Century Schoolbook"/>
                <a:sym typeface="Century Schoolbook"/>
              </a:rPr>
              <a:t>Le parole per dirlo: comunicare a bambini e genitori il nuovo modello di valutazione</a:t>
            </a:r>
            <a:endParaRPr sz="1600">
              <a:latin typeface="Century Schoolbook"/>
              <a:ea typeface="Century Schoolbook"/>
              <a:cs typeface="Century Schoolbook"/>
              <a:sym typeface="Century Schoolbook"/>
            </a:endParaRPr>
          </a:p>
        </p:txBody>
      </p:sp>
      <p:sp>
        <p:nvSpPr>
          <p:cNvPr id="273" name="Google Shape;273;p31"/>
          <p:cNvSpPr txBox="1"/>
          <p:nvPr/>
        </p:nvSpPr>
        <p:spPr>
          <a:xfrm>
            <a:off x="5127300" y="1985534"/>
            <a:ext cx="6877200" cy="670913"/>
          </a:xfrm>
          <a:prstGeom prst="rect">
            <a:avLst/>
          </a:prstGeom>
          <a:noFill/>
          <a:ln>
            <a:noFill/>
          </a:ln>
        </p:spPr>
        <p:txBody>
          <a:bodyPr spcFirstLastPara="1" wrap="square" lIns="121900" tIns="121900" rIns="121900" bIns="121900" anchor="t" anchorCtr="0">
            <a:spAutoFit/>
          </a:bodyPr>
          <a:lstStyle/>
          <a:p>
            <a:pPr algn="just">
              <a:lnSpc>
                <a:spcPct val="115000"/>
              </a:lnSpc>
              <a:buClr>
                <a:schemeClr val="dk1"/>
              </a:buClr>
              <a:buSzPts val="1100"/>
            </a:pPr>
            <a:endParaRPr sz="2400"/>
          </a:p>
        </p:txBody>
      </p:sp>
      <p:sp>
        <p:nvSpPr>
          <p:cNvPr id="274" name="Google Shape;274;p31"/>
          <p:cNvSpPr txBox="1"/>
          <p:nvPr/>
        </p:nvSpPr>
        <p:spPr>
          <a:xfrm>
            <a:off x="200722" y="1135067"/>
            <a:ext cx="6064256" cy="4918229"/>
          </a:xfrm>
          <a:prstGeom prst="rect">
            <a:avLst/>
          </a:prstGeom>
          <a:noFill/>
          <a:ln>
            <a:noFill/>
          </a:ln>
        </p:spPr>
        <p:txBody>
          <a:bodyPr spcFirstLastPara="1" wrap="square" lIns="121900" tIns="121900" rIns="121900" bIns="121900" anchor="t" anchorCtr="0">
            <a:spAutoFit/>
          </a:bodyPr>
          <a:lstStyle/>
          <a:p>
            <a:pPr marL="609585" indent="-457189">
              <a:lnSpc>
                <a:spcPct val="115000"/>
              </a:lnSpc>
              <a:buClr>
                <a:schemeClr val="dk1"/>
              </a:buClr>
              <a:buSzPts val="1800"/>
              <a:buFont typeface="Century Schoolbook"/>
              <a:buChar char="●"/>
            </a:pPr>
            <a:r>
              <a:rPr lang="it" sz="2400" b="1" dirty="0">
                <a:sym typeface="Century Schoolbook"/>
              </a:rPr>
              <a:t>Dare spazio ai colloqui</a:t>
            </a:r>
            <a:endParaRPr sz="2400" b="1" dirty="0">
              <a:sym typeface="Century Schoolbook"/>
            </a:endParaRPr>
          </a:p>
          <a:p>
            <a:pPr marL="609585" indent="-457189">
              <a:lnSpc>
                <a:spcPct val="115000"/>
              </a:lnSpc>
              <a:buClr>
                <a:schemeClr val="dk1"/>
              </a:buClr>
              <a:buSzPts val="1800"/>
              <a:buFont typeface="Century Schoolbook"/>
              <a:buChar char="●"/>
            </a:pPr>
            <a:r>
              <a:rPr lang="it" sz="2400" b="1" dirty="0">
                <a:sym typeface="Century Schoolbook"/>
              </a:rPr>
              <a:t>“Leggere” insieme ai genitori la documentazione </a:t>
            </a:r>
            <a:r>
              <a:rPr lang="it" sz="2400" dirty="0">
                <a:sym typeface="Century Schoolbook"/>
              </a:rPr>
              <a:t>(le produzioni, gli esiti delle prove, etc.. anche realizzate in digitale)</a:t>
            </a:r>
          </a:p>
          <a:p>
            <a:pPr marL="609585" indent="-457189" algn="just">
              <a:lnSpc>
                <a:spcPct val="115000"/>
              </a:lnSpc>
              <a:buClr>
                <a:schemeClr val="dk1"/>
              </a:buClr>
              <a:buSzPts val="1800"/>
              <a:buFont typeface="Century Schoolbook"/>
              <a:buChar char="●"/>
            </a:pPr>
            <a:endParaRPr lang="it" sz="2400" b="1" dirty="0">
              <a:sym typeface="Century Schoolbook"/>
            </a:endParaRPr>
          </a:p>
          <a:p>
            <a:pPr marL="609585" indent="-457189">
              <a:lnSpc>
                <a:spcPct val="115000"/>
              </a:lnSpc>
              <a:buClr>
                <a:schemeClr val="dk1"/>
              </a:buClr>
              <a:buSzPts val="1800"/>
              <a:buFont typeface="Century Schoolbook"/>
              <a:buChar char="●"/>
            </a:pPr>
            <a:r>
              <a:rPr lang="it" sz="2400" b="1" dirty="0">
                <a:sym typeface="Century Schoolbook"/>
              </a:rPr>
              <a:t>Documenti sulla valutazione </a:t>
            </a:r>
            <a:r>
              <a:rPr lang="it" sz="2400" dirty="0">
                <a:sym typeface="Century Schoolbook"/>
              </a:rPr>
              <a:t>(Vademecum)</a:t>
            </a:r>
          </a:p>
          <a:p>
            <a:pPr marL="609585" indent="-457189">
              <a:lnSpc>
                <a:spcPct val="115000"/>
              </a:lnSpc>
              <a:buClr>
                <a:schemeClr val="dk1"/>
              </a:buClr>
              <a:buSzPts val="1800"/>
              <a:buFont typeface="Century Schoolbook"/>
              <a:buChar char="●"/>
            </a:pPr>
            <a:r>
              <a:rPr lang="it" sz="2400" b="1" dirty="0">
                <a:sym typeface="Century Schoolbook"/>
              </a:rPr>
              <a:t>Incontri plenari</a:t>
            </a:r>
          </a:p>
          <a:p>
            <a:pPr marL="609585" indent="-457189" algn="just">
              <a:lnSpc>
                <a:spcPct val="115000"/>
              </a:lnSpc>
              <a:buClr>
                <a:schemeClr val="dk1"/>
              </a:buClr>
              <a:buSzPts val="1800"/>
              <a:buFont typeface="Century Schoolbook"/>
              <a:buChar char="●"/>
            </a:pPr>
            <a:r>
              <a:rPr lang="it" sz="2400" b="1" dirty="0">
                <a:sym typeface="Century Schoolbook"/>
              </a:rPr>
              <a:t>Traduzione in diverse lingue</a:t>
            </a:r>
            <a:endParaRPr sz="2400" b="1" dirty="0">
              <a:sym typeface="Century Schoolbook"/>
            </a:endParaRPr>
          </a:p>
          <a:p>
            <a:pPr algn="just">
              <a:lnSpc>
                <a:spcPct val="115000"/>
              </a:lnSpc>
              <a:buClr>
                <a:schemeClr val="dk1"/>
              </a:buClr>
              <a:buSzPts val="1100"/>
            </a:pPr>
            <a:endParaRPr sz="2400" dirty="0">
              <a:solidFill>
                <a:schemeClr val="dk1"/>
              </a:solidFill>
              <a:latin typeface="Century Schoolbook"/>
              <a:ea typeface="Century Schoolbook"/>
              <a:cs typeface="Century Schoolbook"/>
              <a:sym typeface="Century Schoolbook"/>
            </a:endParaRPr>
          </a:p>
        </p:txBody>
      </p:sp>
      <p:pic>
        <p:nvPicPr>
          <p:cNvPr id="275" name="Google Shape;275;p31"/>
          <p:cNvPicPr preferRelativeResize="0">
            <a:picLocks noChangeAspect="1"/>
          </p:cNvPicPr>
          <p:nvPr/>
        </p:nvPicPr>
        <p:blipFill>
          <a:blip r:embed="rId3" cstate="print">
            <a:alphaModFix/>
          </a:blip>
          <a:stretch>
            <a:fillRect/>
          </a:stretch>
        </p:blipFill>
        <p:spPr>
          <a:xfrm>
            <a:off x="7156443" y="1026372"/>
            <a:ext cx="3956592" cy="2268000"/>
          </a:xfrm>
          <a:prstGeom prst="rect">
            <a:avLst/>
          </a:prstGeom>
          <a:noFill/>
          <a:ln w="9525" cap="flat" cmpd="sng">
            <a:solidFill>
              <a:srgbClr val="000000"/>
            </a:solidFill>
            <a:prstDash val="solid"/>
            <a:round/>
            <a:headEnd type="none" w="sm" len="sm"/>
            <a:tailEnd type="none" w="sm" len="sm"/>
          </a:ln>
        </p:spPr>
      </p:pic>
      <p:pic>
        <p:nvPicPr>
          <p:cNvPr id="276" name="Google Shape;276;p31"/>
          <p:cNvPicPr preferRelativeResize="0">
            <a:picLocks noChangeAspect="1"/>
          </p:cNvPicPr>
          <p:nvPr/>
        </p:nvPicPr>
        <p:blipFill>
          <a:blip r:embed="rId4" cstate="print">
            <a:alphaModFix/>
          </a:blip>
          <a:stretch>
            <a:fillRect/>
          </a:stretch>
        </p:blipFill>
        <p:spPr>
          <a:xfrm>
            <a:off x="6357730" y="3452741"/>
            <a:ext cx="2208170" cy="2556000"/>
          </a:xfrm>
          <a:prstGeom prst="rect">
            <a:avLst/>
          </a:prstGeom>
          <a:noFill/>
          <a:ln>
            <a:noFill/>
          </a:ln>
        </p:spPr>
      </p:pic>
      <p:pic>
        <p:nvPicPr>
          <p:cNvPr id="277" name="Google Shape;277;p31"/>
          <p:cNvPicPr preferRelativeResize="0">
            <a:picLocks noChangeAspect="1"/>
          </p:cNvPicPr>
          <p:nvPr/>
        </p:nvPicPr>
        <p:blipFill>
          <a:blip r:embed="rId5" cstate="print">
            <a:alphaModFix/>
          </a:blip>
          <a:stretch>
            <a:fillRect/>
          </a:stretch>
        </p:blipFill>
        <p:spPr>
          <a:xfrm>
            <a:off x="8658652" y="3497296"/>
            <a:ext cx="3107545" cy="2556000"/>
          </a:xfrm>
          <a:prstGeom prst="rect">
            <a:avLst/>
          </a:prstGeom>
          <a:noFill/>
          <a:ln>
            <a:noFill/>
          </a:ln>
        </p:spPr>
      </p:pic>
      <p:sp>
        <p:nvSpPr>
          <p:cNvPr id="11" name="CasellaDiTesto 10">
            <a:extLst>
              <a:ext uri="{FF2B5EF4-FFF2-40B4-BE49-F238E27FC236}">
                <a16:creationId xmlns:a16="http://schemas.microsoft.com/office/drawing/2014/main" xmlns="" id="{FF233BDF-1C96-461B-B2B1-C904DC62D0C2}"/>
              </a:ext>
            </a:extLst>
          </p:cNvPr>
          <p:cNvSpPr txBox="1"/>
          <p:nvPr/>
        </p:nvSpPr>
        <p:spPr>
          <a:xfrm>
            <a:off x="0" y="-2748"/>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ALCUNE PRATICHE PER FACILITARE LA COMUNICAZIONE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C59711D8-634C-47EA-960E-8901ABBE4DB0}"/>
              </a:ext>
            </a:extLst>
          </p:cNvPr>
          <p:cNvSpPr txBox="1"/>
          <p:nvPr/>
        </p:nvSpPr>
        <p:spPr>
          <a:xfrm>
            <a:off x="226933" y="1088804"/>
            <a:ext cx="11804534" cy="5485934"/>
          </a:xfrm>
          <a:prstGeom prst="rect">
            <a:avLst/>
          </a:prstGeom>
          <a:solidFill>
            <a:schemeClr val="accent3">
              <a:lumMod val="20000"/>
              <a:lumOff val="80000"/>
            </a:schemeClr>
          </a:solidFill>
        </p:spPr>
        <p:txBody>
          <a:bodyPr wrap="square" rtlCol="0">
            <a:spAutoFit/>
          </a:bodyPr>
          <a:lstStyle/>
          <a:p>
            <a:endParaRPr lang="it-IT" dirty="0"/>
          </a:p>
        </p:txBody>
      </p:sp>
      <p:sp>
        <p:nvSpPr>
          <p:cNvPr id="282" name="Google Shape;282;p32"/>
          <p:cNvSpPr txBox="1"/>
          <p:nvPr/>
        </p:nvSpPr>
        <p:spPr>
          <a:xfrm>
            <a:off x="-1787667" y="1"/>
            <a:ext cx="13880800" cy="492402"/>
          </a:xfrm>
          <a:prstGeom prst="rect">
            <a:avLst/>
          </a:prstGeom>
          <a:noFill/>
          <a:ln>
            <a:noFill/>
          </a:ln>
        </p:spPr>
        <p:txBody>
          <a:bodyPr spcFirstLastPara="1" wrap="square" lIns="121900" tIns="121900" rIns="121900" bIns="121900" anchor="t" anchorCtr="0">
            <a:spAutoFit/>
          </a:bodyPr>
          <a:lstStyle/>
          <a:p>
            <a:pPr algn="r">
              <a:buClr>
                <a:schemeClr val="dk1"/>
              </a:buClr>
              <a:buSzPts val="1100"/>
            </a:pPr>
            <a:r>
              <a:rPr lang="it" sz="1600" b="1">
                <a:solidFill>
                  <a:srgbClr val="FFFFFF"/>
                </a:solidFill>
                <a:latin typeface="Century Schoolbook"/>
                <a:ea typeface="Century Schoolbook"/>
                <a:cs typeface="Century Schoolbook"/>
                <a:sym typeface="Century Schoolbook"/>
              </a:rPr>
              <a:t>Le parole per dirlo: comunicare a bambini e genitori il nuovo modello di valutazione</a:t>
            </a:r>
            <a:endParaRPr sz="1600">
              <a:latin typeface="Century Schoolbook"/>
              <a:ea typeface="Century Schoolbook"/>
              <a:cs typeface="Century Schoolbook"/>
              <a:sym typeface="Century Schoolbook"/>
            </a:endParaRPr>
          </a:p>
        </p:txBody>
      </p:sp>
      <p:sp>
        <p:nvSpPr>
          <p:cNvPr id="285" name="Google Shape;285;p32"/>
          <p:cNvSpPr txBox="1"/>
          <p:nvPr/>
        </p:nvSpPr>
        <p:spPr>
          <a:xfrm>
            <a:off x="537699" y="1108939"/>
            <a:ext cx="10504662" cy="800179"/>
          </a:xfrm>
          <a:prstGeom prst="rect">
            <a:avLst/>
          </a:prstGeom>
          <a:noFill/>
          <a:ln>
            <a:noFill/>
          </a:ln>
        </p:spPr>
        <p:txBody>
          <a:bodyPr spcFirstLastPara="1" wrap="square" lIns="121900" tIns="121900" rIns="121900" bIns="121900" anchor="t" anchorCtr="0">
            <a:spAutoFit/>
          </a:bodyPr>
          <a:lstStyle/>
          <a:p>
            <a:pPr algn="ctr"/>
            <a:r>
              <a:rPr lang="it-IT" sz="3600" b="1" dirty="0">
                <a:sym typeface="Century Schoolbook"/>
              </a:rPr>
              <a:t>OLTRE LE BARRIERE LINGUISTICHE</a:t>
            </a:r>
            <a:endParaRPr lang="it-IT" sz="3600" b="1" dirty="0"/>
          </a:p>
        </p:txBody>
      </p:sp>
      <p:sp>
        <p:nvSpPr>
          <p:cNvPr id="286" name="Google Shape;286;p32"/>
          <p:cNvSpPr txBox="1"/>
          <p:nvPr/>
        </p:nvSpPr>
        <p:spPr>
          <a:xfrm>
            <a:off x="5127300" y="1985534"/>
            <a:ext cx="6877200" cy="670913"/>
          </a:xfrm>
          <a:prstGeom prst="rect">
            <a:avLst/>
          </a:prstGeom>
          <a:noFill/>
          <a:ln>
            <a:noFill/>
          </a:ln>
        </p:spPr>
        <p:txBody>
          <a:bodyPr spcFirstLastPara="1" wrap="square" lIns="121900" tIns="121900" rIns="121900" bIns="121900" anchor="t" anchorCtr="0">
            <a:spAutoFit/>
          </a:bodyPr>
          <a:lstStyle/>
          <a:p>
            <a:pPr algn="just">
              <a:lnSpc>
                <a:spcPct val="115000"/>
              </a:lnSpc>
            </a:pPr>
            <a:endParaRPr sz="2400"/>
          </a:p>
        </p:txBody>
      </p:sp>
      <p:sp>
        <p:nvSpPr>
          <p:cNvPr id="287" name="Google Shape;287;p32"/>
          <p:cNvSpPr txBox="1"/>
          <p:nvPr/>
        </p:nvSpPr>
        <p:spPr>
          <a:xfrm>
            <a:off x="187500" y="1765872"/>
            <a:ext cx="6048400" cy="4493497"/>
          </a:xfrm>
          <a:prstGeom prst="rect">
            <a:avLst/>
          </a:prstGeom>
          <a:noFill/>
          <a:ln>
            <a:noFill/>
          </a:ln>
        </p:spPr>
        <p:txBody>
          <a:bodyPr spcFirstLastPara="1" wrap="square" lIns="121900" tIns="121900" rIns="121900" bIns="121900" anchor="t" anchorCtr="0">
            <a:spAutoFit/>
          </a:bodyPr>
          <a:lstStyle/>
          <a:p>
            <a:pPr>
              <a:lnSpc>
                <a:spcPct val="115000"/>
              </a:lnSpc>
            </a:pPr>
            <a:r>
              <a:rPr lang="it" sz="2400" dirty="0">
                <a:sym typeface="Century Schoolbook"/>
              </a:rPr>
              <a:t>L’ IC Giacosa di Milano come Scuola Polo per l’integrazione per Milano città metropolitana, in collaborazione con il PoloStart1,  ha realizzato un testo ad alta comprensibilità per la comunicazione ai genitori della Nuova valutazione periodica e finale degli apprendimenti per la scuola primaria.</a:t>
            </a:r>
            <a:endParaRPr sz="2400" dirty="0">
              <a:sym typeface="Century Schoolbook"/>
            </a:endParaRPr>
          </a:p>
          <a:p>
            <a:pPr algn="just">
              <a:lnSpc>
                <a:spcPct val="115000"/>
              </a:lnSpc>
            </a:pPr>
            <a:r>
              <a:rPr lang="it" sz="2400" dirty="0">
                <a:sym typeface="Century Schoolbook"/>
              </a:rPr>
              <a:t>Il testo è stato tradotto in inglese - francese - spagnolo - arabo* - cinese* - tagalog* - bengalese*.</a:t>
            </a:r>
          </a:p>
        </p:txBody>
      </p:sp>
      <p:pic>
        <p:nvPicPr>
          <p:cNvPr id="288" name="Google Shape;288;p32"/>
          <p:cNvPicPr preferRelativeResize="0"/>
          <p:nvPr/>
        </p:nvPicPr>
        <p:blipFill>
          <a:blip r:embed="rId3" cstate="print">
            <a:alphaModFix/>
          </a:blip>
          <a:stretch>
            <a:fillRect/>
          </a:stretch>
        </p:blipFill>
        <p:spPr>
          <a:xfrm>
            <a:off x="6707287" y="1985534"/>
            <a:ext cx="4666232" cy="2302100"/>
          </a:xfrm>
          <a:prstGeom prst="rect">
            <a:avLst/>
          </a:prstGeom>
          <a:noFill/>
          <a:ln>
            <a:noFill/>
          </a:ln>
        </p:spPr>
      </p:pic>
      <p:pic>
        <p:nvPicPr>
          <p:cNvPr id="289" name="Google Shape;289;p32"/>
          <p:cNvPicPr preferRelativeResize="0"/>
          <p:nvPr/>
        </p:nvPicPr>
        <p:blipFill>
          <a:blip r:embed="rId4" cstate="print">
            <a:alphaModFix/>
          </a:blip>
          <a:stretch>
            <a:fillRect/>
          </a:stretch>
        </p:blipFill>
        <p:spPr>
          <a:xfrm>
            <a:off x="6804466" y="4658881"/>
            <a:ext cx="5288667" cy="1344133"/>
          </a:xfrm>
          <a:prstGeom prst="rect">
            <a:avLst/>
          </a:prstGeom>
          <a:noFill/>
          <a:ln>
            <a:noFill/>
          </a:ln>
        </p:spPr>
      </p:pic>
      <p:sp>
        <p:nvSpPr>
          <p:cNvPr id="10" name="CasellaDiTesto 9">
            <a:extLst>
              <a:ext uri="{FF2B5EF4-FFF2-40B4-BE49-F238E27FC236}">
                <a16:creationId xmlns:a16="http://schemas.microsoft.com/office/drawing/2014/main" xmlns="" id="{E67667EF-93EC-4FD0-A1FF-B4086B7924CA}"/>
              </a:ext>
            </a:extLst>
          </p:cNvPr>
          <p:cNvSpPr txBox="1"/>
          <p:nvPr/>
        </p:nvSpPr>
        <p:spPr>
          <a:xfrm>
            <a:off x="0" y="-2748"/>
            <a:ext cx="12192000" cy="692497"/>
          </a:xfrm>
          <a:prstGeom prst="rect">
            <a:avLst/>
          </a:prstGeom>
          <a:solidFill>
            <a:srgbClr val="4472C4"/>
          </a:solidFill>
        </p:spPr>
        <p:txBody>
          <a:bodyPr wrap="square" rtlCol="0">
            <a:spAutoFit/>
          </a:bodyPr>
          <a:lstStyle/>
          <a:p>
            <a:pPr algn="ctr"/>
            <a:r>
              <a:rPr lang="it-IT" sz="3900" b="1" dirty="0">
                <a:solidFill>
                  <a:schemeClr val="bg1"/>
                </a:solidFill>
                <a:ea typeface="+mj-ea"/>
                <a:cs typeface="+mj-cs"/>
              </a:rPr>
              <a:t>ALCUNE PRATICHE PER FACILITARE LA COMUNICAZIONE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xmlns="" id="{BBBD739F-DA45-F74C-816B-9CE31FE1C97A}"/>
              </a:ext>
            </a:extLst>
          </p:cNvPr>
          <p:cNvSpPr>
            <a:spLocks noGrp="1" noChangeArrowheads="1"/>
          </p:cNvSpPr>
          <p:nvPr>
            <p:ph type="title"/>
          </p:nvPr>
        </p:nvSpPr>
        <p:spPr bwMode="auto">
          <a:xfrm>
            <a:off x="305697" y="301532"/>
            <a:ext cx="3808519" cy="6418863"/>
          </a:xfrm>
          <a:solidFill>
            <a:srgbClr val="4472C4"/>
          </a:solidFill>
        </p:spPr>
        <p:txBody>
          <a:bodyPr vert="horz" lIns="91440" tIns="45720" rIns="91440" bIns="45720" numCol="1" rtlCol="0" anchor="ctr" anchorCtr="0" compatLnSpc="1">
            <a:prstTxWarp prst="textNoShape">
              <a:avLst/>
            </a:prstTxWarp>
            <a:noAutofit/>
          </a:bodyPr>
          <a:lstStyle/>
          <a:p>
            <a:r>
              <a:rPr lang="en-US" altLang="it-IT" b="1" dirty="0">
                <a:solidFill>
                  <a:schemeClr val="bg1"/>
                </a:solidFill>
                <a:latin typeface="+mn-lt"/>
              </a:rPr>
              <a:t>IL GRUPPO </a:t>
            </a:r>
            <a:br>
              <a:rPr lang="en-US" altLang="it-IT" b="1" dirty="0">
                <a:solidFill>
                  <a:schemeClr val="bg1"/>
                </a:solidFill>
                <a:latin typeface="+mn-lt"/>
              </a:rPr>
            </a:br>
            <a:r>
              <a:rPr lang="en-US" altLang="it-IT" b="1" dirty="0">
                <a:solidFill>
                  <a:schemeClr val="bg1"/>
                </a:solidFill>
                <a:latin typeface="+mn-lt"/>
              </a:rPr>
              <a:t>DI </a:t>
            </a:r>
            <a:r>
              <a:rPr lang="it-IT" altLang="it-IT" b="1" dirty="0">
                <a:solidFill>
                  <a:schemeClr val="bg1"/>
                </a:solidFill>
                <a:latin typeface="+mn-lt"/>
              </a:rPr>
              <a:t>LAVORO -</a:t>
            </a:r>
            <a:br>
              <a:rPr lang="it-IT" altLang="it-IT" b="1" dirty="0">
                <a:solidFill>
                  <a:schemeClr val="bg1"/>
                </a:solidFill>
                <a:latin typeface="+mn-lt"/>
              </a:rPr>
            </a:br>
            <a:r>
              <a:rPr lang="it-IT" altLang="it-IT" b="1" dirty="0">
                <a:solidFill>
                  <a:schemeClr val="bg1"/>
                </a:solidFill>
                <a:latin typeface="+mn-lt"/>
              </a:rPr>
              <a:t>Decreto dipartimentale </a:t>
            </a:r>
            <a:br>
              <a:rPr lang="it-IT" altLang="it-IT" b="1" dirty="0">
                <a:solidFill>
                  <a:schemeClr val="bg1"/>
                </a:solidFill>
                <a:latin typeface="+mn-lt"/>
              </a:rPr>
            </a:br>
            <a:r>
              <a:rPr lang="it-IT" altLang="it-IT" b="1" dirty="0">
                <a:solidFill>
                  <a:schemeClr val="bg1"/>
                </a:solidFill>
                <a:latin typeface="+mn-lt"/>
              </a:rPr>
              <a:t>n. 1780 -6/10/2021</a:t>
            </a:r>
            <a:endParaRPr lang="it-IT" altLang="it-IT" b="1" kern="1200" dirty="0">
              <a:solidFill>
                <a:schemeClr val="bg1"/>
              </a:solidFill>
              <a:latin typeface="+mn-lt"/>
            </a:endParaRPr>
          </a:p>
        </p:txBody>
      </p:sp>
      <p:graphicFrame>
        <p:nvGraphicFramePr>
          <p:cNvPr id="2" name="Tabella 1">
            <a:extLst>
              <a:ext uri="{FF2B5EF4-FFF2-40B4-BE49-F238E27FC236}">
                <a16:creationId xmlns:a16="http://schemas.microsoft.com/office/drawing/2014/main" xmlns="" id="{0DF74630-1B58-FA4D-A87E-D8230EB7B9A8}"/>
              </a:ext>
            </a:extLst>
          </p:cNvPr>
          <p:cNvGraphicFramePr>
            <a:graphicFrameLocks noGrp="1"/>
          </p:cNvGraphicFramePr>
          <p:nvPr/>
        </p:nvGraphicFramePr>
        <p:xfrm>
          <a:off x="4276437" y="301532"/>
          <a:ext cx="7708418" cy="6418864"/>
        </p:xfrm>
        <a:graphic>
          <a:graphicData uri="http://schemas.openxmlformats.org/drawingml/2006/table">
            <a:tbl>
              <a:tblPr bandRow="1">
                <a:tableStyleId>{5C22544A-7EE6-4342-B048-85BDC9FD1C3A}</a:tableStyleId>
              </a:tblPr>
              <a:tblGrid>
                <a:gridCol w="7708418">
                  <a:extLst>
                    <a:ext uri="{9D8B030D-6E8A-4147-A177-3AD203B41FA5}">
                      <a16:colId xmlns:a16="http://schemas.microsoft.com/office/drawing/2014/main" xmlns="" val="4165192075"/>
                    </a:ext>
                  </a:extLst>
                </a:gridCol>
              </a:tblGrid>
              <a:tr h="6418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Anna Rosa Cicala Presidente</a:t>
                      </a:r>
                      <a:r>
                        <a:rPr lang="it-IT" sz="2000" dirty="0"/>
                        <a:t>– Dirigente Ufficio II del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Dipartimento per il sistema educativo di istruzione e formazione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Prof.ssa Elisabetta Nigris Coordinatore </a:t>
                      </a:r>
                      <a:r>
                        <a:rPr lang="it-IT" sz="2000" dirty="0"/>
                        <a:t>- Università degli Studi Bicocca – Milano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 Giuseppe </a:t>
                      </a:r>
                      <a:r>
                        <a:rPr lang="it-IT" sz="2000" b="1" dirty="0" err="1"/>
                        <a:t>Pierro</a:t>
                      </a:r>
                      <a:r>
                        <a:rPr lang="it-IT" sz="2000" b="1" dirty="0"/>
                        <a:t> </a:t>
                      </a:r>
                      <a:r>
                        <a:rPr lang="it-IT" sz="2000" dirty="0"/>
                        <a:t>- Dirigente Ufficio formazione personale scolastico – DGPER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Prof.ssa Gabriella Agrusti </a:t>
                      </a:r>
                      <a:r>
                        <a:rPr lang="it-IT" sz="2000" dirty="0"/>
                        <a:t>- LUMSA – Roma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Franca Da Re </a:t>
                      </a:r>
                      <a:r>
                        <a:rPr lang="it-IT" sz="2000" dirty="0"/>
                        <a:t>– dirigente tecnico – USR Veneto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Michela Freddano </a:t>
                      </a:r>
                      <a:r>
                        <a:rPr lang="it-IT" sz="2000" dirty="0"/>
                        <a:t>- INVALSI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Daniela Marrocchi </a:t>
                      </a:r>
                      <a:r>
                        <a:rPr lang="it-IT" sz="2000" dirty="0"/>
                        <a:t>– Dirigente tecnico – DGOSVI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Laura Parigi </a:t>
                      </a:r>
                      <a:r>
                        <a:rPr lang="it-IT" sz="2000" dirty="0"/>
                        <a:t>- INDIRE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Milena </a:t>
                      </a:r>
                      <a:r>
                        <a:rPr lang="it-IT" sz="2000" b="1" dirty="0" err="1"/>
                        <a:t>Piscozzo</a:t>
                      </a:r>
                      <a:r>
                        <a:rPr lang="it-IT" sz="2000" b="1" dirty="0"/>
                        <a:t> - </a:t>
                      </a:r>
                      <a:r>
                        <a:rPr lang="it-IT" sz="2000" dirty="0"/>
                        <a:t>Dirigente scolastico – IC Riccardo Massa – Milano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Ketty Savioli </a:t>
                      </a:r>
                      <a:r>
                        <a:rPr lang="it-IT" sz="2000" dirty="0"/>
                        <a:t>- Docente scuola primaria – IC Chieri III – Chieri (TO)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Maria Rosa Silvestro </a:t>
                      </a:r>
                      <a:r>
                        <a:rPr lang="it-IT" sz="2000" dirty="0"/>
                        <a:t>– dirigente tecnico – DGOSVI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t>Dott.ssa Sonia Sorgato </a:t>
                      </a:r>
                      <a:r>
                        <a:rPr lang="it-IT" sz="2000" dirty="0"/>
                        <a:t>- Docente di scuola primaria – IC Perasso – Milano </a:t>
                      </a:r>
                      <a:endParaRPr lang="it-IT" sz="2000" i="1" dirty="0"/>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2031479763"/>
                  </a:ext>
                </a:extLst>
              </a:tr>
            </a:tbl>
          </a:graphicData>
        </a:graphic>
      </p:graphicFrame>
    </p:spTree>
    <p:extLst>
      <p:ext uri="{BB962C8B-B14F-4D97-AF65-F5344CB8AC3E}">
        <p14:creationId xmlns:p14="http://schemas.microsoft.com/office/powerpoint/2010/main" xmlns="" val="264261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 ART. 1 - D. LGS. 62/2017</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319314" y="1291648"/>
            <a:ext cx="11448403" cy="4967109"/>
          </a:xfrm>
          <a:solidFill>
            <a:schemeClr val="accent3">
              <a:lumMod val="20000"/>
              <a:lumOff val="80000"/>
            </a:schemeClr>
          </a:solidFill>
        </p:spPr>
        <p:txBody>
          <a:bodyPr anchor="ctr">
            <a:normAutofit fontScale="92500" lnSpcReduction="20000"/>
          </a:bodyPr>
          <a:lstStyle/>
          <a:p>
            <a:pPr marL="67732" indent="0" algn="just">
              <a:buNone/>
            </a:pPr>
            <a:endParaRPr lang="it-IT" sz="2600" dirty="0">
              <a:latin typeface="+mn-lt"/>
              <a:ea typeface="+mn-ea"/>
              <a:cs typeface="+mn-cs"/>
            </a:endParaRPr>
          </a:p>
          <a:p>
            <a:pPr marL="67732" indent="0" algn="ctr">
              <a:buNone/>
            </a:pPr>
            <a:r>
              <a:rPr lang="it-IT" sz="2600" b="1" dirty="0">
                <a:latin typeface="+mn-lt"/>
                <a:ea typeface="+mn-ea"/>
                <a:cs typeface="+mn-cs"/>
              </a:rPr>
              <a:t>Principi. Oggetto e finalità della valutazione e della certificazione</a:t>
            </a:r>
          </a:p>
          <a:p>
            <a:pPr marL="67732" indent="0" algn="just">
              <a:buNone/>
            </a:pPr>
            <a:r>
              <a:rPr lang="it-IT" sz="2600" i="1" dirty="0">
                <a:latin typeface="+mn-lt"/>
                <a:ea typeface="+mn-ea"/>
                <a:cs typeface="+mn-cs"/>
              </a:rPr>
              <a:t> 1. </a:t>
            </a:r>
            <a:r>
              <a:rPr lang="it-IT" sz="2600" b="1" i="1" dirty="0">
                <a:latin typeface="+mn-lt"/>
                <a:ea typeface="+mn-ea"/>
                <a:cs typeface="+mn-cs"/>
              </a:rPr>
              <a:t>La valutazione ha per oggetto il processo formativo e i risultati di apprendimento </a:t>
            </a:r>
            <a:r>
              <a:rPr lang="it-IT" sz="2600" i="1" dirty="0">
                <a:latin typeface="+mn-lt"/>
                <a:ea typeface="+mn-ea"/>
                <a:cs typeface="+mn-cs"/>
              </a:rPr>
              <a:t>delle alunne e degli alunni, delle studentesse e degli studenti delle istituzioni scolastiche del sistema nazionale di istruzione e formazione, </a:t>
            </a:r>
            <a:r>
              <a:rPr lang="it-IT" sz="2600" b="1" i="1" dirty="0">
                <a:latin typeface="+mn-lt"/>
                <a:ea typeface="+mn-ea"/>
                <a:cs typeface="+mn-cs"/>
              </a:rPr>
              <a:t>ha finalità formativa ed educativa e concorre al miglioramento</a:t>
            </a:r>
            <a:r>
              <a:rPr lang="it-IT" sz="2600" i="1" dirty="0">
                <a:latin typeface="+mn-lt"/>
                <a:ea typeface="+mn-ea"/>
                <a:cs typeface="+mn-cs"/>
              </a:rPr>
              <a:t> degli apprendimenti e al successo formativo degli stessi, </a:t>
            </a:r>
            <a:r>
              <a:rPr lang="it-IT" sz="2600" b="1" i="1" dirty="0">
                <a:latin typeface="+mn-lt"/>
                <a:ea typeface="+mn-ea"/>
                <a:cs typeface="+mn-cs"/>
              </a:rPr>
              <a:t>documenta</a:t>
            </a:r>
            <a:r>
              <a:rPr lang="it-IT" sz="2600" i="1" dirty="0">
                <a:latin typeface="+mn-lt"/>
                <a:ea typeface="+mn-ea"/>
                <a:cs typeface="+mn-cs"/>
              </a:rPr>
              <a:t> lo sviluppo dell'identità personale e </a:t>
            </a:r>
            <a:r>
              <a:rPr lang="it-IT" sz="2600" b="1" i="1" dirty="0">
                <a:latin typeface="+mn-lt"/>
                <a:ea typeface="+mn-ea"/>
                <a:cs typeface="+mn-cs"/>
              </a:rPr>
              <a:t>promuove</a:t>
            </a:r>
            <a:r>
              <a:rPr lang="it-IT" sz="2600" i="1" dirty="0">
                <a:latin typeface="+mn-lt"/>
                <a:ea typeface="+mn-ea"/>
                <a:cs typeface="+mn-cs"/>
              </a:rPr>
              <a:t> la autovalutazione di ciascuno in relazione alle acquisizioni di conoscenze, abilità e competenze. </a:t>
            </a:r>
          </a:p>
          <a:p>
            <a:pPr marL="67732" indent="0" algn="just">
              <a:buNone/>
            </a:pPr>
            <a:endParaRPr lang="it-IT" sz="2600" i="1" dirty="0">
              <a:latin typeface="+mn-lt"/>
              <a:ea typeface="+mn-ea"/>
              <a:cs typeface="+mn-cs"/>
            </a:endParaRPr>
          </a:p>
          <a:p>
            <a:pPr marL="67732" indent="0" algn="just">
              <a:buNone/>
            </a:pPr>
            <a:r>
              <a:rPr lang="it-IT" sz="2600" i="1" dirty="0">
                <a:latin typeface="+mn-lt"/>
                <a:ea typeface="+mn-ea"/>
                <a:cs typeface="+mn-cs"/>
              </a:rPr>
              <a:t>2. </a:t>
            </a:r>
            <a:r>
              <a:rPr lang="it-IT" sz="2600" b="1" i="1" dirty="0">
                <a:latin typeface="+mn-lt"/>
                <a:ea typeface="+mn-ea"/>
                <a:cs typeface="+mn-cs"/>
              </a:rPr>
              <a:t>La valutazione è coerente con l'offerta formativa delle istituzioni scolastiche, con la personalizzazione dei percorsi e con le Indicazioni Nazionali per il curricolo </a:t>
            </a:r>
            <a:r>
              <a:rPr lang="it-IT" sz="2600" i="1" dirty="0">
                <a:latin typeface="+mn-lt"/>
                <a:ea typeface="+mn-ea"/>
                <a:cs typeface="+mn-cs"/>
              </a:rPr>
              <a:t>e le Linee guida di cui ai decreti del Presidente della Repubblica 15 marzo 2010, n. 87, n. 88 e n. 89; </a:t>
            </a:r>
            <a:r>
              <a:rPr lang="it-IT" sz="2600" b="1" i="1" dirty="0">
                <a:latin typeface="+mn-lt"/>
                <a:ea typeface="+mn-ea"/>
                <a:cs typeface="+mn-cs"/>
              </a:rPr>
              <a:t>è effettuata dai docenti nell'esercizio della propria autonomia professionale, in conformità con i criteri e le modalità</a:t>
            </a:r>
            <a:r>
              <a:rPr lang="it-IT" sz="2600" b="1" i="1" dirty="0"/>
              <a:t> </a:t>
            </a:r>
            <a:r>
              <a:rPr lang="it-IT" sz="2600" b="1" i="1" dirty="0">
                <a:latin typeface="+mn-lt"/>
                <a:ea typeface="+mn-ea"/>
                <a:cs typeface="+mn-cs"/>
              </a:rPr>
              <a:t>definiti dal collegio dei docenti e inseriti nel piano triennale dell'offerta formativa. </a:t>
            </a:r>
          </a:p>
          <a:p>
            <a:pPr marL="67732" indent="0" algn="l">
              <a:buNone/>
            </a:pPr>
            <a:endParaRPr lang="it-IT" sz="3600" dirty="0">
              <a:latin typeface="+mn-lt"/>
              <a:ea typeface="+mn-ea"/>
              <a:cs typeface="+mn-cs"/>
            </a:endParaRPr>
          </a:p>
        </p:txBody>
      </p:sp>
    </p:spTree>
    <p:extLst>
      <p:ext uri="{BB962C8B-B14F-4D97-AF65-F5344CB8AC3E}">
        <p14:creationId xmlns:p14="http://schemas.microsoft.com/office/powerpoint/2010/main" xmlns="" val="386220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ART. 3 - O.M. 172/2020</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612396" y="1198486"/>
            <a:ext cx="11039912" cy="5237826"/>
          </a:xfrm>
          <a:solidFill>
            <a:schemeClr val="accent3">
              <a:lumMod val="20000"/>
              <a:lumOff val="80000"/>
            </a:schemeClr>
          </a:solidFill>
        </p:spPr>
        <p:txBody>
          <a:bodyPr anchor="ctr">
            <a:normAutofit fontScale="77500" lnSpcReduction="20000"/>
          </a:bodyPr>
          <a:lstStyle/>
          <a:p>
            <a:pPr marL="0" indent="0" algn="ctr">
              <a:lnSpc>
                <a:spcPct val="107000"/>
              </a:lnSpc>
              <a:spcAft>
                <a:spcPts val="800"/>
              </a:spcAft>
              <a:buNone/>
            </a:pPr>
            <a:r>
              <a:rPr lang="it-IT" sz="3600" b="1" dirty="0"/>
              <a:t>Modalità di valutazione degli apprendimenti</a:t>
            </a:r>
          </a:p>
          <a:p>
            <a:pPr marL="0" indent="0" algn="just">
              <a:lnSpc>
                <a:spcPct val="107000"/>
              </a:lnSpc>
              <a:spcAft>
                <a:spcPts val="800"/>
              </a:spcAft>
              <a:buNone/>
            </a:pPr>
            <a:r>
              <a:rPr lang="it-IT" sz="3600" i="1" dirty="0"/>
              <a:t>2. La valutazione in itinere</a:t>
            </a:r>
            <a:r>
              <a:rPr lang="it-IT" sz="3600" b="1" i="1" dirty="0"/>
              <a:t>, in coerenza con i criteri e le modalità di valutazione definiti nel Piano triennale dell’Offerta Formativa,</a:t>
            </a:r>
            <a:r>
              <a:rPr lang="it-IT" sz="3600" i="1" dirty="0"/>
              <a:t> </a:t>
            </a:r>
            <a:r>
              <a:rPr lang="it-IT" sz="3600" b="1" i="1" dirty="0"/>
              <a:t>resta espressa nelle forme che il docente ritiene opportune e che restituiscano all’alunno, in modo pienamente comprensibile, il livello di padronanza dei contenuti verificati.</a:t>
            </a:r>
          </a:p>
          <a:p>
            <a:pPr marL="0" indent="0" algn="just">
              <a:lnSpc>
                <a:spcPct val="107000"/>
              </a:lnSpc>
              <a:spcAft>
                <a:spcPts val="800"/>
              </a:spcAft>
              <a:buNone/>
            </a:pPr>
            <a:r>
              <a:rPr lang="it-IT" sz="3600" i="1" dirty="0"/>
              <a:t>3. Le istituzioni scolastiche adottano </a:t>
            </a:r>
            <a:r>
              <a:rPr lang="it-IT" sz="3600" b="1" i="1" dirty="0"/>
              <a:t>modalità di interrelazione con le famiglie, </a:t>
            </a:r>
            <a:r>
              <a:rPr lang="it-IT" sz="3600" i="1" dirty="0"/>
              <a:t>eventualmente attraverso l’uso del registro elettronico, senza alcuna formalità amministrativa, curando le necessarie interlocuzioni tra insegnanti e famiglie, ai fini di garantire la necessaria trasparenza del processo di valutazione, con particolare riferimento alle famiglie non italofone.</a:t>
            </a:r>
          </a:p>
        </p:txBody>
      </p:sp>
    </p:spTree>
    <p:extLst>
      <p:ext uri="{BB962C8B-B14F-4D97-AF65-F5344CB8AC3E}">
        <p14:creationId xmlns:p14="http://schemas.microsoft.com/office/powerpoint/2010/main" xmlns="" val="372437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DOCUMENTI STRATEGICI</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348343" y="1291771"/>
            <a:ext cx="11538857" cy="5161450"/>
          </a:xfrm>
          <a:solidFill>
            <a:schemeClr val="accent3">
              <a:lumMod val="20000"/>
              <a:lumOff val="80000"/>
            </a:schemeClr>
          </a:solidFill>
        </p:spPr>
        <p:txBody>
          <a:bodyPr anchor="ctr">
            <a:normAutofit fontScale="92500" lnSpcReduction="10000"/>
          </a:bodyPr>
          <a:lstStyle/>
          <a:p>
            <a:pPr marL="67732" indent="0" algn="just">
              <a:buNone/>
            </a:pPr>
            <a:endParaRPr lang="it-IT" sz="3600" b="1" dirty="0"/>
          </a:p>
          <a:p>
            <a:pPr marL="67732" indent="0" algn="just">
              <a:buNone/>
            </a:pPr>
            <a:r>
              <a:rPr lang="it-IT" sz="3600" b="1" dirty="0"/>
              <a:t>Nota prot. 21627 del 14/09/2021: </a:t>
            </a:r>
            <a:r>
              <a:rPr lang="it-IT" sz="3600" i="1" dirty="0"/>
              <a:t>Oggetto: Sistema Nazionale di Valutazione (SNV) – indicazioni operative in merito ai documenti strategici delle istituzioni scolastiche (Rapporto di autovalutazione, Piano di miglioramento, Piano triennale dell’offerta formativa).</a:t>
            </a:r>
          </a:p>
          <a:p>
            <a:pPr marL="67732" indent="0" algn="just">
              <a:buNone/>
            </a:pPr>
            <a:endParaRPr lang="it-IT" sz="3600" dirty="0"/>
          </a:p>
          <a:p>
            <a:pPr marL="67732" indent="0" algn="just">
              <a:buNone/>
            </a:pPr>
            <a:r>
              <a:rPr lang="it-IT" sz="3600" dirty="0" err="1"/>
              <a:t>L’a.s.</a:t>
            </a:r>
            <a:r>
              <a:rPr lang="it-IT" sz="3600" dirty="0"/>
              <a:t> 2021/2022 si caratterizza, in termini di progettualità, per essere l’anno conclusivo del triennio 2019-2022 e, come disposto dall’articolo 1, comma 12, della legge 107/2015, anche quello di predisposizione del PTOF relativo al triennio 2022-2025.</a:t>
            </a:r>
          </a:p>
          <a:p>
            <a:pPr marL="67732" indent="0" algn="just">
              <a:buNone/>
            </a:pPr>
            <a:endParaRPr lang="it-IT" sz="3600" dirty="0">
              <a:latin typeface="+mn-lt"/>
              <a:ea typeface="+mn-ea"/>
              <a:cs typeface="+mn-cs"/>
            </a:endParaRPr>
          </a:p>
        </p:txBody>
      </p:sp>
    </p:spTree>
    <p:extLst>
      <p:ext uri="{BB962C8B-B14F-4D97-AF65-F5344CB8AC3E}">
        <p14:creationId xmlns:p14="http://schemas.microsoft.com/office/powerpoint/2010/main" xmlns="" val="321540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RAV</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576044" y="1269506"/>
            <a:ext cx="11039912" cy="5140171"/>
          </a:xfrm>
          <a:solidFill>
            <a:schemeClr val="accent3">
              <a:lumMod val="20000"/>
              <a:lumOff val="80000"/>
            </a:schemeClr>
          </a:solidFill>
        </p:spPr>
        <p:txBody>
          <a:bodyPr anchor="ctr">
            <a:normAutofit/>
          </a:bodyPr>
          <a:lstStyle/>
          <a:p>
            <a:pPr marL="67732" indent="0" algn="just">
              <a:buNone/>
            </a:pPr>
            <a:r>
              <a:rPr lang="it-IT" sz="3600" b="1" dirty="0"/>
              <a:t>RAV- Aggiornamento e pubblicazione</a:t>
            </a:r>
          </a:p>
          <a:p>
            <a:pPr marL="67732" indent="0" algn="just">
              <a:buNone/>
            </a:pPr>
            <a:r>
              <a:rPr lang="it-IT" sz="3600" b="1" dirty="0"/>
              <a:t>Le scuole possono rivedere ed aggiornare </a:t>
            </a:r>
            <a:r>
              <a:rPr lang="it-IT" sz="3600" dirty="0"/>
              <a:t>le analisi e le autovalutazioni effettuate nel RAV e procedere, solo se necessario, alla sua regolazione. Coerentemente agli eventuali aggiornamenti, potrebbe risultare necessario aggiornare il Piano di miglioramento all’interno del PTOF.</a:t>
            </a:r>
          </a:p>
        </p:txBody>
      </p:sp>
    </p:spTree>
    <p:extLst>
      <p:ext uri="{BB962C8B-B14F-4D97-AF65-F5344CB8AC3E}">
        <p14:creationId xmlns:p14="http://schemas.microsoft.com/office/powerpoint/2010/main" xmlns="" val="40728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PTOF</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576044" y="1269506"/>
            <a:ext cx="11039912" cy="5193437"/>
          </a:xfrm>
          <a:solidFill>
            <a:schemeClr val="accent3">
              <a:lumMod val="20000"/>
              <a:lumOff val="80000"/>
            </a:schemeClr>
          </a:solidFill>
        </p:spPr>
        <p:txBody>
          <a:bodyPr anchor="ctr">
            <a:normAutofit/>
          </a:bodyPr>
          <a:lstStyle/>
          <a:p>
            <a:pPr marL="67732" indent="0" algn="just">
              <a:buNone/>
            </a:pPr>
            <a:r>
              <a:rPr lang="it-IT" sz="3600" dirty="0"/>
              <a:t>- Eventuale aggiornamento annuale del PTOF relativo alla  triennalità in corso</a:t>
            </a:r>
          </a:p>
          <a:p>
            <a:pPr marL="524932" indent="-457200" algn="just">
              <a:buFontTx/>
              <a:buChar char="-"/>
            </a:pPr>
            <a:endParaRPr lang="it-IT" sz="3600" dirty="0"/>
          </a:p>
          <a:p>
            <a:pPr marL="67732" indent="0" algn="just">
              <a:buNone/>
            </a:pPr>
            <a:r>
              <a:rPr lang="it-IT" sz="3600" dirty="0"/>
              <a:t> </a:t>
            </a:r>
          </a:p>
          <a:p>
            <a:pPr marL="67732" indent="0" algn="just">
              <a:buNone/>
            </a:pPr>
            <a:r>
              <a:rPr lang="it-IT" sz="3600" dirty="0"/>
              <a:t>- Predisposizione del PTOF relativo al triennio 2022-2025 </a:t>
            </a:r>
          </a:p>
        </p:txBody>
      </p:sp>
    </p:spTree>
    <p:extLst>
      <p:ext uri="{BB962C8B-B14F-4D97-AF65-F5344CB8AC3E}">
        <p14:creationId xmlns:p14="http://schemas.microsoft.com/office/powerpoint/2010/main" xmlns="" val="428151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986F16-6678-4797-AF62-8B99875F3AB3}"/>
              </a:ext>
            </a:extLst>
          </p:cNvPr>
          <p:cNvSpPr>
            <a:spLocks noGrp="1"/>
          </p:cNvSpPr>
          <p:nvPr>
            <p:ph type="title"/>
          </p:nvPr>
        </p:nvSpPr>
        <p:spPr>
          <a:xfrm>
            <a:off x="0" y="234347"/>
            <a:ext cx="12192000" cy="901726"/>
          </a:xfrm>
          <a:solidFill>
            <a:srgbClr val="4472C4"/>
          </a:solidFill>
          <a:ln>
            <a:solidFill>
              <a:schemeClr val="accent1"/>
            </a:solidFill>
          </a:ln>
        </p:spPr>
        <p:txBody>
          <a:bodyPr>
            <a:normAutofit/>
          </a:bodyPr>
          <a:lstStyle/>
          <a:p>
            <a:pPr algn="ctr"/>
            <a:r>
              <a:rPr lang="it-IT" sz="4000" b="1" dirty="0">
                <a:solidFill>
                  <a:schemeClr val="bg1"/>
                </a:solidFill>
                <a:latin typeface="+mn-lt"/>
              </a:rPr>
              <a:t>PTOF 2022-2025</a:t>
            </a:r>
          </a:p>
        </p:txBody>
      </p:sp>
      <p:sp>
        <p:nvSpPr>
          <p:cNvPr id="3" name="Segnaposto contenuto 2">
            <a:extLst>
              <a:ext uri="{FF2B5EF4-FFF2-40B4-BE49-F238E27FC236}">
                <a16:creationId xmlns:a16="http://schemas.microsoft.com/office/drawing/2014/main" xmlns="" id="{2C9DE983-7674-420C-924A-BDD1F4875CE7}"/>
              </a:ext>
            </a:extLst>
          </p:cNvPr>
          <p:cNvSpPr>
            <a:spLocks noGrp="1"/>
          </p:cNvSpPr>
          <p:nvPr>
            <p:ph idx="1"/>
          </p:nvPr>
        </p:nvSpPr>
        <p:spPr>
          <a:xfrm>
            <a:off x="612396" y="1198486"/>
            <a:ext cx="11039912" cy="5237826"/>
          </a:xfrm>
          <a:solidFill>
            <a:schemeClr val="accent3">
              <a:lumMod val="20000"/>
              <a:lumOff val="80000"/>
            </a:schemeClr>
          </a:solidFill>
        </p:spPr>
        <p:txBody>
          <a:bodyPr anchor="ctr">
            <a:normAutofit fontScale="92500"/>
          </a:bodyPr>
          <a:lstStyle/>
          <a:p>
            <a:pPr marL="0" indent="0" algn="just">
              <a:buNone/>
            </a:pPr>
            <a:r>
              <a:rPr lang="it-IT" sz="3600" dirty="0"/>
              <a:t>La struttura per la predisposizione del PTOF 2022-2025 all’interno del SIDI è stata fortemente semplificata in quanto prevede la </a:t>
            </a:r>
            <a:r>
              <a:rPr lang="it-IT" sz="3600" b="1" dirty="0"/>
              <a:t>documentazione dei soli aspetti strategici ad oggi prefigurabili. Nella fase di aggiornamento del PTOF, prevista da settembre 2022, si potrà procedere alla definizione puntuale del PTOF, partendo proprio dagli aspetti già individuati</a:t>
            </a:r>
            <a:r>
              <a:rPr lang="it-IT" sz="3600" dirty="0"/>
              <a:t>, che confluiranno in automatico nella nuova struttura del Piano.</a:t>
            </a:r>
          </a:p>
          <a:p>
            <a:pPr marL="0" indent="0" algn="just">
              <a:buNone/>
            </a:pPr>
            <a:r>
              <a:rPr lang="it-IT" sz="3600" dirty="0" err="1"/>
              <a:t>Nell’a.s.</a:t>
            </a:r>
            <a:r>
              <a:rPr lang="it-IT" sz="3600" dirty="0"/>
              <a:t> 2021/2022 sul portale Scuola in chiaro devono essere pubblicati sia l’eventuale aggiornamento del PTOF 2019-2022 sia il PTOF 2022-2025..</a:t>
            </a:r>
          </a:p>
        </p:txBody>
      </p:sp>
    </p:spTree>
    <p:extLst>
      <p:ext uri="{BB962C8B-B14F-4D97-AF65-F5344CB8AC3E}">
        <p14:creationId xmlns:p14="http://schemas.microsoft.com/office/powerpoint/2010/main" xmlns="" val="68853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23D6DF6A-8D6B-45D4-BD2A-ADB2F22B7A98}"/>
              </a:ext>
            </a:extLst>
          </p:cNvPr>
          <p:cNvSpPr txBox="1"/>
          <p:nvPr/>
        </p:nvSpPr>
        <p:spPr>
          <a:xfrm>
            <a:off x="728286" y="1301114"/>
            <a:ext cx="10625514" cy="4650059"/>
          </a:xfrm>
          <a:prstGeom prst="rect">
            <a:avLst/>
          </a:prstGeom>
          <a:solidFill>
            <a:schemeClr val="accent3">
              <a:lumMod val="20000"/>
              <a:lumOff val="80000"/>
            </a:schemeClr>
          </a:solidFill>
        </p:spPr>
        <p:txBody>
          <a:bodyPr wrap="square" rtlCol="0">
            <a:spAutoFit/>
          </a:bodyPr>
          <a:lstStyle/>
          <a:p>
            <a:endParaRPr lang="it-IT" dirty="0"/>
          </a:p>
        </p:txBody>
      </p:sp>
      <p:sp>
        <p:nvSpPr>
          <p:cNvPr id="3" name="Segnaposto contenuto 2">
            <a:extLst>
              <a:ext uri="{FF2B5EF4-FFF2-40B4-BE49-F238E27FC236}">
                <a16:creationId xmlns:a16="http://schemas.microsoft.com/office/drawing/2014/main" xmlns="" id="{3602F562-3AF9-B140-870C-F657CF842456}"/>
              </a:ext>
            </a:extLst>
          </p:cNvPr>
          <p:cNvSpPr>
            <a:spLocks noGrp="1"/>
          </p:cNvSpPr>
          <p:nvPr>
            <p:ph sz="quarter" idx="13"/>
          </p:nvPr>
        </p:nvSpPr>
        <p:spPr>
          <a:xfrm>
            <a:off x="860241" y="1354656"/>
            <a:ext cx="10471517" cy="2141239"/>
          </a:xfrm>
        </p:spPr>
        <p:txBody>
          <a:bodyPr>
            <a:normAutofit fontScale="47500" lnSpcReduction="20000"/>
          </a:bodyPr>
          <a:lstStyle/>
          <a:p>
            <a:pPr marL="0" indent="0" algn="just">
              <a:buNone/>
            </a:pPr>
            <a:r>
              <a:rPr lang="it-IT" sz="7200" dirty="0"/>
              <a:t>Le funzioni della piattaforma RAV sulla Scrivania del Portale SNV e della piattaforma PTOF in ambiente SIDI sono attive dal 22 settembre 2021 e si potrà procedere con la pubblicazione dei documenti fino alla data di inizio della fase delle iscrizioni. </a:t>
            </a:r>
          </a:p>
          <a:p>
            <a:pPr marL="0" indent="0" algn="just">
              <a:buNone/>
            </a:pPr>
            <a:endParaRPr lang="it-IT" sz="7200" dirty="0"/>
          </a:p>
          <a:p>
            <a:pPr marL="0" indent="0" algn="just">
              <a:buNone/>
            </a:pPr>
            <a:endParaRPr lang="it-IT" sz="7200" dirty="0"/>
          </a:p>
        </p:txBody>
      </p:sp>
      <p:sp>
        <p:nvSpPr>
          <p:cNvPr id="4" name="Segnaposto numero diapositiva 3">
            <a:extLst>
              <a:ext uri="{FF2B5EF4-FFF2-40B4-BE49-F238E27FC236}">
                <a16:creationId xmlns:a16="http://schemas.microsoft.com/office/drawing/2014/main" xmlns="" id="{5D90F9DE-823B-9940-8F53-12C6DBAABC7A}"/>
              </a:ext>
            </a:extLst>
          </p:cNvPr>
          <p:cNvSpPr>
            <a:spLocks noGrp="1"/>
          </p:cNvSpPr>
          <p:nvPr>
            <p:ph type="sldNum" sz="quarter" idx="12"/>
          </p:nvPr>
        </p:nvSpPr>
        <p:spPr/>
        <p:txBody>
          <a:bodyPr/>
          <a:lstStyle/>
          <a:p>
            <a:fld id="{D7FEFB30-6BBA-1142-AB28-B7283C049464}" type="slidenum">
              <a:rPr lang="it-IT" smtClean="0"/>
              <a:pPr/>
              <a:t>8</a:t>
            </a:fld>
            <a:endParaRPr lang="it-IT"/>
          </a:p>
        </p:txBody>
      </p:sp>
      <p:sp>
        <p:nvSpPr>
          <p:cNvPr id="6" name="Rettangolo 5">
            <a:extLst>
              <a:ext uri="{FF2B5EF4-FFF2-40B4-BE49-F238E27FC236}">
                <a16:creationId xmlns:a16="http://schemas.microsoft.com/office/drawing/2014/main" xmlns="" id="{6C350640-01D5-47DC-8520-8B602CE04800}"/>
              </a:ext>
            </a:extLst>
          </p:cNvPr>
          <p:cNvSpPr/>
          <p:nvPr/>
        </p:nvSpPr>
        <p:spPr>
          <a:xfrm>
            <a:off x="-1" y="140515"/>
            <a:ext cx="12192000" cy="79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chemeClr val="bg1"/>
                </a:solidFill>
                <a:ea typeface="+mj-ea"/>
                <a:cs typeface="+mj-cs"/>
              </a:rPr>
              <a:t>TEMPISTICA</a:t>
            </a:r>
          </a:p>
          <a:p>
            <a:pPr algn="ctr"/>
            <a:endParaRPr lang="it-IT" dirty="0"/>
          </a:p>
        </p:txBody>
      </p:sp>
      <p:graphicFrame>
        <p:nvGraphicFramePr>
          <p:cNvPr id="5" name="Tabella 6">
            <a:extLst>
              <a:ext uri="{FF2B5EF4-FFF2-40B4-BE49-F238E27FC236}">
                <a16:creationId xmlns:a16="http://schemas.microsoft.com/office/drawing/2014/main" xmlns="" id="{F038EBF4-E4FF-4D00-B430-840B05F5D01B}"/>
              </a:ext>
            </a:extLst>
          </p:cNvPr>
          <p:cNvGraphicFramePr>
            <a:graphicFrameLocks noGrp="1"/>
          </p:cNvGraphicFramePr>
          <p:nvPr>
            <p:extLst>
              <p:ext uri="{D42A27DB-BD31-4B8C-83A1-F6EECF244321}">
                <p14:modId xmlns:p14="http://schemas.microsoft.com/office/powerpoint/2010/main" xmlns="" val="2150569548"/>
              </p:ext>
            </p:extLst>
          </p:nvPr>
        </p:nvGraphicFramePr>
        <p:xfrm>
          <a:off x="728286" y="3901072"/>
          <a:ext cx="10647556" cy="2026920"/>
        </p:xfrm>
        <a:graphic>
          <a:graphicData uri="http://schemas.openxmlformats.org/drawingml/2006/table">
            <a:tbl>
              <a:tblPr firstRow="1" bandRow="1">
                <a:tableStyleId>{5C22544A-7EE6-4342-B048-85BDC9FD1C3A}</a:tableStyleId>
              </a:tblPr>
              <a:tblGrid>
                <a:gridCol w="7854378">
                  <a:extLst>
                    <a:ext uri="{9D8B030D-6E8A-4147-A177-3AD203B41FA5}">
                      <a16:colId xmlns:a16="http://schemas.microsoft.com/office/drawing/2014/main" xmlns="" val="1842625124"/>
                    </a:ext>
                  </a:extLst>
                </a:gridCol>
                <a:gridCol w="2793178">
                  <a:extLst>
                    <a:ext uri="{9D8B030D-6E8A-4147-A177-3AD203B41FA5}">
                      <a16:colId xmlns:a16="http://schemas.microsoft.com/office/drawing/2014/main" xmlns="" val="4274387161"/>
                    </a:ext>
                  </a:extLst>
                </a:gridCol>
              </a:tblGrid>
              <a:tr h="370840">
                <a:tc>
                  <a:txBody>
                    <a:bodyPr/>
                    <a:lstStyle/>
                    <a:p>
                      <a:r>
                        <a:rPr lang="it-IT" dirty="0"/>
                        <a:t>ATTIVITÀ</a:t>
                      </a:r>
                    </a:p>
                  </a:txBody>
                  <a:tcPr/>
                </a:tc>
                <a:tc>
                  <a:txBody>
                    <a:bodyPr/>
                    <a:lstStyle/>
                    <a:p>
                      <a:r>
                        <a:rPr lang="it-IT" dirty="0"/>
                        <a:t>TEMPISTICA</a:t>
                      </a:r>
                    </a:p>
                  </a:txBody>
                  <a:tcPr/>
                </a:tc>
                <a:extLst>
                  <a:ext uri="{0D108BD9-81ED-4DB2-BD59-A6C34878D82A}">
                    <a16:rowId xmlns:a16="http://schemas.microsoft.com/office/drawing/2014/main" xmlns="" val="906897420"/>
                  </a:ext>
                </a:extLst>
              </a:tr>
              <a:tr h="370840">
                <a:tc>
                  <a:txBody>
                    <a:bodyPr/>
                    <a:lstStyle/>
                    <a:p>
                      <a:r>
                        <a:rPr lang="it-IT" dirty="0"/>
                        <a:t>Apertura funzioni per eventuale aggiornamento RAV e PTOF 2019-2022 </a:t>
                      </a:r>
                    </a:p>
                  </a:txBody>
                  <a:tcPr/>
                </a:tc>
                <a:tc>
                  <a:txBody>
                    <a:bodyPr/>
                    <a:lstStyle/>
                    <a:p>
                      <a:r>
                        <a:rPr lang="it-IT" dirty="0"/>
                        <a:t>22 settembre 2021</a:t>
                      </a:r>
                    </a:p>
                  </a:txBody>
                  <a:tcPr/>
                </a:tc>
                <a:extLst>
                  <a:ext uri="{0D108BD9-81ED-4DB2-BD59-A6C34878D82A}">
                    <a16:rowId xmlns:a16="http://schemas.microsoft.com/office/drawing/2014/main" xmlns="" val="266298614"/>
                  </a:ext>
                </a:extLst>
              </a:tr>
              <a:tr h="370840">
                <a:tc>
                  <a:txBody>
                    <a:bodyPr/>
                    <a:lstStyle/>
                    <a:p>
                      <a:r>
                        <a:rPr lang="it-IT" dirty="0"/>
                        <a:t>Apertura funzioni per la predisposizione del PTOF 2022-2025</a:t>
                      </a:r>
                    </a:p>
                  </a:txBody>
                  <a:tcPr/>
                </a:tc>
                <a:tc>
                  <a:txBody>
                    <a:bodyPr/>
                    <a:lstStyle/>
                    <a:p>
                      <a:r>
                        <a:rPr lang="it-IT" dirty="0"/>
                        <a:t>22 settembre 2021</a:t>
                      </a:r>
                    </a:p>
                  </a:txBody>
                  <a:tcPr/>
                </a:tc>
                <a:extLst>
                  <a:ext uri="{0D108BD9-81ED-4DB2-BD59-A6C34878D82A}">
                    <a16:rowId xmlns:a16="http://schemas.microsoft.com/office/drawing/2014/main" xmlns="" val="2334005042"/>
                  </a:ext>
                </a:extLst>
              </a:tr>
              <a:tr h="370840">
                <a:tc>
                  <a:txBody>
                    <a:bodyPr/>
                    <a:lstStyle/>
                    <a:p>
                      <a:r>
                        <a:rPr lang="it-IT" dirty="0"/>
                        <a:t>Pubblicazione eventuale aggiornamento RAV, PTOF 2019-2022 e pubblicazione PTOF 2022-2025</a:t>
                      </a:r>
                    </a:p>
                  </a:txBody>
                  <a:tcPr/>
                </a:tc>
                <a:tc>
                  <a:txBody>
                    <a:bodyPr/>
                    <a:lstStyle/>
                    <a:p>
                      <a:r>
                        <a:rPr lang="it-IT" dirty="0"/>
                        <a:t>Entro la data di inizio della fase delle iscrizioni</a:t>
                      </a:r>
                    </a:p>
                    <a:p>
                      <a:endParaRPr lang="it-IT" dirty="0"/>
                    </a:p>
                  </a:txBody>
                  <a:tcPr/>
                </a:tc>
                <a:extLst>
                  <a:ext uri="{0D108BD9-81ED-4DB2-BD59-A6C34878D82A}">
                    <a16:rowId xmlns:a16="http://schemas.microsoft.com/office/drawing/2014/main" xmlns="" val="1024723566"/>
                  </a:ext>
                </a:extLst>
              </a:tr>
            </a:tbl>
          </a:graphicData>
        </a:graphic>
      </p:graphicFrame>
    </p:spTree>
    <p:extLst>
      <p:ext uri="{BB962C8B-B14F-4D97-AF65-F5344CB8AC3E}">
        <p14:creationId xmlns:p14="http://schemas.microsoft.com/office/powerpoint/2010/main" xmlns="" val="22801255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2019</Words>
  <Application>Microsoft Office PowerPoint</Application>
  <PresentationFormat>Personalizzato</PresentationFormat>
  <Paragraphs>156</Paragraphs>
  <Slides>27</Slides>
  <Notes>6</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PTOF, CURRICOLO D‘ISTITUTO E OBIETTIVI DI APPRENDIMENTO </vt:lpstr>
      <vt:lpstr>DI COSA PARLIAMO OGGI</vt:lpstr>
      <vt:lpstr> ART. 1 - D. LGS. 62/2017</vt:lpstr>
      <vt:lpstr>ART. 3 - O.M. 172/2020</vt:lpstr>
      <vt:lpstr>DOCUMENTI STRATEGICI</vt:lpstr>
      <vt:lpstr>RAV</vt:lpstr>
      <vt:lpstr>PTOF</vt:lpstr>
      <vt:lpstr>PTOF 2022-2025</vt:lpstr>
      <vt:lpstr>Diapositiva 8</vt:lpstr>
      <vt:lpstr>RAV</vt:lpstr>
      <vt:lpstr>RAV</vt:lpstr>
      <vt:lpstr>RAV</vt:lpstr>
      <vt:lpstr>RAV</vt:lpstr>
      <vt:lpstr>Diapositiva 13</vt:lpstr>
      <vt:lpstr>Diapositiva 14</vt:lpstr>
      <vt:lpstr>Diapositiva 15</vt:lpstr>
      <vt:lpstr>Diapositiva 16</vt:lpstr>
      <vt:lpstr>La sfida della leadership educativa e per l’apprendimento oggi è rappresentata dalla gestione del cambiamento.  Nonostante le molte definizioni di leadership per l’apprendimento, esiste una convergenza su alcuni punti fondamentali, tra questi la correlazione tra gli esiti dell’apprendimento e una buona governance della scuola, l’efficacia della leadership trasformazionale e dei modelli distribuiti o diffusi, la capacità di coordinare gruppi secondo una visione sistemica della scuola.  Questa connotazione di leadership risulta in linea con teorie e modelli diffusi in altre organizzazioni complesse, anche se esistono specificità e piste di lavoro tipiche della scuola, legate in larga parte agli aspetti didattici e pedagogici.</vt:lpstr>
      <vt:lpstr> Parlare di didattica richiede di esplorare l’insegnamento e l’apprendimento. L’azione didattica può essere preparata, agita, valutata; si tratta di tre momenti fortemente intrecciati: la progettazione, il lavoro d’aula, la valutazione.  Il primo e il terzo possono trovare diversi gradi di formalizzazione.  La stessa azione didattica del singolo docente si colloca però all’interno di processi organizzativi ed educativi collegiali, del contesto ambientale della singola classe e della scuola nel suo complesso. Il ruolo di presidio della didattica da parte del dirigente può manifestarsi attraverso una molteplicità di azioni, riconducibili a due logiche distinte, ma complementari: la regolazione delle azioni professionali, orientata a definire le regole entro cui esercitare l’azione didattica e verificarne il rispetto, e la promozione delle azioni professionali, orientata a sviluppare la qualità della didattica. </vt:lpstr>
      <vt:lpstr>                             Il presidio della dirigenza scolastica in merito alla didattica della propria scuola può essere esplicitata con alcune azioni:     - indirizzare la progettazione del lavoro didattico da parte dei docenti;   - fornire supporti, materiali e immateriali, all’azione professionale degli      insegnanti (formazione, consigli, buone pratiche, strumentazioni, etc.);  - valorizzare il lavoro degli insegnanti attraverso strategie di documentazione,     socializzazione, incentivazione, ecc.   All’interno delle azioni indicate è utile considerare le modalità di esercizio del ruolo di presidio della didattica da parte del dirigente scolastico, distinguendo azioni dirette, ovvero esercitate in prima persona dal dirigente, da azioni indirette, ovvero esercitate da docenti collaboratori o aventi responsabilità organizzative nella scuola.  </vt:lpstr>
      <vt:lpstr>   Dunque, la dimensioni della leadership per l’apprendimento è riscontrabile in:  - fornire la direzione;  - sviluppare le risorse umane;  - riprogettare l’organizzazione;  - gestire il curricolo e i processi di insegnamento/apprendimento;  - gestire il cambiamento.    </vt:lpstr>
      <vt:lpstr>Diapositiva 21</vt:lpstr>
      <vt:lpstr>Diapositiva 22</vt:lpstr>
      <vt:lpstr>Diapositiva 23</vt:lpstr>
      <vt:lpstr>Diapositiva 24</vt:lpstr>
      <vt:lpstr>Diapositiva 25</vt:lpstr>
      <vt:lpstr>IL GRUPPO  DI LAVORO - Decreto dipartimentale  n. 1780 -6/10/2021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L’ordinanza e le Linee Guida Valutazione Scuola primaria</dc:title>
  <dc:creator>Milana Piscozzo</dc:creator>
  <cp:lastModifiedBy>Francesca</cp:lastModifiedBy>
  <cp:revision>178</cp:revision>
  <cp:lastPrinted>2021-11-18T19:02:11Z</cp:lastPrinted>
  <dcterms:created xsi:type="dcterms:W3CDTF">2021-01-01T19:48:28Z</dcterms:created>
  <dcterms:modified xsi:type="dcterms:W3CDTF">2022-06-20T16:14:26Z</dcterms:modified>
</cp:coreProperties>
</file>