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574" r:id="rId42"/>
    <p:sldId id="297" r:id="rId43"/>
    <p:sldId id="298" r:id="rId44"/>
    <p:sldId id="576" r:id="rId45"/>
    <p:sldId id="577" r:id="rId46"/>
    <p:sldId id="299" r:id="rId47"/>
    <p:sldId id="578" r:id="rId48"/>
    <p:sldId id="300" r:id="rId49"/>
  </p:sldIdLst>
  <p:sldSz cx="9144000" cy="5143500" type="screen16x9"/>
  <p:notesSz cx="6858000" cy="9144000"/>
  <p:embeddedFontLst>
    <p:embeddedFont>
      <p:font typeface="Trebuchet MS" pitchFamily="34" charset="0"/>
      <p:regular r:id="rId51"/>
      <p:bold r:id="rId52"/>
      <p:italic r:id="rId53"/>
      <p:boldItalic r:id="rId54"/>
    </p:embeddedFont>
    <p:embeddedFont>
      <p:font typeface="Verdana" pitchFamily="34" charset="0"/>
      <p:regular r:id="rId55"/>
      <p:bold r:id="rId56"/>
      <p:italic r:id="rId57"/>
      <p:boldItalic r:id="rId58"/>
    </p:embeddedFont>
    <p:embeddedFont>
      <p:font typeface="Schoolbell" charset="0"/>
      <p:regular r:id="rId59"/>
    </p:embeddedFont>
    <p:embeddedFont>
      <p:font typeface="Kaushan Script" charset="0"/>
      <p:regular r:id="rId60"/>
    </p:embeddedFont>
    <p:embeddedFont>
      <p:font typeface="Garamond" pitchFamily="18" charset="0"/>
      <p:regular r:id="rId61"/>
      <p:bold r:id="rId62"/>
      <p: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  <p:embeddedFont>
      <p:font typeface="Montserrat" charset="0"/>
      <p:regular r:id="rId68"/>
      <p:bold r:id="rId69"/>
      <p:italic r:id="rId70"/>
      <p:boldItalic r:id="rId71"/>
    </p:embeddedFont>
    <p:embeddedFont>
      <p:font typeface="Lato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jsKN/Yy/BSdrnT3ExuPlVW2HL+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EF88743-F0B1-4E2F-9EC4-92C76E9E70CF}">
  <a:tblStyle styleId="{7EF88743-F0B1-4E2F-9EC4-92C76E9E70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632"/>
  </p:normalViewPr>
  <p:slideViewPr>
    <p:cSldViewPr snapToGrid="0" snapToObjects="1">
      <p:cViewPr varScale="1">
        <p:scale>
          <a:sx n="118" d="100"/>
          <a:sy n="118" d="100"/>
        </p:scale>
        <p:origin x="-2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it-IT" sz="1200" i="1">
                <a:solidFill>
                  <a:srgbClr val="FF0000"/>
                </a:solidFill>
              </a:rPr>
              <a:t>La valutazione abbia a “oggetto il processo formativo e i risultati di apprendimento”, assegnando ad essa una valenza formativa ed educativa che concorre al miglioramento degli apprendimenti. </a:t>
            </a: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2882a632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02882a632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2882a6323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02882a6323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2882a6323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102882a6323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2882a6323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02882a6323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2882a6323_0_2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02882a6323_0_2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2882a6323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g102882a6323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2882a6323_0_184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2882a6323_0_2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102882a6323_0_2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2882a6323_0_1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2882a6323_0_1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2882a6323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102882a6323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it-IT" sz="1200" i="1">
                <a:solidFill>
                  <a:srgbClr val="FF0000"/>
                </a:solidFill>
              </a:rPr>
              <a:t>La valutazione abbia a “oggetto il processo formativo e i risultati di apprendimento”, assegnando ad essa una valenza formativa ed educativa che concorre al miglioramento degli apprendimenti. </a:t>
            </a: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02882a6323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102882a6323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/>
              <a:t>Matrioska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2882a6323_0_2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102882a6323_0_2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2882a632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102882a632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/>
              <a:t>Ora vediamo quali possono essere le operazioni da compiere rispetto alla stesura e selezione degli obiettivi: si tratta di operare una scelta rispetto ad obiettivo del curricolo che siano nell’ottica dell’inclusione e di fare in modo che gli obiettivi del pei o del pdp rientrino anche tra gli obiettivi previsti per la progettazione di classe in modo che la duplice attenzione del curricolo nei confronti delle differenti situazioni e della formulazione del pei nei confronti della progettazione della classe moltiplichi gli elementi di contatto tra progettazione di classe e progettazione con obiettivi  personalizzati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/>
              <a:t>Scrivere testi corretti dal punto di vista ortografico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/>
              <a:t>Scrivere testi curando l’ortografia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/>
              <a:t>Il bambino neoarrivato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sz="1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Contare oggetti o eventi, a voce e mentalmente, in senso progressivo e regressivo fino a 100</a:t>
            </a:r>
            <a:endParaRPr sz="12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sz="12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Contare oggetti o eventi, a voce e mentalmente, in senso progressivo e regressivo […] (I.N.)</a:t>
            </a:r>
            <a:endParaRPr sz="1200" b="0" i="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g102882a6323_0_7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02882a632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2882a632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02882a6323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102882a6323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2882a632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102882a632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2882a6323_0_2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102882a6323_0_2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2882a6323_0_2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02882a6323_0_2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2882a6323_0_3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102882a6323_0_3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800"/>
              <a:buFont typeface="Trebuchet MS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None/>
              <a:defRPr sz="1800" b="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0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1"/>
          <p:cNvSpPr txBox="1"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Font typeface="Trebuchet MS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>
            <a:spLocks noGrp="1"/>
          </p:cNvSpPr>
          <p:nvPr>
            <p:ph type="pic" idx="2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3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21" name="Google Shape;121;p6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63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4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5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5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36" name="Google Shape;136;p65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65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6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300"/>
              <a:buFont typeface="Trebuchet MS"/>
              <a:buNone/>
              <a:defRPr sz="33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1" name="Google Shape;141;p66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6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7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7"/>
          <p:cNvSpPr txBox="1">
            <a:spLocks noGrp="1"/>
          </p:cNvSpPr>
          <p:nvPr>
            <p:ph type="body" idx="1"/>
          </p:nvPr>
        </p:nvSpPr>
        <p:spPr>
          <a:xfrm rot="5400000">
            <a:off x="2276462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8" name="Google Shape;148;p6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8"/>
          <p:cNvSpPr txBox="1">
            <a:spLocks noGrp="1"/>
          </p:cNvSpPr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8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1063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4" name="Google Shape;154;p6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Slide">
  <p:cSld name="42_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612412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159" name="Google Shape;159;p69"/>
          <p:cNvSpPr txBox="1">
            <a:spLocks noGrp="1"/>
          </p:cNvSpPr>
          <p:nvPr>
            <p:ph type="sldNum" idx="12"/>
          </p:nvPr>
        </p:nvSpPr>
        <p:spPr>
          <a:xfrm>
            <a:off x="8603674" y="245596"/>
            <a:ext cx="323309" cy="29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2882a6323_0_96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02882a6323_0_96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02882a6323_0_96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675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1">
  <p:cSld name="TITLE_AND_BOD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882a6323_0_1838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102882a6323_0_1838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67" name="Google Shape;167;g102882a6323_0_18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">
  <p:cSld name="TITLE_AND_BODY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882a6323_0_218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02882a6323_0_218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71" name="Google Shape;171;g102882a6323_0_218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3">
  <p:cSld name="TITLE_AND_BODY_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2882a6323_0_2368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102882a6323_0_2368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75" name="Google Shape;175;g102882a6323_0_236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4">
  <p:cSld name="TITLE_AND_BODY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2882a6323_0_2549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102882a6323_0_2549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79" name="Google Shape;179;g102882a6323_0_25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5">
  <p:cSld name="TITLE_AND_BODY_5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882a6323_0_2727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02882a6323_0_2727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183" name="Google Shape;183;g102882a6323_0_27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2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algn="l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body" idx="1"/>
          </p:nvPr>
        </p:nvSpPr>
        <p:spPr>
          <a:xfrm>
            <a:off x="685330" y="1775320"/>
            <a:ext cx="7772870" cy="256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52" name="Google Shape;52;p5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5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" name="Google Shape;54;p5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5" name="Google Shape;55;p5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5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58" name="Google Shape;58;p5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59" name="Google Shape;59;p5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60" name="Google Shape;60;p5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55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50"/>
              <a:buFont typeface="Trebuchet MS"/>
              <a:buNone/>
              <a:defRPr sz="405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7" name="Google Shape;7;p4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4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4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4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4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4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4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4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4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47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1080"/>
              <a:buFont typeface="Noto Sans Symbols"/>
              <a:buChar char="►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840"/>
              <a:buFont typeface="Noto Sans Symbols"/>
              <a:buChar char="►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Char char="►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l.parigi@indire.it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346725" y="720800"/>
            <a:ext cx="66729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it-IT" sz="3200" b="1" dirty="0">
                <a:solidFill>
                  <a:schemeClr val="tx1"/>
                </a:solidFill>
              </a:rPr>
              <a:t>PTOF, CURRICOLO D‘ISTITUTO E OBIETTIVI DI APPRENDIMENTO PTOF, CURRICOLO D‘ISTITUTO </a:t>
            </a:r>
            <a:r>
              <a:rPr lang="it-IT" sz="4000" b="1" dirty="0">
                <a:solidFill>
                  <a:srgbClr val="FFFFFF"/>
                </a:solidFill>
              </a:rPr>
              <a:t>E OBIETTIVI DI APPRENDIMENTO</a:t>
            </a:r>
            <a:r>
              <a:rPr lang="it-IT" sz="6000" b="1" dirty="0">
                <a:solidFill>
                  <a:srgbClr val="FFFFFF"/>
                </a:solidFill>
              </a:rPr>
              <a:t> PTOF, </a:t>
            </a:r>
            <a:endParaRPr sz="6000" dirty="0"/>
          </a:p>
        </p:txBody>
      </p:sp>
      <p:sp>
        <p:nvSpPr>
          <p:cNvPr id="189" name="Google Shape;189;p1"/>
          <p:cNvSpPr txBox="1"/>
          <p:nvPr/>
        </p:nvSpPr>
        <p:spPr>
          <a:xfrm>
            <a:off x="1820288" y="2944677"/>
            <a:ext cx="39057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it-IT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novembre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2021</a:t>
            </a:r>
            <a:endParaRPr sz="18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1800075" y="4271693"/>
            <a:ext cx="3766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Prof.ssa Elisabetta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Nigris</a:t>
            </a:r>
            <a:endParaRPr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>
            <a:spLocks noGrp="1"/>
          </p:cNvSpPr>
          <p:nvPr>
            <p:ph type="title"/>
          </p:nvPr>
        </p:nvSpPr>
        <p:spPr>
          <a:xfrm>
            <a:off x="154525" y="357300"/>
            <a:ext cx="6447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</a:pPr>
            <a:r>
              <a:rPr lang="it-IT" sz="2800" b="1"/>
              <a:t>Il curricolo di Istituto</a:t>
            </a:r>
            <a:endParaRPr sz="2800" b="1"/>
          </a:p>
        </p:txBody>
      </p:sp>
      <p:sp>
        <p:nvSpPr>
          <p:cNvPr id="267" name="Google Shape;267;p10"/>
          <p:cNvSpPr txBox="1">
            <a:spLocks noGrp="1"/>
          </p:cNvSpPr>
          <p:nvPr>
            <p:ph type="body" idx="1"/>
          </p:nvPr>
        </p:nvSpPr>
        <p:spPr>
          <a:xfrm>
            <a:off x="440776" y="141299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it-IT" sz="8000" i="1">
                <a:latin typeface="Twentieth Century"/>
                <a:ea typeface="Twentieth Century"/>
                <a:cs typeface="Twentieth Century"/>
                <a:sym typeface="Twentieth Century"/>
              </a:rPr>
              <a:t>COSA INTENDIAMO PER CURRICOLO?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269" name="Google Shape;269;p10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7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/>
        </p:nvSpPr>
        <p:spPr>
          <a:xfrm>
            <a:off x="192975" y="996325"/>
            <a:ext cx="4770600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“Un tentativo di </a:t>
            </a:r>
            <a:r>
              <a:rPr lang="it-IT" sz="210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rendere comunicabili i principi essenziali</a:t>
            </a:r>
            <a:r>
              <a:rPr lang="it-IT" sz="2100" i="0" u="none" strike="noStrike" cap="none">
                <a:solidFill>
                  <a:srgbClr val="B212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1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 le configurazioni concrete di una </a:t>
            </a:r>
            <a:r>
              <a:rPr lang="it-IT" sz="210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proposta educativa</a:t>
            </a:r>
            <a:r>
              <a:rPr lang="it-IT" sz="21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in modo da renderla </a:t>
            </a:r>
            <a:r>
              <a:rPr lang="it-IT" sz="210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disponibile all’analisi critica</a:t>
            </a:r>
            <a:r>
              <a:rPr lang="it-IT" sz="2100" i="0" u="none" strike="noStrike" cap="none">
                <a:solidFill>
                  <a:srgbClr val="B2126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1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 passibile di una effettiva </a:t>
            </a:r>
            <a:r>
              <a:rPr lang="it-IT" sz="210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traduzione operativa</a:t>
            </a:r>
            <a:r>
              <a:rPr lang="it-IT" sz="2100">
                <a:latin typeface="Trebuchet MS"/>
                <a:ea typeface="Trebuchet MS"/>
                <a:cs typeface="Trebuchet MS"/>
                <a:sym typeface="Trebuchet MS"/>
              </a:rPr>
              <a:t>”.</a:t>
            </a:r>
            <a:endParaRPr sz="135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Stenhouse, 1977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1" descr="http://scuolaitalianamoderna.lascuola.it/zpublish/67/uploads/67/zrivnews/14169977145148642268_curricolo-vertica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525" y="1056925"/>
            <a:ext cx="1982425" cy="29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1889750" y="46439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278" name="Google Shape;278;p11"/>
          <p:cNvSpPr txBox="1">
            <a:spLocks noGrp="1"/>
          </p:cNvSpPr>
          <p:nvPr>
            <p:ph type="title"/>
          </p:nvPr>
        </p:nvSpPr>
        <p:spPr>
          <a:xfrm>
            <a:off x="192975" y="272775"/>
            <a:ext cx="6447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</a:pPr>
            <a:r>
              <a:rPr lang="it-IT" sz="2800" b="1"/>
              <a:t>Il curricolo di Istituto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>
            <a:spLocks noGrp="1"/>
          </p:cNvSpPr>
          <p:nvPr>
            <p:ph type="title" idx="4294967295"/>
          </p:nvPr>
        </p:nvSpPr>
        <p:spPr>
          <a:xfrm>
            <a:off x="197875" y="279788"/>
            <a:ext cx="58293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lang="it-IT" sz="2800" b="1">
                <a:solidFill>
                  <a:srgbClr val="EA3C9E"/>
                </a:solidFill>
              </a:rPr>
              <a:t>Il concetto di curricolo</a:t>
            </a:r>
            <a:endParaRPr sz="3400">
              <a:solidFill>
                <a:srgbClr val="EA3C9E"/>
              </a:solidFill>
            </a:endParaRPr>
          </a:p>
        </p:txBody>
      </p:sp>
      <p:sp>
        <p:nvSpPr>
          <p:cNvPr id="284" name="Google Shape;284;p12"/>
          <p:cNvSpPr txBox="1">
            <a:spLocks noGrp="1"/>
          </p:cNvSpPr>
          <p:nvPr>
            <p:ph type="body" idx="4294967295"/>
          </p:nvPr>
        </p:nvSpPr>
        <p:spPr>
          <a:xfrm>
            <a:off x="433475" y="1022625"/>
            <a:ext cx="6590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1600"/>
              <a:t>“Insieme delle </a:t>
            </a:r>
            <a:r>
              <a:rPr lang="it-IT" sz="1600" b="1"/>
              <a:t>esperienze di apprendimento</a:t>
            </a:r>
            <a:r>
              <a:rPr lang="it-IT" sz="1600"/>
              <a:t> che una </a:t>
            </a:r>
            <a:r>
              <a:rPr lang="it-IT" sz="1600" b="1"/>
              <a:t>comunità </a:t>
            </a:r>
            <a:r>
              <a:rPr lang="it-IT" sz="1600"/>
              <a:t>scolastica </a:t>
            </a:r>
            <a:r>
              <a:rPr lang="it-IT" sz="1600" b="1"/>
              <a:t>progetta, attua e valuta</a:t>
            </a:r>
            <a:r>
              <a:rPr lang="it-IT" sz="1600"/>
              <a:t> in vista di </a:t>
            </a:r>
            <a:r>
              <a:rPr lang="it-IT" sz="1600" b="1">
                <a:solidFill>
                  <a:srgbClr val="EA3C9E"/>
                </a:solidFill>
              </a:rPr>
              <a:t>obiettivi formativi</a:t>
            </a:r>
            <a:r>
              <a:rPr lang="it-IT" sz="1600">
                <a:solidFill>
                  <a:srgbClr val="EA3C9E"/>
                </a:solidFill>
              </a:rPr>
              <a:t> </a:t>
            </a:r>
            <a:r>
              <a:rPr lang="it-IT" sz="1600" b="1">
                <a:solidFill>
                  <a:srgbClr val="EA3C9E"/>
                </a:solidFill>
              </a:rPr>
              <a:t>esplicitamente espressi</a:t>
            </a:r>
            <a:r>
              <a:rPr lang="it-IT" sz="1600"/>
              <a:t>”.</a:t>
            </a:r>
            <a:endParaRPr sz="1150"/>
          </a:p>
          <a:p>
            <a:pPr marL="5029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</a:pPr>
            <a:r>
              <a:rPr lang="it-IT" sz="1050"/>
              <a:t>(M. Pellerey, 1997)</a:t>
            </a:r>
            <a:endParaRPr/>
          </a:p>
          <a:p>
            <a:pPr marL="0" lvl="0" indent="-76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200"/>
              <a:buFont typeface="Trebuchet MS"/>
              <a:buChar char="►"/>
            </a:pPr>
            <a:r>
              <a:rPr lang="it-IT" sz="1500" b="1">
                <a:solidFill>
                  <a:srgbClr val="B2126C"/>
                </a:solidFill>
              </a:rPr>
              <a:t> </a:t>
            </a:r>
            <a:r>
              <a:rPr lang="it-IT" sz="1400">
                <a:solidFill>
                  <a:schemeClr val="dk1"/>
                </a:solidFill>
              </a:rPr>
              <a:t>Intenzionalità</a:t>
            </a:r>
            <a:endParaRPr sz="1400">
              <a:solidFill>
                <a:schemeClr val="dk1"/>
              </a:solidFill>
            </a:endParaRP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Font typeface="Trebuchet MS"/>
              <a:buChar char="►"/>
            </a:pPr>
            <a:r>
              <a:rPr lang="it-IT" sz="1400">
                <a:solidFill>
                  <a:schemeClr val="dk1"/>
                </a:solidFill>
              </a:rPr>
              <a:t> Sistematicità</a:t>
            </a:r>
            <a:endParaRPr sz="1400">
              <a:solidFill>
                <a:schemeClr val="dk1"/>
              </a:solidFill>
            </a:endParaRP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Font typeface="Trebuchet MS"/>
              <a:buChar char="►"/>
            </a:pPr>
            <a:r>
              <a:rPr lang="it-IT" sz="1400">
                <a:solidFill>
                  <a:schemeClr val="dk1"/>
                </a:solidFill>
              </a:rPr>
              <a:t> Accessibilità pubblica</a:t>
            </a:r>
            <a:endParaRPr sz="1400">
              <a:solidFill>
                <a:schemeClr val="dk1"/>
              </a:solidFill>
            </a:endParaRP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Font typeface="Trebuchet MS"/>
              <a:buChar char="►"/>
            </a:pPr>
            <a:r>
              <a:rPr lang="it-IT" sz="1400">
                <a:solidFill>
                  <a:schemeClr val="dk1"/>
                </a:solidFill>
              </a:rPr>
              <a:t> Estensione (progettazione, realizzazione, valutazione)</a:t>
            </a:r>
            <a:endParaRPr sz="1400">
              <a:solidFill>
                <a:schemeClr val="dk1"/>
              </a:solidFill>
            </a:endParaRPr>
          </a:p>
          <a:p>
            <a:pPr marL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Font typeface="Trebuchet MS"/>
              <a:buChar char="►"/>
            </a:pPr>
            <a:r>
              <a:rPr lang="it-IT" sz="1400">
                <a:solidFill>
                  <a:schemeClr val="dk1"/>
                </a:solidFill>
              </a:rPr>
              <a:t>Spostamento del baricentro (dall’insegnante/insegnamento all’apprendente/apprendimento)</a:t>
            </a:r>
            <a:endParaRPr sz="1400">
              <a:solidFill>
                <a:schemeClr val="dk1"/>
              </a:solidFill>
            </a:endParaRPr>
          </a:p>
          <a:p>
            <a:pPr marL="411480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40"/>
              <a:buNone/>
            </a:pPr>
            <a:r>
              <a:rPr lang="it-IT" sz="1050">
                <a:latin typeface="Arial"/>
                <a:ea typeface="Arial"/>
                <a:cs typeface="Arial"/>
                <a:sym typeface="Arial"/>
              </a:rPr>
              <a:t>(M. Castoldi, 2013)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title" idx="4294967295"/>
          </p:nvPr>
        </p:nvSpPr>
        <p:spPr>
          <a:xfrm>
            <a:off x="557335" y="195263"/>
            <a:ext cx="58293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None/>
            </a:pPr>
            <a:r>
              <a:rPr lang="it-IT" sz="2800" b="1">
                <a:solidFill>
                  <a:srgbClr val="EA3C9E"/>
                </a:solidFill>
              </a:rPr>
              <a:t>Livelli del curricolo</a:t>
            </a:r>
            <a:endParaRPr sz="2800" b="1">
              <a:solidFill>
                <a:srgbClr val="EA3C9E"/>
              </a:solidFill>
            </a:endParaRPr>
          </a:p>
        </p:txBody>
      </p:sp>
      <p:sp>
        <p:nvSpPr>
          <p:cNvPr id="292" name="Google Shape;292;p13"/>
          <p:cNvSpPr txBox="1">
            <a:spLocks noGrp="1"/>
          </p:cNvSpPr>
          <p:nvPr>
            <p:ph type="body" idx="4294967295"/>
          </p:nvPr>
        </p:nvSpPr>
        <p:spPr>
          <a:xfrm>
            <a:off x="595174" y="928775"/>
            <a:ext cx="6474300" cy="4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78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32"/>
              <a:buChar char="►"/>
            </a:pPr>
            <a:r>
              <a:rPr lang="it-IT" sz="1591" b="1"/>
              <a:t>Macro: </a:t>
            </a:r>
            <a:r>
              <a:rPr lang="it-IT" sz="1591"/>
              <a:t>livello nazionale e regionale, linee guida, traguardi formativi, saperi essenziali, modalità di valutazione e certificazione delle competenze (cfr. </a:t>
            </a:r>
            <a:r>
              <a:rPr lang="it-IT" sz="1591" b="1"/>
              <a:t>Indicazioni Nazionali </a:t>
            </a:r>
            <a:r>
              <a:rPr lang="it-IT" sz="1591"/>
              <a:t>pp. 12-14).</a:t>
            </a:r>
            <a:endParaRPr sz="114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591" b="1"/>
          </a:p>
          <a:p>
            <a:pPr marL="0" lvl="0" indent="-78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32"/>
              <a:buChar char="►"/>
            </a:pPr>
            <a:r>
              <a:rPr lang="it-IT" sz="1591" b="1"/>
              <a:t>Meso: </a:t>
            </a:r>
            <a:r>
              <a:rPr lang="it-IT" sz="1591"/>
              <a:t>rielaborazione e declinazione del livello macro all’interno del singolo </a:t>
            </a:r>
            <a:r>
              <a:rPr lang="it-IT" sz="1591" b="1"/>
              <a:t>istituto scolastico.</a:t>
            </a:r>
            <a:endParaRPr sz="114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591" b="1"/>
          </a:p>
          <a:p>
            <a:pPr marL="0" lvl="0" indent="-78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32"/>
              <a:buChar char="►"/>
            </a:pPr>
            <a:r>
              <a:rPr lang="it-IT" sz="1591" b="1"/>
              <a:t>Micro: </a:t>
            </a:r>
            <a:r>
              <a:rPr lang="it-IT" sz="1591"/>
              <a:t>attualizzazione e contestualizzazione dei livelli precedenti nel contesto classe (</a:t>
            </a:r>
            <a:r>
              <a:rPr lang="it-IT" sz="1591" b="1"/>
              <a:t>allievi+insegnanti+genitori</a:t>
            </a:r>
            <a:r>
              <a:rPr lang="it-IT" sz="1591"/>
              <a:t>).</a:t>
            </a:r>
            <a:endParaRPr sz="1591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 descr="bo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557" y="876347"/>
            <a:ext cx="6172200" cy="3286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388801" y="326325"/>
            <a:ext cx="6447600" cy="9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Manutenzione periodica del curricolo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Provato sul campo</a:t>
            </a:r>
            <a:endParaRPr b="1"/>
          </a:p>
        </p:txBody>
      </p:sp>
      <p:sp>
        <p:nvSpPr>
          <p:cNvPr id="309" name="Google Shape;309;p15"/>
          <p:cNvSpPr txBox="1">
            <a:spLocks noGrp="1"/>
          </p:cNvSpPr>
          <p:nvPr>
            <p:ph type="body" idx="1"/>
          </p:nvPr>
        </p:nvSpPr>
        <p:spPr>
          <a:xfrm>
            <a:off x="507801" y="1453792"/>
            <a:ext cx="6447600" cy="29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>
                <a:solidFill>
                  <a:schemeClr val="dk1"/>
                </a:solidFill>
              </a:rPr>
              <a:t>“</a:t>
            </a:r>
            <a:r>
              <a:rPr lang="it-IT" sz="1397" b="1">
                <a:solidFill>
                  <a:schemeClr val="dk1"/>
                </a:solidFill>
              </a:rPr>
              <a:t>Non si può modificare il curricolo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 b="1">
                <a:solidFill>
                  <a:schemeClr val="dk1"/>
                </a:solidFill>
              </a:rPr>
              <a:t>senza la partecipazione degli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 b="1">
                <a:solidFill>
                  <a:schemeClr val="dk1"/>
                </a:solidFill>
              </a:rPr>
              <a:t>insegnanti:</a:t>
            </a:r>
            <a:r>
              <a:rPr lang="it-IT" sz="1397">
                <a:solidFill>
                  <a:schemeClr val="dk1"/>
                </a:solidFill>
              </a:rPr>
              <a:t> soprattutto è essenziale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>
                <a:solidFill>
                  <a:schemeClr val="dk1"/>
                </a:solidFill>
              </a:rPr>
              <a:t>che essi siano </a:t>
            </a:r>
            <a:r>
              <a:rPr lang="it-IT" sz="1397" b="1">
                <a:solidFill>
                  <a:schemeClr val="dk1"/>
                </a:solidFill>
              </a:rPr>
              <a:t>coinvolti in prima persona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>
                <a:solidFill>
                  <a:schemeClr val="dk1"/>
                </a:solidFill>
              </a:rPr>
              <a:t>nelle attività di innovazione didattica,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>
                <a:solidFill>
                  <a:schemeClr val="dk1"/>
                </a:solidFill>
              </a:rPr>
              <a:t>perché </a:t>
            </a:r>
            <a:r>
              <a:rPr lang="it-IT" sz="1397" b="1">
                <a:solidFill>
                  <a:schemeClr val="dk1"/>
                </a:solidFill>
              </a:rPr>
              <a:t>questa è una delle più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 b="1">
                <a:solidFill>
                  <a:schemeClr val="dk1"/>
                </a:solidFill>
              </a:rPr>
              <a:t>sensate modalità di formazione </a:t>
            </a:r>
            <a:r>
              <a:rPr lang="it-IT" sz="1397">
                <a:solidFill>
                  <a:schemeClr val="dk1"/>
                </a:solidFill>
              </a:rPr>
              <a:t>continua</a:t>
            </a:r>
            <a:endParaRPr sz="13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it-IT" sz="1397">
                <a:solidFill>
                  <a:schemeClr val="dk1"/>
                </a:solidFill>
              </a:rPr>
              <a:t>degli insegnanti”.</a:t>
            </a:r>
            <a:endParaRPr sz="1397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797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1397">
                <a:solidFill>
                  <a:schemeClr val="dk1"/>
                </a:solidFill>
              </a:rPr>
              <a:t> Pontecorvo, 1981</a:t>
            </a:r>
            <a:endParaRPr sz="1397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440"/>
              <a:buNone/>
            </a:pPr>
            <a:endParaRPr sz="83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/>
          </p:nvPr>
        </p:nvSpPr>
        <p:spPr>
          <a:xfrm>
            <a:off x="591301" y="421475"/>
            <a:ext cx="6447600" cy="9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/>
              <a:t>Le parole degli insegnanti</a:t>
            </a:r>
            <a:endParaRPr sz="2800" b="1"/>
          </a:p>
        </p:txBody>
      </p:sp>
      <p:sp>
        <p:nvSpPr>
          <p:cNvPr id="316" name="Google Shape;316;p16"/>
          <p:cNvSpPr txBox="1">
            <a:spLocks noGrp="1"/>
          </p:cNvSpPr>
          <p:nvPr>
            <p:ph type="body" idx="1"/>
          </p:nvPr>
        </p:nvSpPr>
        <p:spPr>
          <a:xfrm>
            <a:off x="644851" y="1275392"/>
            <a:ext cx="6447600" cy="29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Se troppo specifico è poco funzionale.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E’ fondamentale una guida che ci accompagni con chiarezza.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Un curricolo in continuità tra i diversi gradi, dove nessuno è esecutore del grado successivo.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Che indichi le competenze, le conoscenze e abilità prioritarie e fondamentali per il passaggio al successivo grado di scuola.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I libri di testo della primaria sono importanti in modo diverso da quelli della secondaria.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Le prove invalsi chiedono ulteriori competenze, conoscenze e abilità.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Nuova terminologia che può creare apprensione, spesso non siamo consapevoli che il nostro agire ricorre a modalità di lavoro che corrispondono alle innovazioni.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Pericolo di curricolo troppo vasto e da toccata e fuga.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Cittadinanza adeguata alla nostra realtà, occorre tenere i piedi per terra; pochi obiettivi, ma raggiungibili.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</a:rPr>
              <a:t>Come inseriamo le competenze chiave negli ambiti disciplinari infanzia, primaria e secondaria, non per annualità, ma per periodi.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1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>
            <a:spLocks noGrp="1"/>
          </p:cNvSpPr>
          <p:nvPr>
            <p:ph type="title"/>
          </p:nvPr>
        </p:nvSpPr>
        <p:spPr>
          <a:xfrm>
            <a:off x="131476" y="2666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E dunque ?</a:t>
            </a:r>
            <a:endParaRPr sz="2800" b="1"/>
          </a:p>
        </p:txBody>
      </p:sp>
      <p:pic>
        <p:nvPicPr>
          <p:cNvPr id="324" name="Google Shape;324;p18" descr="domande-ricorrenti-su-kikiam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88" y="1257206"/>
            <a:ext cx="5839376" cy="28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8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00" y="2219125"/>
            <a:ext cx="5779689" cy="2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"/>
          <p:cNvSpPr txBox="1">
            <a:spLocks noGrp="1"/>
          </p:cNvSpPr>
          <p:nvPr>
            <p:ph type="body" idx="1"/>
          </p:nvPr>
        </p:nvSpPr>
        <p:spPr>
          <a:xfrm>
            <a:off x="817176" y="308867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-IT" sz="5000" b="1" i="1"/>
              <a:t>AIUTIAMO GLI INSEGNANTI A ORIENTARSI</a:t>
            </a:r>
            <a:endParaRPr sz="350"/>
          </a:p>
        </p:txBody>
      </p:sp>
      <p:sp>
        <p:nvSpPr>
          <p:cNvPr id="333" name="Google Shape;333;p19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334" name="Google Shape;334;p19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75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1695923" y="4"/>
            <a:ext cx="53685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100"/>
              <a:buFont typeface="Trebuchet MS"/>
              <a:buNone/>
            </a:pPr>
            <a:r>
              <a:rPr lang="it-IT" sz="2100"/>
              <a:t> </a:t>
            </a:r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19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-77360" y="383219"/>
            <a:ext cx="7625100" cy="2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2126C"/>
              </a:buClr>
              <a:buSzPts val="4000"/>
              <a:buFont typeface="Noto Sans Symbols"/>
              <a:buNone/>
            </a:pPr>
            <a:r>
              <a:rPr lang="it-IT" sz="410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Cosa voglio valutare? </a:t>
            </a:r>
            <a:endParaRPr sz="4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B2126C"/>
              </a:buClr>
              <a:buSzPts val="4000"/>
              <a:buFont typeface="Noto Sans Symbols"/>
              <a:buNone/>
            </a:pPr>
            <a:r>
              <a:rPr lang="it-IT" sz="410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Verso cosa direziono il processo di insegnamento/apprendimento?</a:t>
            </a:r>
            <a:r>
              <a:rPr lang="it-IT" sz="4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pic>
        <p:nvPicPr>
          <p:cNvPr id="343" name="Google Shape;3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925" y="2739876"/>
            <a:ext cx="1402128" cy="196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353900" y="501074"/>
            <a:ext cx="28908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Indicazioni</a:t>
            </a:r>
            <a:br>
              <a:rPr lang="it-IT" sz="2800" b="1"/>
            </a:br>
            <a:r>
              <a:rPr lang="it-IT" sz="2800" b="1"/>
              <a:t>Nazionali</a:t>
            </a:r>
            <a:br>
              <a:rPr lang="it-IT" sz="2800" b="1"/>
            </a:br>
            <a:r>
              <a:rPr lang="it-IT" sz="2800" b="1"/>
              <a:t>2012</a:t>
            </a:r>
            <a:endParaRPr sz="1300"/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" y="2041000"/>
            <a:ext cx="2022575" cy="2611651"/>
          </a:xfrm>
          <a:prstGeom prst="rect">
            <a:avLst/>
          </a:prstGeom>
          <a:noFill/>
          <a:ln>
            <a:noFill/>
          </a:ln>
          <a:effectLst>
            <a:outerShdw blurRad="152400" dist="63500" dir="2520000" sx="105999" sy="105999" algn="tl" rotWithShape="0">
              <a:schemeClr val="lt1">
                <a:alpha val="64705"/>
              </a:schemeClr>
            </a:outerShdw>
          </a:effectLst>
        </p:spPr>
      </p:pic>
      <p:sp>
        <p:nvSpPr>
          <p:cNvPr id="198" name="Google Shape;198;p2"/>
          <p:cNvSpPr txBox="1"/>
          <p:nvPr/>
        </p:nvSpPr>
        <p:spPr>
          <a:xfrm>
            <a:off x="6282448" y="4781447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199" name="Google Shape;199;p2"/>
          <p:cNvSpPr txBox="1">
            <a:spLocks noGrp="1"/>
          </p:cNvSpPr>
          <p:nvPr>
            <p:ph type="body" idx="1"/>
          </p:nvPr>
        </p:nvSpPr>
        <p:spPr>
          <a:xfrm>
            <a:off x="3102501" y="660125"/>
            <a:ext cx="3852900" cy="414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821">
                <a:solidFill>
                  <a:schemeClr val="dk1"/>
                </a:solidFill>
              </a:rPr>
              <a:t>Agli insegnanti competono la </a:t>
            </a:r>
            <a:r>
              <a:rPr lang="it-IT" sz="2821" b="1">
                <a:solidFill>
                  <a:schemeClr val="dk1"/>
                </a:solidFill>
              </a:rPr>
              <a:t>responsabilità</a:t>
            </a:r>
            <a:r>
              <a:rPr lang="it-IT" sz="2821">
                <a:solidFill>
                  <a:schemeClr val="dk1"/>
                </a:solidFill>
              </a:rPr>
              <a:t> della valutazione e la cura della documentazione, nonché la </a:t>
            </a:r>
            <a:r>
              <a:rPr lang="it-IT" sz="2821" b="1">
                <a:solidFill>
                  <a:schemeClr val="dk1"/>
                </a:solidFill>
              </a:rPr>
              <a:t>scelta</a:t>
            </a:r>
            <a:r>
              <a:rPr lang="it-IT" sz="2821">
                <a:solidFill>
                  <a:schemeClr val="dk1"/>
                </a:solidFill>
              </a:rPr>
              <a:t> dei relativi strumenti, nel quadro dei criteri deliberati dagli organi collegiali. </a:t>
            </a:r>
            <a:r>
              <a:rPr lang="it-IT" sz="2821" b="1">
                <a:solidFill>
                  <a:schemeClr val="dk1"/>
                </a:solidFill>
              </a:rPr>
              <a:t>Le verifiche </a:t>
            </a:r>
            <a:r>
              <a:rPr lang="it-IT" sz="2821">
                <a:solidFill>
                  <a:schemeClr val="dk1"/>
                </a:solidFill>
              </a:rPr>
              <a:t>intermedie e le valutazioni periodiche e finali devono essere </a:t>
            </a:r>
            <a:r>
              <a:rPr lang="it-IT" sz="2821" b="1">
                <a:solidFill>
                  <a:schemeClr val="dk1"/>
                </a:solidFill>
              </a:rPr>
              <a:t>coerenti con gli obiettivi e i traguardi previsti dalle Indicazioni e declinati nel curricolo.</a:t>
            </a:r>
            <a:endParaRPr sz="282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2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821">
                <a:solidFill>
                  <a:schemeClr val="dk1"/>
                </a:solidFill>
              </a:rPr>
              <a:t>La valutazione </a:t>
            </a:r>
            <a:r>
              <a:rPr lang="it-IT" sz="2821" b="1">
                <a:solidFill>
                  <a:schemeClr val="dk1"/>
                </a:solidFill>
              </a:rPr>
              <a:t>precede</a:t>
            </a:r>
            <a:r>
              <a:rPr lang="it-IT" sz="2821">
                <a:solidFill>
                  <a:schemeClr val="dk1"/>
                </a:solidFill>
              </a:rPr>
              <a:t>, </a:t>
            </a:r>
            <a:r>
              <a:rPr lang="it-IT" sz="2821" b="1">
                <a:solidFill>
                  <a:schemeClr val="dk1"/>
                </a:solidFill>
              </a:rPr>
              <a:t>accompagna</a:t>
            </a:r>
            <a:r>
              <a:rPr lang="it-IT" sz="2821">
                <a:solidFill>
                  <a:schemeClr val="dk1"/>
                </a:solidFill>
              </a:rPr>
              <a:t> e </a:t>
            </a:r>
            <a:r>
              <a:rPr lang="it-IT" sz="2821" b="1">
                <a:solidFill>
                  <a:schemeClr val="dk1"/>
                </a:solidFill>
              </a:rPr>
              <a:t>segue</a:t>
            </a:r>
            <a:r>
              <a:rPr lang="it-IT" sz="2821">
                <a:solidFill>
                  <a:schemeClr val="dk1"/>
                </a:solidFill>
              </a:rPr>
              <a:t> i percorsi curricolari. […] Assume una </a:t>
            </a:r>
            <a:r>
              <a:rPr lang="it-IT" sz="2821" b="1">
                <a:solidFill>
                  <a:schemeClr val="dk1"/>
                </a:solidFill>
              </a:rPr>
              <a:t>preminente funzione formativa</a:t>
            </a:r>
            <a:r>
              <a:rPr lang="it-IT" sz="2821">
                <a:solidFill>
                  <a:schemeClr val="dk1"/>
                </a:solidFill>
              </a:rPr>
              <a:t>, di accompagnamento dei processi di apprendimento e di stimolo al miglioramento continuo.»</a:t>
            </a:r>
            <a:endParaRPr sz="282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21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821">
                <a:solidFill>
                  <a:schemeClr val="dk1"/>
                </a:solidFill>
              </a:rPr>
              <a:t>La valutazione, inoltre, “documenta lo sviluppo dell'identità personale e promuove </a:t>
            </a:r>
            <a:r>
              <a:rPr lang="it-IT" sz="2821" b="1">
                <a:solidFill>
                  <a:schemeClr val="dk1"/>
                </a:solidFill>
              </a:rPr>
              <a:t>l'autovalutazione di ciascuno in relazione alle acquisizioni di conoscenze, abilità e competenze</a:t>
            </a:r>
            <a:r>
              <a:rPr lang="it-IT" sz="2821">
                <a:solidFill>
                  <a:schemeClr val="dk1"/>
                </a:solidFill>
              </a:rPr>
              <a:t>”.</a:t>
            </a:r>
            <a:endParaRPr sz="282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>
            <a:spLocks noGrp="1"/>
          </p:cNvSpPr>
          <p:nvPr>
            <p:ph type="title"/>
          </p:nvPr>
        </p:nvSpPr>
        <p:spPr>
          <a:xfrm>
            <a:off x="497373" y="339100"/>
            <a:ext cx="53685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«Valutare»…</a:t>
            </a:r>
            <a:r>
              <a:rPr lang="it-IT"/>
              <a:t>  </a:t>
            </a:r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body" idx="1"/>
          </p:nvPr>
        </p:nvSpPr>
        <p:spPr>
          <a:xfrm>
            <a:off x="505798" y="1097966"/>
            <a:ext cx="6317400" cy="3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ct val="83720"/>
              <a:buNone/>
            </a:pPr>
            <a:r>
              <a:rPr lang="it-IT" sz="3440"/>
              <a:t>E’ un processo in cui una </a:t>
            </a:r>
            <a:r>
              <a:rPr lang="it-IT" sz="3440" b="1"/>
              <a:t>SITUAZIONE OSSERVATA</a:t>
            </a:r>
            <a:r>
              <a:rPr lang="it-IT" sz="3440"/>
              <a:t> VIENE MESSA A CONFRONTO CON UNA </a:t>
            </a:r>
            <a:r>
              <a:rPr lang="it-IT" sz="3440" b="1"/>
              <a:t>SITUAZIONE ATTESA</a:t>
            </a:r>
            <a:r>
              <a:rPr lang="it-IT" sz="3440"/>
              <a:t>, allo scopo di ASSEGNARE </a:t>
            </a:r>
            <a:r>
              <a:rPr lang="it-IT" sz="3440" b="1"/>
              <a:t>SIGNIFICATO E VALORE</a:t>
            </a:r>
            <a:r>
              <a:rPr lang="it-IT" sz="3440"/>
              <a:t> alle due situazioni e agli esiti del confronto tra di esse.</a:t>
            </a:r>
            <a:endParaRPr sz="119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3720"/>
              <a:buNone/>
            </a:pPr>
            <a:endParaRPr sz="344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3720"/>
              <a:buNone/>
            </a:pPr>
            <a:r>
              <a:rPr lang="it-IT" sz="3440"/>
              <a:t>Significati e valori assegnati guideranno poi la presa di opportune </a:t>
            </a:r>
            <a:r>
              <a:rPr lang="it-IT" sz="3440" b="1"/>
              <a:t>DECISIONI OPERATIVE, COLLEGATE AGLI SCOPI PIÙ GENERALI DELL’AZIONE VALUTATIVA.</a:t>
            </a:r>
            <a:r>
              <a:rPr lang="it-IT" sz="3600" b="1"/>
              <a:t> </a:t>
            </a:r>
            <a:endParaRPr/>
          </a:p>
          <a:p>
            <a:pPr marL="257175" lvl="0" indent="-214350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20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505800" y="4161750"/>
            <a:ext cx="6477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Trinchero R. (2006), </a:t>
            </a:r>
            <a:r>
              <a:rPr lang="it-IT"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Valutare l’apprendimento nell’e-learning. Dalle abilità alle competenze</a:t>
            </a:r>
            <a:r>
              <a:rPr lang="it-I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Trento, Erickson, pp. 195-229.</a:t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2882a6323_0_782"/>
          <p:cNvSpPr txBox="1"/>
          <p:nvPr/>
        </p:nvSpPr>
        <p:spPr>
          <a:xfrm>
            <a:off x="171213" y="112347"/>
            <a:ext cx="6784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it-IT" sz="285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Scopi della valutazione…</a:t>
            </a:r>
            <a:endParaRPr sz="2850" b="1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g102882a6323_0_782"/>
          <p:cNvSpPr txBox="1"/>
          <p:nvPr/>
        </p:nvSpPr>
        <p:spPr>
          <a:xfrm>
            <a:off x="171213" y="691969"/>
            <a:ext cx="3038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Valutazione DELL’apprendimento</a:t>
            </a:r>
            <a:endParaRPr sz="15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g102882a6323_0_782"/>
          <p:cNvSpPr txBox="1"/>
          <p:nvPr/>
        </p:nvSpPr>
        <p:spPr>
          <a:xfrm>
            <a:off x="3941925" y="746281"/>
            <a:ext cx="3113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Valutazione PER l’apprendimento</a:t>
            </a:r>
            <a:endParaRPr sz="15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g102882a6323_0_782"/>
          <p:cNvSpPr txBox="1"/>
          <p:nvPr/>
        </p:nvSpPr>
        <p:spPr>
          <a:xfrm>
            <a:off x="360498" y="1094594"/>
            <a:ext cx="2659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Rappresenta la FINE di un percorso (valutazione SOMMATIVA)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g102882a6323_0_782"/>
          <p:cNvSpPr txBox="1"/>
          <p:nvPr/>
        </p:nvSpPr>
        <p:spPr>
          <a:xfrm>
            <a:off x="3776979" y="1141819"/>
            <a:ext cx="34434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Rappresenta l’INIZIO di un nuovo percorso collegato al precedente (valutazione FORMATIVA)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g102882a6323_0_782"/>
          <p:cNvSpPr txBox="1"/>
          <p:nvPr/>
        </p:nvSpPr>
        <p:spPr>
          <a:xfrm>
            <a:off x="454559" y="1743513"/>
            <a:ext cx="2471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 acquisizioni OTTENUTE sugli obiettivi della programmazione</a:t>
            </a:r>
            <a:endParaRPr sz="12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g102882a6323_0_782"/>
          <p:cNvSpPr txBox="1"/>
          <p:nvPr/>
        </p:nvSpPr>
        <p:spPr>
          <a:xfrm>
            <a:off x="4163107" y="1736188"/>
            <a:ext cx="30183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 verso NUOVE ACQUISIZIONI sugli obiettivi carenti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g102882a6323_0_782"/>
          <p:cNvSpPr txBox="1"/>
          <p:nvPr/>
        </p:nvSpPr>
        <p:spPr>
          <a:xfrm>
            <a:off x="490322" y="2392441"/>
            <a:ext cx="25812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SINTETIZZA e non descrive gli obiettivi carenti e meno carenti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g102882a6323_0_782"/>
          <p:cNvSpPr txBox="1"/>
          <p:nvPr/>
        </p:nvSpPr>
        <p:spPr>
          <a:xfrm>
            <a:off x="4340757" y="2436879"/>
            <a:ext cx="27612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DESCRIVE gli obiettivi raggiunti quelli carenti e meno carenti, e non li sintetizza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6" name="Google Shape;366;g102882a6323_0_782"/>
          <p:cNvSpPr txBox="1"/>
          <p:nvPr/>
        </p:nvSpPr>
        <p:spPr>
          <a:xfrm>
            <a:off x="454541" y="3159841"/>
            <a:ext cx="30003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L’allievo (e la famiglia)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prendono atto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dello stato della preparazione in quella disciplina ma non sanno su cosa intervenire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Google Shape;367;g102882a6323_0_782"/>
          <p:cNvSpPr txBox="1"/>
          <p:nvPr/>
        </p:nvSpPr>
        <p:spPr>
          <a:xfrm>
            <a:off x="4003091" y="3152191"/>
            <a:ext cx="3358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L’allievo (e la famiglia)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prendono atto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dello stato della preparazione in quella disciplina 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AGISCONO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per modificarlo sulle aree descritte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g102882a6323_0_782"/>
          <p:cNvSpPr txBox="1"/>
          <p:nvPr/>
        </p:nvSpPr>
        <p:spPr>
          <a:xfrm>
            <a:off x="748282" y="4263922"/>
            <a:ext cx="3023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VOTO NUMERICO</a:t>
            </a:r>
            <a:endParaRPr sz="12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g102882a6323_0_782"/>
          <p:cNvSpPr txBox="1"/>
          <p:nvPr/>
        </p:nvSpPr>
        <p:spPr>
          <a:xfrm>
            <a:off x="4597644" y="4263929"/>
            <a:ext cx="2149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GIUDIZIO DESCRITTIVO</a:t>
            </a:r>
            <a:endParaRPr sz="12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0" name="Google Shape;370;g102882a6323_0_782"/>
          <p:cNvGrpSpPr/>
          <p:nvPr/>
        </p:nvGrpSpPr>
        <p:grpSpPr>
          <a:xfrm>
            <a:off x="3880799" y="2392447"/>
            <a:ext cx="3481003" cy="2515669"/>
            <a:chOff x="2508573" y="3378573"/>
            <a:chExt cx="3303600" cy="3353778"/>
          </a:xfrm>
        </p:grpSpPr>
        <p:sp>
          <p:nvSpPr>
            <p:cNvPr id="371" name="Google Shape;371;g102882a6323_0_782"/>
            <p:cNvSpPr/>
            <p:nvPr/>
          </p:nvSpPr>
          <p:spPr>
            <a:xfrm>
              <a:off x="2508573" y="3378573"/>
              <a:ext cx="3303600" cy="313800"/>
            </a:xfrm>
            <a:prstGeom prst="roundRect">
              <a:avLst>
                <a:gd name="adj" fmla="val 4598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2" name="Google Shape;372;g102882a6323_0_782"/>
            <p:cNvSpPr txBox="1"/>
            <p:nvPr/>
          </p:nvSpPr>
          <p:spPr>
            <a:xfrm>
              <a:off x="3434542" y="6209151"/>
              <a:ext cx="1218900" cy="523200"/>
            </a:xfrm>
            <a:prstGeom prst="rect">
              <a:avLst/>
            </a:prstGeom>
            <a:solidFill>
              <a:schemeClr val="lt1"/>
            </a:solidFill>
            <a:ln w="60325" cap="flat" cmpd="sng">
              <a:solidFill>
                <a:srgbClr val="FF000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it-IT" sz="1050" b="1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Ordinanza 172 Miur</a:t>
              </a:r>
              <a:endParaRPr/>
            </a:p>
          </p:txBody>
        </p:sp>
      </p:grpSp>
      <p:sp>
        <p:nvSpPr>
          <p:cNvPr id="373" name="Google Shape;373;g102882a6323_0_78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21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102882a6323_0_782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2882a6323_0_1320"/>
          <p:cNvSpPr txBox="1"/>
          <p:nvPr/>
        </p:nvSpPr>
        <p:spPr>
          <a:xfrm>
            <a:off x="255669" y="138944"/>
            <a:ext cx="5779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50" b="1" i="0" u="none" strike="noStrike" cap="non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  <a:t>Situazione attesa e osservata</a:t>
            </a:r>
            <a:endParaRPr sz="2850" b="1" i="0" u="none" strike="noStrike" cap="non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g102882a6323_0_1320"/>
          <p:cNvSpPr txBox="1"/>
          <p:nvPr/>
        </p:nvSpPr>
        <p:spPr>
          <a:xfrm>
            <a:off x="906550" y="782242"/>
            <a:ext cx="2342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Situazione ATTESA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g102882a6323_0_1320"/>
          <p:cNvSpPr txBox="1"/>
          <p:nvPr/>
        </p:nvSpPr>
        <p:spPr>
          <a:xfrm>
            <a:off x="4541063" y="828342"/>
            <a:ext cx="2699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Situazione OSSERVATA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g102882a6323_0_1320"/>
          <p:cNvSpPr txBox="1"/>
          <p:nvPr/>
        </p:nvSpPr>
        <p:spPr>
          <a:xfrm>
            <a:off x="712923" y="1301354"/>
            <a:ext cx="30198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E’ costituita da </a:t>
            </a:r>
            <a:r>
              <a:rPr lang="it-IT" sz="20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OBIETTIVI DISCIPLINARI A FINE ANNO COME DA PROGRAMMAZIONE </a:t>
            </a:r>
            <a:endParaRPr/>
          </a:p>
        </p:txBody>
      </p:sp>
      <p:sp>
        <p:nvSpPr>
          <p:cNvPr id="383" name="Google Shape;383;g102882a6323_0_1320"/>
          <p:cNvSpPr txBox="1"/>
          <p:nvPr/>
        </p:nvSpPr>
        <p:spPr>
          <a:xfrm>
            <a:off x="4522085" y="1301354"/>
            <a:ext cx="2699100" cy="15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E’ COSTITUITA DA </a:t>
            </a: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OBIETTIVI DISCIPLINARI 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RAGGIUNTI DAL </a:t>
            </a: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SINGOLO ALLIEVO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 LIVELLI DIFFERENTI</a:t>
            </a:r>
            <a:endParaRPr/>
          </a:p>
        </p:txBody>
      </p:sp>
      <p:sp>
        <p:nvSpPr>
          <p:cNvPr id="384" name="Google Shape;384;g102882a6323_0_1320"/>
          <p:cNvSpPr txBox="1"/>
          <p:nvPr/>
        </p:nvSpPr>
        <p:spPr>
          <a:xfrm>
            <a:off x="712925" y="3108425"/>
            <a:ext cx="3019800" cy="1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E’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UGUALE PER TUTTI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TRANNE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 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allievi con disabilità per i quali vi è il PEI 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(Piano Educativo Individualizzato) e per allievi 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DSA/BES 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 i quali vi è il 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PDP 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(Piano Didattico Personalizzato)</a:t>
            </a:r>
            <a:endParaRPr sz="13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g102882a6323_0_1320"/>
          <p:cNvSpPr txBox="1"/>
          <p:nvPr/>
        </p:nvSpPr>
        <p:spPr>
          <a:xfrm>
            <a:off x="4787866" y="3415613"/>
            <a:ext cx="21675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E’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DIVERSA per ciascun allievo,</a:t>
            </a:r>
            <a:r>
              <a:rPr lang="it-IT"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ma </a:t>
            </a:r>
            <a:r>
              <a:rPr lang="it-IT" sz="13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riferita agli </a:t>
            </a:r>
            <a:r>
              <a:rPr lang="it-IT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OBIETTIVI COMUNI</a:t>
            </a:r>
            <a:endParaRPr sz="1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g102882a6323_0_1320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>
                <a:solidFill>
                  <a:schemeClr val="dk1"/>
                </a:solidFill>
              </a:rPr>
              <a:t>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" name="Google Shape;387;g102882a6323_0_1320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2882a6323_0_1496"/>
          <p:cNvSpPr txBox="1">
            <a:spLocks noGrp="1"/>
          </p:cNvSpPr>
          <p:nvPr>
            <p:ph type="title"/>
          </p:nvPr>
        </p:nvSpPr>
        <p:spPr>
          <a:xfrm>
            <a:off x="423475" y="411100"/>
            <a:ext cx="694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Quando scrivo un obiettivo mi chiedo:</a:t>
            </a:r>
            <a:endParaRPr sz="2800" b="1"/>
          </a:p>
        </p:txBody>
      </p:sp>
      <p:sp>
        <p:nvSpPr>
          <p:cNvPr id="393" name="Google Shape;393;g102882a6323_0_1496"/>
          <p:cNvSpPr txBox="1">
            <a:spLocks noGrp="1"/>
          </p:cNvSpPr>
          <p:nvPr>
            <p:ph type="body" idx="1"/>
          </p:nvPr>
        </p:nvSpPr>
        <p:spPr>
          <a:xfrm>
            <a:off x="475250" y="1069401"/>
            <a:ext cx="64476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843" lvl="0" indent="-191691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🞂"/>
            </a:pPr>
            <a:r>
              <a:rPr lang="it-IT" sz="2400"/>
              <a:t>Quale apprendimento intendo descrivere?</a:t>
            </a:r>
            <a:endParaRPr/>
          </a:p>
          <a:p>
            <a:pPr marL="465535" lvl="1" indent="-214312" algn="l" rtl="0">
              <a:spcBef>
                <a:spcPts val="244"/>
              </a:spcBef>
              <a:spcAft>
                <a:spcPts val="0"/>
              </a:spcAft>
              <a:buSzPts val="1600"/>
              <a:buFont typeface="Verdana"/>
              <a:buChar char="◦"/>
            </a:pPr>
            <a:r>
              <a:rPr lang="it-IT" sz="2000"/>
              <a:t>Sempre meglio che sia osservabile e non interamente latente</a:t>
            </a:r>
            <a:endParaRPr/>
          </a:p>
          <a:p>
            <a:pPr marL="273843" lvl="0" indent="-191691" algn="l" rtl="0">
              <a:spcBef>
                <a:spcPts val="750"/>
              </a:spcBef>
              <a:spcAft>
                <a:spcPts val="0"/>
              </a:spcAft>
              <a:buSzPts val="1920"/>
              <a:buFont typeface="Noto Sans Symbols"/>
              <a:buChar char="🞂"/>
            </a:pPr>
            <a:r>
              <a:rPr lang="it-IT" sz="2400"/>
              <a:t>In quali condizioni?</a:t>
            </a:r>
            <a:endParaRPr/>
          </a:p>
          <a:p>
            <a:pPr marL="465535" lvl="1" indent="-214312" algn="l" rtl="0">
              <a:spcBef>
                <a:spcPts val="244"/>
              </a:spcBef>
              <a:spcAft>
                <a:spcPts val="0"/>
              </a:spcAft>
              <a:buSzPts val="1600"/>
              <a:buFont typeface="Verdana"/>
              <a:buChar char="◦"/>
            </a:pPr>
            <a:r>
              <a:rPr lang="it-IT" sz="2000"/>
              <a:t>Quali prerequisiti per l’apprendimento? Quale sarà il contesto dell’apprendimento?</a:t>
            </a:r>
            <a:endParaRPr/>
          </a:p>
          <a:p>
            <a:pPr marL="273843" lvl="0" indent="-191691" algn="l" rtl="0">
              <a:spcBef>
                <a:spcPts val="750"/>
              </a:spcBef>
              <a:spcAft>
                <a:spcPts val="0"/>
              </a:spcAft>
              <a:buSzPts val="1920"/>
              <a:buFont typeface="Noto Sans Symbols"/>
              <a:buChar char="🞂"/>
            </a:pPr>
            <a:r>
              <a:rPr lang="it-IT" sz="2400"/>
              <a:t>A quale/i contenuto/i disciplinare è collegato? </a:t>
            </a:r>
            <a:endParaRPr/>
          </a:p>
          <a:p>
            <a:pPr marL="465535" lvl="1" indent="-214312" algn="l" rtl="0">
              <a:spcBef>
                <a:spcPts val="244"/>
              </a:spcBef>
              <a:spcAft>
                <a:spcPts val="0"/>
              </a:spcAft>
              <a:buSzPts val="1280"/>
              <a:buFont typeface="Verdana"/>
              <a:buChar char="◦"/>
            </a:pPr>
            <a:r>
              <a:rPr lang="it-IT" sz="1600"/>
              <a:t>Nella scelta, seguire criteri di rappresentatività</a:t>
            </a:r>
            <a:endParaRPr/>
          </a:p>
          <a:p>
            <a:pPr marL="465535" lvl="1" indent="-133032" algn="l" rtl="0">
              <a:spcBef>
                <a:spcPts val="244"/>
              </a:spcBef>
              <a:spcAft>
                <a:spcPts val="0"/>
              </a:spcAft>
              <a:buSzPts val="1280"/>
              <a:buFont typeface="Verdana"/>
              <a:buNone/>
            </a:pPr>
            <a:endParaRPr sz="1600"/>
          </a:p>
        </p:txBody>
      </p:sp>
      <p:sp>
        <p:nvSpPr>
          <p:cNvPr id="394" name="Google Shape;394;g102882a6323_0_149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395" name="Google Shape;395;g102882a6323_0_149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2882a6323_0_1668"/>
          <p:cNvSpPr txBox="1">
            <a:spLocks noGrp="1"/>
          </p:cNvSpPr>
          <p:nvPr>
            <p:ph type="title"/>
          </p:nvPr>
        </p:nvSpPr>
        <p:spPr>
          <a:xfrm>
            <a:off x="369025" y="333100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Da cosa partiamo?</a:t>
            </a:r>
            <a:endParaRPr sz="2800" b="1"/>
          </a:p>
        </p:txBody>
      </p:sp>
      <p:sp>
        <p:nvSpPr>
          <p:cNvPr id="401" name="Google Shape;401;g102882a6323_0_1668"/>
          <p:cNvSpPr txBox="1">
            <a:spLocks noGrp="1"/>
          </p:cNvSpPr>
          <p:nvPr>
            <p:ph type="body" idx="1"/>
          </p:nvPr>
        </p:nvSpPr>
        <p:spPr>
          <a:xfrm>
            <a:off x="737849" y="1475700"/>
            <a:ext cx="61416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just" rtl="0">
              <a:spcBef>
                <a:spcPts val="600"/>
              </a:spcBef>
              <a:spcAft>
                <a:spcPts val="0"/>
              </a:spcAft>
              <a:buSzPts val="3000"/>
              <a:buFont typeface="Trebuchet MS"/>
              <a:buChar char="֍"/>
            </a:pPr>
            <a:r>
              <a:rPr lang="it-IT" sz="3000"/>
              <a:t>Che cosa sono gli obiettivi e come sono fatti?</a:t>
            </a:r>
            <a:endParaRPr sz="3000"/>
          </a:p>
          <a:p>
            <a:pPr marL="457200" lvl="0" indent="-419100" algn="just" rtl="0">
              <a:spcBef>
                <a:spcPts val="600"/>
              </a:spcBef>
              <a:spcAft>
                <a:spcPts val="0"/>
              </a:spcAft>
              <a:buSzPts val="3000"/>
              <a:buChar char="֍"/>
            </a:pPr>
            <a:endParaRPr sz="3000"/>
          </a:p>
          <a:p>
            <a:pPr marL="457200" lvl="0" indent="-419100" algn="just" rtl="0">
              <a:spcBef>
                <a:spcPts val="600"/>
              </a:spcBef>
              <a:spcAft>
                <a:spcPts val="0"/>
              </a:spcAft>
              <a:buSzPts val="3000"/>
              <a:buFont typeface="Trebuchet MS"/>
              <a:buChar char="֍"/>
            </a:pPr>
            <a:r>
              <a:rPr lang="it-IT" sz="3000"/>
              <a:t>Come si redige un buon obiettivo?</a:t>
            </a:r>
            <a:endParaRPr sz="300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402" name="Google Shape;402;g102882a6323_0_166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it-IT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600"/>
                <a:buNone/>
              </a:pPr>
              <a:t>24</a:t>
            </a:fld>
            <a:endParaRPr/>
          </a:p>
        </p:txBody>
      </p:sp>
      <p:sp>
        <p:nvSpPr>
          <p:cNvPr id="403" name="Google Shape;403;g102882a6323_0_166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24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102882a6323_0_166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2882a6323_0_2379"/>
          <p:cNvSpPr txBox="1">
            <a:spLocks noGrp="1"/>
          </p:cNvSpPr>
          <p:nvPr>
            <p:ph type="title"/>
          </p:nvPr>
        </p:nvSpPr>
        <p:spPr>
          <a:xfrm>
            <a:off x="408500" y="356150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Nelle Linee guida dell’ordinanza</a:t>
            </a:r>
            <a:endParaRPr sz="2800" b="1"/>
          </a:p>
        </p:txBody>
      </p:sp>
      <p:sp>
        <p:nvSpPr>
          <p:cNvPr id="410" name="Google Shape;410;g102882a6323_0_2379"/>
          <p:cNvSpPr txBox="1">
            <a:spLocks noGrp="1"/>
          </p:cNvSpPr>
          <p:nvPr>
            <p:ph type="body" idx="1"/>
          </p:nvPr>
        </p:nvSpPr>
        <p:spPr>
          <a:xfrm>
            <a:off x="599550" y="1487825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t-IT" sz="3200"/>
              <a:t>«Gli obiettivi descrivono manifestazioni dell’apprendimento in modo sufficientemente </a:t>
            </a:r>
            <a:r>
              <a:rPr lang="it-IT" sz="3200">
                <a:solidFill>
                  <a:srgbClr val="EA3C9E"/>
                </a:solidFill>
              </a:rPr>
              <a:t>specifico ed esplicito</a:t>
            </a:r>
            <a:r>
              <a:rPr lang="it-IT" sz="3200"/>
              <a:t> da poter essere </a:t>
            </a:r>
            <a:r>
              <a:rPr lang="it-IT" sz="3200">
                <a:solidFill>
                  <a:srgbClr val="EA3C9E"/>
                </a:solidFill>
              </a:rPr>
              <a:t>osservabili</a:t>
            </a:r>
            <a:r>
              <a:rPr lang="it-IT" sz="3200"/>
              <a:t>»</a:t>
            </a:r>
            <a:endParaRPr/>
          </a:p>
        </p:txBody>
      </p:sp>
      <p:sp>
        <p:nvSpPr>
          <p:cNvPr id="411" name="Google Shape;411;g102882a6323_0_237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it-IT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600"/>
                <a:buNone/>
              </a:pPr>
              <a:t>25</a:t>
            </a:fld>
            <a:endParaRPr/>
          </a:p>
        </p:txBody>
      </p:sp>
      <p:sp>
        <p:nvSpPr>
          <p:cNvPr id="412" name="Google Shape;412;g102882a6323_0_237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25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02882a6323_0_2379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2882a6323_0_1843"/>
          <p:cNvSpPr txBox="1">
            <a:spLocks noGrp="1"/>
          </p:cNvSpPr>
          <p:nvPr>
            <p:ph type="title"/>
          </p:nvPr>
        </p:nvSpPr>
        <p:spPr>
          <a:xfrm>
            <a:off x="200023" y="847725"/>
            <a:ext cx="32196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it-IT">
                <a:solidFill>
                  <a:schemeClr val="lt1"/>
                </a:solidFill>
              </a:rPr>
              <a:t>Dalla progettazione</a:t>
            </a:r>
            <a:br>
              <a:rPr lang="it-IT">
                <a:solidFill>
                  <a:schemeClr val="lt1"/>
                </a:solidFill>
              </a:rPr>
            </a:br>
            <a:r>
              <a:rPr lang="it-IT">
                <a:solidFill>
                  <a:schemeClr val="lt1"/>
                </a:solidFill>
              </a:rPr>
              <a:t>alla valutazione</a:t>
            </a:r>
            <a:br>
              <a:rPr lang="it-IT">
                <a:solidFill>
                  <a:schemeClr val="lt1"/>
                </a:solidFill>
              </a:rPr>
            </a:br>
            <a:r>
              <a:rPr lang="it-IT">
                <a:solidFill>
                  <a:schemeClr val="lt1"/>
                </a:solidFill>
              </a:rPr>
              <a:t/>
            </a:r>
            <a:br>
              <a:rPr lang="it-IT">
                <a:solidFill>
                  <a:schemeClr val="lt1"/>
                </a:solidFill>
              </a:rPr>
            </a:br>
            <a:r>
              <a:rPr lang="it-IT" b="1">
                <a:solidFill>
                  <a:schemeClr val="lt1"/>
                </a:solidFill>
              </a:rPr>
              <a:t>La FORMULAZIONE</a:t>
            </a:r>
            <a:br>
              <a:rPr lang="it-IT" b="1">
                <a:solidFill>
                  <a:schemeClr val="lt1"/>
                </a:solidFill>
              </a:rPr>
            </a:br>
            <a:r>
              <a:rPr lang="it-IT" b="1">
                <a:solidFill>
                  <a:schemeClr val="lt1"/>
                </a:solidFill>
              </a:rPr>
              <a:t>degli OBIETTIVI</a:t>
            </a:r>
            <a:endParaRPr/>
          </a:p>
        </p:txBody>
      </p:sp>
      <p:sp>
        <p:nvSpPr>
          <p:cNvPr id="420" name="Google Shape;420;g102882a6323_0_1843"/>
          <p:cNvSpPr txBox="1">
            <a:spLocks noGrp="1"/>
          </p:cNvSpPr>
          <p:nvPr>
            <p:ph type="body" idx="1"/>
          </p:nvPr>
        </p:nvSpPr>
        <p:spPr>
          <a:xfrm>
            <a:off x="486075" y="1190963"/>
            <a:ext cx="6412800" cy="25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457200" lvl="0" indent="-381000" algn="just" rtl="0">
              <a:spcBef>
                <a:spcPts val="750"/>
              </a:spcBef>
              <a:spcAft>
                <a:spcPts val="0"/>
              </a:spcAft>
              <a:buSzPts val="2400"/>
              <a:buChar char="►"/>
            </a:pPr>
            <a:r>
              <a:rPr lang="it-IT" sz="2400" b="1"/>
              <a:t>SIA IL PROCESSO COGNITIVO </a:t>
            </a:r>
            <a:r>
              <a:rPr lang="it-IT" sz="2400"/>
              <a:t>che gli alunni devono mettere in atto, </a:t>
            </a:r>
            <a:endParaRPr sz="2400"/>
          </a:p>
          <a:p>
            <a:pPr marL="45720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just" rtl="0">
              <a:spcBef>
                <a:spcPts val="750"/>
              </a:spcBef>
              <a:spcAft>
                <a:spcPts val="0"/>
              </a:spcAft>
              <a:buSzPts val="2400"/>
              <a:buChar char="►"/>
            </a:pPr>
            <a:r>
              <a:rPr lang="it-IT" sz="2400" b="1"/>
              <a:t>SIA IL CONTENUTO </a:t>
            </a:r>
            <a:r>
              <a:rPr lang="it-IT" sz="2400"/>
              <a:t>disciplinare al quale l’azione si riferisce. </a:t>
            </a:r>
            <a:endParaRPr/>
          </a:p>
        </p:txBody>
      </p:sp>
      <p:sp>
        <p:nvSpPr>
          <p:cNvPr id="421" name="Google Shape;421;g102882a6323_0_1843"/>
          <p:cNvSpPr txBox="1">
            <a:spLocks noGrp="1"/>
          </p:cNvSpPr>
          <p:nvPr>
            <p:ph type="title"/>
          </p:nvPr>
        </p:nvSpPr>
        <p:spPr>
          <a:xfrm>
            <a:off x="550825" y="474350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Gli obiettivi contengono sempre:</a:t>
            </a:r>
            <a:r>
              <a:rPr lang="it-IT" b="1"/>
              <a:t> </a:t>
            </a:r>
            <a:endParaRPr b="1"/>
          </a:p>
        </p:txBody>
      </p:sp>
      <p:sp>
        <p:nvSpPr>
          <p:cNvPr id="422" name="Google Shape;422;g102882a6323_0_184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423" name="Google Shape;423;g102882a6323_0_1843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02882a6323_0_2015"/>
          <p:cNvSpPr txBox="1">
            <a:spLocks noGrp="1"/>
          </p:cNvSpPr>
          <p:nvPr>
            <p:ph type="title"/>
          </p:nvPr>
        </p:nvSpPr>
        <p:spPr>
          <a:xfrm>
            <a:off x="407500" y="294675"/>
            <a:ext cx="66390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r>
              <a:rPr lang="it-IT" b="1"/>
              <a:t>Obiettivi di apprendimento al termine della classe terza. </a:t>
            </a:r>
            <a:br>
              <a:rPr lang="it-IT" b="1"/>
            </a:br>
            <a:r>
              <a:rPr lang="it-IT" b="1"/>
              <a:t>Storia </a:t>
            </a:r>
            <a:endParaRPr b="1"/>
          </a:p>
        </p:txBody>
      </p:sp>
      <p:sp>
        <p:nvSpPr>
          <p:cNvPr id="429" name="Google Shape;429;g102882a6323_0_2015"/>
          <p:cNvSpPr txBox="1">
            <a:spLocks noGrp="1"/>
          </p:cNvSpPr>
          <p:nvPr>
            <p:ph type="body" idx="1"/>
          </p:nvPr>
        </p:nvSpPr>
        <p:spPr>
          <a:xfrm>
            <a:off x="486850" y="1498750"/>
            <a:ext cx="66390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19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it-IT" sz="1900" b="1"/>
              <a:t>USO DELLE FONTI</a:t>
            </a:r>
            <a:endParaRPr sz="19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1900" b="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rgbClr val="EA3C9E"/>
                </a:solidFill>
              </a:rPr>
              <a:t>Ricavare informazioni e conoscenze</a:t>
            </a:r>
            <a:r>
              <a:rPr lang="it-IT" sz="3000"/>
              <a:t> su aspetti del passato da fonti storiche di tipo diverso</a:t>
            </a:r>
            <a:endParaRPr sz="750"/>
          </a:p>
        </p:txBody>
      </p:sp>
      <p:sp>
        <p:nvSpPr>
          <p:cNvPr id="430" name="Google Shape;430;g102882a6323_0_20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27</a:t>
            </a:fld>
            <a:endParaRPr/>
          </a:p>
        </p:txBody>
      </p:sp>
      <p:sp>
        <p:nvSpPr>
          <p:cNvPr id="431" name="Google Shape;431;g102882a6323_0_2015"/>
          <p:cNvSpPr txBox="1">
            <a:spLocks noGrp="1"/>
          </p:cNvSpPr>
          <p:nvPr>
            <p:ph type="sldNum" idx="12"/>
          </p:nvPr>
        </p:nvSpPr>
        <p:spPr>
          <a:xfrm>
            <a:off x="6487823" y="4583547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27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102882a6323_0_2015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2882a6323_0_1148"/>
          <p:cNvSpPr txBox="1">
            <a:spLocks noGrp="1"/>
          </p:cNvSpPr>
          <p:nvPr>
            <p:ph type="title"/>
          </p:nvPr>
        </p:nvSpPr>
        <p:spPr>
          <a:xfrm>
            <a:off x="231001" y="51701"/>
            <a:ext cx="65376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Il concetto di «operazione cognitiva»</a:t>
            </a:r>
            <a:endParaRPr sz="2800" b="1"/>
          </a:p>
        </p:txBody>
      </p:sp>
      <p:sp>
        <p:nvSpPr>
          <p:cNvPr id="438" name="Google Shape;438;g102882a6323_0_1148"/>
          <p:cNvSpPr txBox="1">
            <a:spLocks noGrp="1"/>
          </p:cNvSpPr>
          <p:nvPr>
            <p:ph type="body" idx="1"/>
          </p:nvPr>
        </p:nvSpPr>
        <p:spPr>
          <a:xfrm>
            <a:off x="264294" y="703051"/>
            <a:ext cx="6504300" cy="3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it-IT" sz="1950"/>
              <a:t>Il contenuto «Il viaggio di Colombo verso le Indie», posso: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Descriverlo</a:t>
            </a:r>
            <a:r>
              <a:rPr lang="it-IT" sz="1950"/>
              <a:t> ad un ascoltatore;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Spiegarne</a:t>
            </a:r>
            <a:r>
              <a:rPr lang="it-IT" sz="1950"/>
              <a:t> i motivi;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Rappresentarlo graficamente</a:t>
            </a:r>
            <a:r>
              <a:rPr lang="it-IT" sz="1950"/>
              <a:t> su una mappa;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Riassumerlo</a:t>
            </a:r>
            <a:r>
              <a:rPr lang="it-IT" sz="1950"/>
              <a:t> in 20 righe;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Confrontarlo</a:t>
            </a:r>
            <a:r>
              <a:rPr lang="it-IT" sz="1950"/>
              <a:t> con il viaggio di Marco Polo;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Classificarlo</a:t>
            </a:r>
            <a:r>
              <a:rPr lang="it-IT" sz="1950"/>
              <a:t> come «viaggio sponsorizzato»;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Riconoscerlo</a:t>
            </a:r>
            <a:r>
              <a:rPr lang="it-IT" sz="1950"/>
              <a:t> nel diario di un marinaio;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 i="1"/>
              <a:t>Sceglierlo</a:t>
            </a:r>
            <a:r>
              <a:rPr lang="it-IT" sz="1950"/>
              <a:t> per esemplificare il concetto di «tenacia»;</a:t>
            </a:r>
            <a:endParaRPr/>
          </a:p>
          <a:p>
            <a:pPr marL="257175" lvl="0" indent="-257213" algn="l" rtl="0">
              <a:spcBef>
                <a:spcPts val="750"/>
              </a:spcBef>
              <a:spcAft>
                <a:spcPts val="0"/>
              </a:spcAft>
              <a:buSzPct val="80000"/>
              <a:buChar char="►"/>
            </a:pPr>
            <a:r>
              <a:rPr lang="it-IT" sz="1950"/>
              <a:t>…</a:t>
            </a:r>
            <a:endParaRPr/>
          </a:p>
          <a:p>
            <a:pPr marL="257175" lvl="0" indent="-165582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 sz="1950"/>
          </a:p>
        </p:txBody>
      </p:sp>
      <p:sp>
        <p:nvSpPr>
          <p:cNvPr id="439" name="Google Shape;439;g102882a6323_0_1148"/>
          <p:cNvSpPr txBox="1"/>
          <p:nvPr/>
        </p:nvSpPr>
        <p:spPr>
          <a:xfrm>
            <a:off x="432101" y="3827188"/>
            <a:ext cx="59649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None/>
            </a:pPr>
            <a:r>
              <a:rPr lang="it-IT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Ossia… su questo contenuto (o insieme di contenuti) posso esercitare molteplici processi cognitivi che originano molteplici  </a:t>
            </a:r>
            <a:r>
              <a:rPr lang="it-IT" sz="16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operazioni cognitive</a:t>
            </a:r>
            <a:r>
              <a:rPr lang="it-IT"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40" name="Google Shape;440;g102882a6323_0_114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28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102882a6323_0_114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2882a6323_0_977"/>
          <p:cNvSpPr txBox="1">
            <a:spLocks noGrp="1"/>
          </p:cNvSpPr>
          <p:nvPr>
            <p:ph type="title"/>
          </p:nvPr>
        </p:nvSpPr>
        <p:spPr>
          <a:xfrm>
            <a:off x="174473" y="103576"/>
            <a:ext cx="53685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Un’«operazione cognitiva»…</a:t>
            </a:r>
            <a:endParaRPr sz="2800" b="1"/>
          </a:p>
        </p:txBody>
      </p:sp>
      <p:sp>
        <p:nvSpPr>
          <p:cNvPr id="447" name="Google Shape;447;g102882a6323_0_977"/>
          <p:cNvSpPr txBox="1">
            <a:spLocks noGrp="1"/>
          </p:cNvSpPr>
          <p:nvPr>
            <p:ph type="body" idx="1"/>
          </p:nvPr>
        </p:nvSpPr>
        <p:spPr>
          <a:xfrm>
            <a:off x="396175" y="711700"/>
            <a:ext cx="69423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just" rtl="0">
              <a:spcBef>
                <a:spcPts val="0"/>
              </a:spcBef>
              <a:spcAft>
                <a:spcPts val="0"/>
              </a:spcAft>
              <a:buSzPts val="1680"/>
              <a:buChar char="►"/>
            </a:pPr>
            <a:r>
              <a:rPr lang="it-IT" sz="2100"/>
              <a:t>Si riferisce ad un </a:t>
            </a:r>
            <a:r>
              <a:rPr lang="it-IT" sz="2100" b="1"/>
              <a:t>processo mentale</a:t>
            </a:r>
            <a:r>
              <a:rPr lang="it-IT" sz="2100"/>
              <a:t> sottostante;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680"/>
              <a:buChar char="►"/>
            </a:pPr>
            <a:r>
              <a:rPr lang="it-IT" sz="2100"/>
              <a:t>E’ l’applicazione del processo ad un determinato </a:t>
            </a:r>
            <a:r>
              <a:rPr lang="it-IT" sz="2100" b="1"/>
              <a:t>contenuto</a:t>
            </a:r>
            <a:r>
              <a:rPr lang="it-IT" sz="2100"/>
              <a:t> (conoscenza);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680"/>
              <a:buChar char="►"/>
            </a:pPr>
            <a:r>
              <a:rPr lang="it-IT" sz="2100"/>
              <a:t>Può essere </a:t>
            </a:r>
            <a:r>
              <a:rPr lang="it-IT" sz="2100" b="1"/>
              <a:t>osservata</a:t>
            </a:r>
            <a:r>
              <a:rPr lang="it-IT" sz="2100"/>
              <a:t> (il processo no…);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680"/>
              <a:buChar char="►"/>
            </a:pPr>
            <a:r>
              <a:rPr lang="it-IT" sz="2100"/>
              <a:t>Fornisce quindi un </a:t>
            </a:r>
            <a:r>
              <a:rPr lang="it-IT" sz="2100" b="1"/>
              <a:t>indicatore</a:t>
            </a:r>
            <a:r>
              <a:rPr lang="it-IT" sz="2100"/>
              <a:t> per la presenza di:</a:t>
            </a:r>
            <a:endParaRPr/>
          </a:p>
          <a:p>
            <a:pPr marL="557212" lvl="1" indent="-214312" algn="just" rtl="0">
              <a:spcBef>
                <a:spcPts val="750"/>
              </a:spcBef>
              <a:spcAft>
                <a:spcPts val="0"/>
              </a:spcAft>
              <a:buSzPts val="1440"/>
              <a:buChar char="►"/>
            </a:pPr>
            <a:r>
              <a:rPr lang="it-IT" sz="1800"/>
              <a:t>Un’abilità (singole operazioni, in problemi esecutivi, già affrontati precedentemente);</a:t>
            </a:r>
            <a:endParaRPr/>
          </a:p>
          <a:p>
            <a:pPr marL="557212" lvl="1" indent="-214312" algn="just" rtl="0">
              <a:spcBef>
                <a:spcPts val="750"/>
              </a:spcBef>
              <a:spcAft>
                <a:spcPts val="0"/>
              </a:spcAft>
              <a:buSzPts val="1440"/>
              <a:buChar char="►"/>
            </a:pPr>
            <a:r>
              <a:rPr lang="it-IT" sz="1800"/>
              <a:t>Una competenza (operazioni multiple e coordinate, su problemi nuovi e non routinari);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680"/>
              <a:buChar char="►"/>
            </a:pPr>
            <a:r>
              <a:rPr lang="it-IT" sz="2100"/>
              <a:t>Corrisponde ad un </a:t>
            </a:r>
            <a:r>
              <a:rPr lang="it-IT" sz="2100" b="1"/>
              <a:t>Obiettivo specifico di apprendimento formulato in forma operativa</a:t>
            </a:r>
            <a:r>
              <a:rPr lang="it-IT" sz="2100"/>
              <a:t>.</a:t>
            </a:r>
            <a:endParaRPr/>
          </a:p>
        </p:txBody>
      </p:sp>
      <p:sp>
        <p:nvSpPr>
          <p:cNvPr id="448" name="Google Shape;448;g102882a6323_0_977"/>
          <p:cNvSpPr txBox="1"/>
          <p:nvPr/>
        </p:nvSpPr>
        <p:spPr>
          <a:xfrm>
            <a:off x="396175" y="4389422"/>
            <a:ext cx="604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r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Anderson L. W., Krathwohl D. R. et al. (2001), </a:t>
            </a:r>
            <a:r>
              <a:rPr lang="it-IT" sz="7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taxonomy for learning, teaching, and assessing. A revision of Bloom’s taxonomy of educational objectives</a:t>
            </a:r>
            <a:r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New York, Addison Wesley Longman</a:t>
            </a:r>
            <a:r>
              <a:rPr lang="it-IT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449" name="Google Shape;449;g102882a6323_0_97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29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02882a6323_0_977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07" name="Google Shape;207;p3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Indicazioni Nazionali 2012</a:t>
            </a:r>
            <a:endParaRPr sz="1300"/>
          </a:p>
        </p:txBody>
      </p:sp>
      <p:sp>
        <p:nvSpPr>
          <p:cNvPr id="208" name="Google Shape;208;p3"/>
          <p:cNvSpPr txBox="1">
            <a:spLocks noGrp="1"/>
          </p:cNvSpPr>
          <p:nvPr>
            <p:ph type="body" idx="1"/>
          </p:nvPr>
        </p:nvSpPr>
        <p:spPr>
          <a:xfrm>
            <a:off x="508001" y="1549817"/>
            <a:ext cx="3138000" cy="291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1200">
                <a:solidFill>
                  <a:schemeClr val="dk1"/>
                </a:solidFill>
              </a:rPr>
              <a:t>Le </a:t>
            </a:r>
            <a:r>
              <a:rPr lang="it-IT" sz="1200" b="1">
                <a:solidFill>
                  <a:schemeClr val="dk1"/>
                </a:solidFill>
              </a:rPr>
              <a:t>Indicazioni Nazionali </a:t>
            </a:r>
            <a:r>
              <a:rPr lang="it-IT" sz="1200">
                <a:solidFill>
                  <a:schemeClr val="dk1"/>
                </a:solidFill>
              </a:rPr>
              <a:t>- come declinate nel </a:t>
            </a:r>
            <a:r>
              <a:rPr lang="it-IT" sz="1200" b="1">
                <a:solidFill>
                  <a:schemeClr val="dk1"/>
                </a:solidFill>
              </a:rPr>
              <a:t>Curricolo di Istituto </a:t>
            </a:r>
            <a:r>
              <a:rPr lang="it-IT" sz="1200">
                <a:solidFill>
                  <a:schemeClr val="dk1"/>
                </a:solidFill>
              </a:rPr>
              <a:t>e nella </a:t>
            </a:r>
            <a:r>
              <a:rPr lang="it-IT" sz="1200" b="1">
                <a:solidFill>
                  <a:schemeClr val="dk1"/>
                </a:solidFill>
              </a:rPr>
              <a:t>programmazione annuale della singola classe</a:t>
            </a:r>
            <a:r>
              <a:rPr lang="it-IT" sz="1200">
                <a:solidFill>
                  <a:schemeClr val="dk1"/>
                </a:solidFill>
              </a:rPr>
              <a:t> - costituiscono il documento di riferimento principale per individuare e definire il </a:t>
            </a:r>
            <a:r>
              <a:rPr lang="it-IT" sz="1200" b="1">
                <a:solidFill>
                  <a:schemeClr val="dk1"/>
                </a:solidFill>
              </a:rPr>
              <a:t>repertorio degli obiettivi di apprendimento, oggetto della valutazione </a:t>
            </a:r>
            <a:r>
              <a:rPr lang="it-IT" sz="1200">
                <a:solidFill>
                  <a:schemeClr val="dk1"/>
                </a:solidFill>
              </a:rPr>
              <a:t>periodica e finale di ciascun alunno in ogni disciplina.</a:t>
            </a:r>
            <a:endParaRPr sz="1200"/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788" y="1583700"/>
            <a:ext cx="2022575" cy="2611651"/>
          </a:xfrm>
          <a:prstGeom prst="rect">
            <a:avLst/>
          </a:prstGeom>
          <a:noFill/>
          <a:ln>
            <a:noFill/>
          </a:ln>
          <a:effectLst>
            <a:outerShdw blurRad="152400" dist="63500" dir="2520000" sx="106000" sy="106000" algn="tl" rotWithShape="0">
              <a:schemeClr val="lt1">
                <a:alpha val="64709"/>
              </a:schemeClr>
            </a:outerShdw>
          </a:effectLst>
        </p:spPr>
      </p:pic>
      <p:sp>
        <p:nvSpPr>
          <p:cNvPr id="210" name="Google Shape;210;p3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2882a6323_0_248"/>
          <p:cNvSpPr txBox="1">
            <a:spLocks noGrp="1"/>
          </p:cNvSpPr>
          <p:nvPr>
            <p:ph type="title"/>
          </p:nvPr>
        </p:nvSpPr>
        <p:spPr>
          <a:xfrm>
            <a:off x="0" y="174075"/>
            <a:ext cx="7031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88"/>
              <a:buFont typeface="Trebuchet MS"/>
              <a:buNone/>
            </a:pPr>
            <a:r>
              <a:rPr lang="it-IT" sz="1787" b="1"/>
              <a:t>Formulare in modo rigoroso le operazioni cognitive (e definire obiettivi specifici di apprendimento in forma operativa)</a:t>
            </a:r>
            <a:endParaRPr sz="2530" b="1"/>
          </a:p>
        </p:txBody>
      </p:sp>
      <p:sp>
        <p:nvSpPr>
          <p:cNvPr id="456" name="Google Shape;456;g102882a6323_0_248"/>
          <p:cNvSpPr txBox="1"/>
          <p:nvPr/>
        </p:nvSpPr>
        <p:spPr>
          <a:xfrm>
            <a:off x="241625" y="4958929"/>
            <a:ext cx="6734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None/>
            </a:pPr>
            <a:r>
              <a:rPr lang="it-IT" sz="725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Trinchero R. (2018), </a:t>
            </a:r>
            <a:r>
              <a:rPr lang="it-IT" sz="725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Costruire e certificare competenze con il curricolo verticale nel primo ciclo (Edizione 2018)</a:t>
            </a:r>
            <a:r>
              <a:rPr lang="it-IT" sz="725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Milano, Rizzoli Education</a:t>
            </a:r>
            <a:r>
              <a:rPr lang="it-IT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7" name="Google Shape;457;g102882a6323_0_248"/>
          <p:cNvSpPr txBox="1"/>
          <p:nvPr/>
        </p:nvSpPr>
        <p:spPr>
          <a:xfrm>
            <a:off x="157101" y="841047"/>
            <a:ext cx="671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it-IT" sz="200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Classificare</a:t>
            </a:r>
            <a:r>
              <a:rPr lang="it-IT" sz="20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… (oggetti, concetti, procedure, saperi, …)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8" name="Google Shape;458;g102882a6323_0_248"/>
          <p:cNvSpPr txBox="1"/>
          <p:nvPr/>
        </p:nvSpPr>
        <p:spPr>
          <a:xfrm>
            <a:off x="157088" y="1317763"/>
            <a:ext cx="197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it-IT" sz="12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Processo cognitivo, ossia </a:t>
            </a:r>
            <a:r>
              <a:rPr lang="it-IT"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performance</a:t>
            </a:r>
            <a:r>
              <a:rPr lang="it-IT" sz="12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cognitiva attesa dall’allievo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g102882a6323_0_248"/>
          <p:cNvSpPr txBox="1"/>
          <p:nvPr/>
        </p:nvSpPr>
        <p:spPr>
          <a:xfrm>
            <a:off x="3391644" y="1385670"/>
            <a:ext cx="254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Contenuti</a:t>
            </a:r>
            <a:r>
              <a:rPr lang="it-IT" sz="12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su cui la performance viene chiamata a svolgersi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g102882a6323_0_248"/>
          <p:cNvSpPr txBox="1"/>
          <p:nvPr/>
        </p:nvSpPr>
        <p:spPr>
          <a:xfrm>
            <a:off x="2263675" y="2942226"/>
            <a:ext cx="2339700" cy="15468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it-IT" sz="135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Eseguire</a:t>
            </a:r>
            <a:r>
              <a:rPr lang="it-IT" sz="135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conteggi fino a 100, in senso progressivo e regressivo, utilizzando quantità, grandezze, sequenza numerica sulla linea dei numeri, raggruppamenti.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1" name="Google Shape;461;g102882a6323_0_248"/>
          <p:cNvSpPr/>
          <p:nvPr/>
        </p:nvSpPr>
        <p:spPr>
          <a:xfrm>
            <a:off x="241625" y="2160325"/>
            <a:ext cx="1610400" cy="2169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it-IT" sz="135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Produrre</a:t>
            </a:r>
            <a:r>
              <a:rPr lang="it-IT" sz="135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letture espressive ad alta voce di testi noti raggruppando le parole legate da significato e usando pause e intonazioni per seguire lo sviluppo del testo.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g102882a6323_0_248"/>
          <p:cNvSpPr/>
          <p:nvPr/>
        </p:nvSpPr>
        <p:spPr>
          <a:xfrm>
            <a:off x="2263685" y="1976488"/>
            <a:ext cx="4901700" cy="9234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it-IT" sz="135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Cogliere</a:t>
            </a:r>
            <a:r>
              <a:rPr lang="it-IT" sz="135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messaggi di tipo funzionale (ad es. richieste, accordo o disaccordo, scuse, acquisti, accordi, ordinazioni di cibo, informazioni stradali e turistiche, permessi, telefonate) in un testo letto o ascoltato.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g102882a6323_0_248"/>
          <p:cNvSpPr/>
          <p:nvPr/>
        </p:nvSpPr>
        <p:spPr>
          <a:xfrm>
            <a:off x="4630685" y="2942213"/>
            <a:ext cx="2534700" cy="15465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it-IT" sz="125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Formulare</a:t>
            </a:r>
            <a:r>
              <a:rPr lang="it-IT" sz="125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problemi e interrogativi di tipo storico sugli argomenti studiati e costruire autonomamente le risposte utilizzando fonti affidabili da lui stesso reperite, con l’aiuto dei propri pari.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g102882a6323_0_248"/>
          <p:cNvSpPr txBox="1"/>
          <p:nvPr/>
        </p:nvSpPr>
        <p:spPr>
          <a:xfrm>
            <a:off x="280526" y="4804925"/>
            <a:ext cx="3398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it-IT" sz="70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http://www.edurete.org/riza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g102882a6323_0_24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30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2882a6323_0_24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 txBox="1">
            <a:spLocks noGrp="1"/>
          </p:cNvSpPr>
          <p:nvPr>
            <p:ph type="title"/>
          </p:nvPr>
        </p:nvSpPr>
        <p:spPr>
          <a:xfrm>
            <a:off x="737850" y="729025"/>
            <a:ext cx="60345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/>
              <a:t>I PROCESSI, LE OPERAZIONI COGNITIVI</a:t>
            </a:r>
            <a:br>
              <a:rPr lang="it-IT"/>
            </a:br>
            <a:r>
              <a:rPr lang="it-IT"/>
              <a:t>formulati dai docenti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800" b="1">
                <a:solidFill>
                  <a:srgbClr val="3F3F3F"/>
                </a:solidFill>
              </a:rPr>
              <a:t>SI SVILUPPANO IN TERMINI DI :</a:t>
            </a:r>
            <a:endParaRPr/>
          </a:p>
        </p:txBody>
      </p:sp>
      <p:sp>
        <p:nvSpPr>
          <p:cNvPr id="472" name="Google Shape;472;p32"/>
          <p:cNvSpPr txBox="1">
            <a:spLocks noGrp="1"/>
          </p:cNvSpPr>
          <p:nvPr>
            <p:ph type="body" idx="1"/>
          </p:nvPr>
        </p:nvSpPr>
        <p:spPr>
          <a:xfrm>
            <a:off x="737850" y="14400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800" b="1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49CCD"/>
              </a:buClr>
              <a:buSzPts val="2400"/>
              <a:buChar char="◦"/>
            </a:pPr>
            <a:r>
              <a:rPr lang="it-IT" sz="3600" b="1">
                <a:solidFill>
                  <a:srgbClr val="F49CCD"/>
                </a:solidFill>
              </a:rPr>
              <a:t>CONOSCENZE</a:t>
            </a:r>
            <a:endParaRPr>
              <a:solidFill>
                <a:srgbClr val="F49CCD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EA3C9E"/>
              </a:buClr>
              <a:buSzPts val="2400"/>
              <a:buChar char="◦"/>
            </a:pPr>
            <a:r>
              <a:rPr lang="it-IT" sz="3600" b="1">
                <a:solidFill>
                  <a:srgbClr val="EA3C9E"/>
                </a:solidFill>
              </a:rPr>
              <a:t> ABILITÀ </a:t>
            </a:r>
            <a:endParaRPr>
              <a:solidFill>
                <a:srgbClr val="EA3C9E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◦"/>
            </a:pPr>
            <a:r>
              <a:rPr lang="it-IT" sz="3600" b="1">
                <a:solidFill>
                  <a:srgbClr val="B2126C"/>
                </a:solidFill>
              </a:rPr>
              <a:t>COMPETENZE</a:t>
            </a:r>
            <a:endParaRPr/>
          </a:p>
        </p:txBody>
      </p:sp>
      <p:sp>
        <p:nvSpPr>
          <p:cNvPr id="473" name="Google Shape;47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it-IT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600"/>
                <a:buNone/>
              </a:pPr>
              <a:t>31</a:t>
            </a:fld>
            <a:endParaRPr/>
          </a:p>
        </p:txBody>
      </p:sp>
      <p:sp>
        <p:nvSpPr>
          <p:cNvPr id="474" name="Google Shape;474;p32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2882a6323_0_2557"/>
          <p:cNvSpPr txBox="1">
            <a:spLocks noGrp="1"/>
          </p:cNvSpPr>
          <p:nvPr>
            <p:ph type="title"/>
          </p:nvPr>
        </p:nvSpPr>
        <p:spPr>
          <a:xfrm>
            <a:off x="737850" y="453232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Nelle Indicazioni...</a:t>
            </a:r>
            <a:endParaRPr sz="2800" b="1"/>
          </a:p>
        </p:txBody>
      </p:sp>
      <p:sp>
        <p:nvSpPr>
          <p:cNvPr id="481" name="Google Shape;481;g102882a6323_0_2557"/>
          <p:cNvSpPr txBox="1">
            <a:spLocks noGrp="1"/>
          </p:cNvSpPr>
          <p:nvPr>
            <p:ph type="body" idx="1"/>
          </p:nvPr>
        </p:nvSpPr>
        <p:spPr>
          <a:xfrm>
            <a:off x="653325" y="1487825"/>
            <a:ext cx="63702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t-IT" sz="2700"/>
              <a:t>«Gli obiettivi di apprendimento individuano campi del sapere, conoscenze e abilità ritenuti </a:t>
            </a:r>
            <a:r>
              <a:rPr lang="it-IT" sz="2700">
                <a:solidFill>
                  <a:srgbClr val="EA3C9E"/>
                </a:solidFill>
              </a:rPr>
              <a:t>indispensabili al fine di raggiungere i traguardi </a:t>
            </a:r>
            <a:r>
              <a:rPr lang="it-IT" sz="2700"/>
              <a:t>per lo sviluppo delle </a:t>
            </a:r>
            <a:r>
              <a:rPr lang="it-IT" sz="2700">
                <a:solidFill>
                  <a:srgbClr val="EA3C9E"/>
                </a:solidFill>
              </a:rPr>
              <a:t>competenze»</a:t>
            </a:r>
            <a:endParaRPr sz="2700">
              <a:solidFill>
                <a:srgbClr val="EA3C9E"/>
              </a:solidFill>
            </a:endParaRPr>
          </a:p>
        </p:txBody>
      </p:sp>
      <p:sp>
        <p:nvSpPr>
          <p:cNvPr id="482" name="Google Shape;482;g102882a6323_0_25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it-IT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600"/>
                <a:buNone/>
              </a:pPr>
              <a:t>32</a:t>
            </a:fld>
            <a:endParaRPr/>
          </a:p>
        </p:txBody>
      </p:sp>
      <p:sp>
        <p:nvSpPr>
          <p:cNvPr id="483" name="Google Shape;483;g102882a6323_0_255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32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102882a6323_0_2557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2882a6323_0_76"/>
          <p:cNvSpPr txBox="1">
            <a:spLocks noGrp="1"/>
          </p:cNvSpPr>
          <p:nvPr>
            <p:ph type="title"/>
          </p:nvPr>
        </p:nvSpPr>
        <p:spPr>
          <a:xfrm>
            <a:off x="250825" y="3141175"/>
            <a:ext cx="2477100" cy="14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23"/>
              <a:buFont typeface="Trebuchet MS"/>
              <a:buNone/>
            </a:pPr>
            <a:r>
              <a:rPr lang="it-IT" sz="1622" b="1"/>
              <a:t>Per una progettazione pervasa di punti di contatto: formulazione degli obiettivi per tutti e per ciascuno</a:t>
            </a:r>
            <a:endParaRPr sz="2230" b="1"/>
          </a:p>
        </p:txBody>
      </p:sp>
      <p:pic>
        <p:nvPicPr>
          <p:cNvPr id="491" name="Google Shape;491;g102882a6323_0_76"/>
          <p:cNvPicPr preferRelativeResize="0"/>
          <p:nvPr/>
        </p:nvPicPr>
        <p:blipFill rotWithShape="1">
          <a:blip r:embed="rId3">
            <a:alphaModFix/>
          </a:blip>
          <a:srcRect t="16903" b="34256"/>
          <a:stretch/>
        </p:blipFill>
        <p:spPr>
          <a:xfrm>
            <a:off x="0" y="0"/>
            <a:ext cx="9144000" cy="2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102882a6323_0_76"/>
          <p:cNvSpPr txBox="1">
            <a:spLocks noGrp="1"/>
          </p:cNvSpPr>
          <p:nvPr>
            <p:ph type="body" idx="1"/>
          </p:nvPr>
        </p:nvSpPr>
        <p:spPr>
          <a:xfrm>
            <a:off x="2692250" y="3049450"/>
            <a:ext cx="39501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56"/>
              <a:buNone/>
            </a:pPr>
            <a:endParaRPr sz="67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ts val="684"/>
              <a:buNone/>
            </a:pPr>
            <a:r>
              <a:rPr lang="it-IT" sz="955" b="1"/>
              <a:t>Obiettivi (dalle Indicazioni Nazionali e dal Curricolo di Istituto) che siano in grado di accogliere le esigenze di tutti gli alunni della classe.</a:t>
            </a:r>
            <a:endParaRPr sz="74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ts val="684"/>
              <a:buNone/>
            </a:pPr>
            <a:r>
              <a:rPr lang="it-IT" sz="955"/>
              <a:t>ESEMPI:</a:t>
            </a:r>
            <a:endParaRPr sz="74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ts val="684"/>
              <a:buNone/>
            </a:pPr>
            <a:r>
              <a:rPr lang="it-IT" sz="955"/>
              <a:t>-osservare i momenti significativi nella vita di piante e animali, realizzando allevamenti in classe di piccoli animali, semine in terrari e orti…</a:t>
            </a:r>
            <a:endParaRPr sz="741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ts val="684"/>
              <a:buNone/>
            </a:pPr>
            <a:r>
              <a:rPr lang="it-IT" sz="955"/>
              <a:t>-ampliare il patrimonio lessicale attraverso esperienze scolastiche ed extrascolastiche e attività di interazione orale e di lettura. </a:t>
            </a:r>
            <a:endParaRPr sz="741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684"/>
              <a:buNone/>
            </a:pPr>
            <a:endParaRPr sz="955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314"/>
              <a:buNone/>
            </a:pPr>
            <a:endParaRPr sz="491"/>
          </a:p>
        </p:txBody>
      </p:sp>
      <p:sp>
        <p:nvSpPr>
          <p:cNvPr id="493" name="Google Shape;493;g102882a6323_0_76"/>
          <p:cNvSpPr txBox="1"/>
          <p:nvPr/>
        </p:nvSpPr>
        <p:spPr>
          <a:xfrm>
            <a:off x="6442998" y="4661647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494" name="Google Shape;494;g102882a6323_0_7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02882a6323_0_426"/>
          <p:cNvSpPr txBox="1">
            <a:spLocks noGrp="1"/>
          </p:cNvSpPr>
          <p:nvPr>
            <p:ph type="title"/>
          </p:nvPr>
        </p:nvSpPr>
        <p:spPr>
          <a:xfrm>
            <a:off x="377376" y="33425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A partire dalle INN: tre consigli utili</a:t>
            </a:r>
            <a:endParaRPr sz="2800" b="1"/>
          </a:p>
        </p:txBody>
      </p:sp>
      <p:sp>
        <p:nvSpPr>
          <p:cNvPr id="500" name="Google Shape;500;g102882a6323_0_426"/>
          <p:cNvSpPr txBox="1">
            <a:spLocks noGrp="1"/>
          </p:cNvSpPr>
          <p:nvPr>
            <p:ph type="body" idx="1"/>
          </p:nvPr>
        </p:nvSpPr>
        <p:spPr>
          <a:xfrm>
            <a:off x="377375" y="1251625"/>
            <a:ext cx="6578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57175" lvl="0" indent="-257175" algn="just" rtl="0">
              <a:spcBef>
                <a:spcPts val="0"/>
              </a:spcBef>
              <a:spcAft>
                <a:spcPts val="0"/>
              </a:spcAft>
              <a:buSzPts val="1920"/>
              <a:buFont typeface="Trebuchet MS"/>
              <a:buChar char="֍"/>
            </a:pPr>
            <a:r>
              <a:rPr lang="it-IT" sz="2400">
                <a:solidFill>
                  <a:srgbClr val="EA3C9E"/>
                </a:solidFill>
              </a:rPr>
              <a:t>Chiarezza</a:t>
            </a:r>
            <a:r>
              <a:rPr lang="it-IT" sz="2000"/>
              <a:t>. Un obiettivo è un'affermazione specifica su che cosa gli allievi debbano essere in grado di fare al termine di un percorso di istruzione 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920"/>
              <a:buFont typeface="Trebuchet MS"/>
              <a:buChar char="֍"/>
            </a:pPr>
            <a:r>
              <a:rPr lang="it-IT" sz="2400">
                <a:solidFill>
                  <a:srgbClr val="B2126C"/>
                </a:solidFill>
              </a:rPr>
              <a:t>Univocità</a:t>
            </a:r>
            <a:r>
              <a:rPr lang="it-IT" sz="2400"/>
              <a:t>.</a:t>
            </a:r>
            <a:r>
              <a:rPr lang="it-IT" sz="2000"/>
              <a:t> Un obiettivo dovrebbe corrispondere ad un aspetto distintivo dell’apprendimento </a:t>
            </a:r>
            <a:endParaRPr/>
          </a:p>
          <a:p>
            <a:pPr marL="257175" lvl="0" indent="-257175" algn="just" rtl="0">
              <a:spcBef>
                <a:spcPts val="750"/>
              </a:spcBef>
              <a:spcAft>
                <a:spcPts val="0"/>
              </a:spcAft>
              <a:buSzPts val="1920"/>
              <a:buFont typeface="Trebuchet MS"/>
              <a:buChar char="֍"/>
            </a:pPr>
            <a:r>
              <a:rPr lang="it-IT" sz="2400">
                <a:solidFill>
                  <a:schemeClr val="accent1"/>
                </a:solidFill>
              </a:rPr>
              <a:t>Concretezza</a:t>
            </a:r>
            <a:r>
              <a:rPr lang="it-IT" sz="2000"/>
              <a:t>. Un obiettivo dovrebbe centrarsi preferibilmente su aspetti osservabili piuttosto che sulle finalità ultime dell’insegnamento</a:t>
            </a:r>
            <a:endParaRPr sz="2000"/>
          </a:p>
        </p:txBody>
      </p:sp>
      <p:sp>
        <p:nvSpPr>
          <p:cNvPr id="501" name="Google Shape;501;g102882a6323_0_426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502" name="Google Shape;502;g102882a6323_0_42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2882a6323_0_59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5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508" name="Google Shape;508;g102882a6323_0_596"/>
          <p:cNvSpPr txBox="1">
            <a:spLocks noGrp="1"/>
          </p:cNvSpPr>
          <p:nvPr>
            <p:ph type="title" idx="4294967295"/>
          </p:nvPr>
        </p:nvSpPr>
        <p:spPr>
          <a:xfrm>
            <a:off x="345775" y="359400"/>
            <a:ext cx="7031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...evitare anche quelli troppo specifici</a:t>
            </a:r>
            <a:endParaRPr sz="2800" b="1"/>
          </a:p>
        </p:txBody>
      </p:sp>
      <p:sp>
        <p:nvSpPr>
          <p:cNvPr id="509" name="Google Shape;509;g102882a6323_0_596"/>
          <p:cNvSpPr txBox="1">
            <a:spLocks noGrp="1"/>
          </p:cNvSpPr>
          <p:nvPr>
            <p:ph type="body" idx="4294967295"/>
          </p:nvPr>
        </p:nvSpPr>
        <p:spPr>
          <a:xfrm>
            <a:off x="414925" y="1211500"/>
            <a:ext cx="64341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it-IT" sz="2400">
                <a:latin typeface="Schoolbell"/>
                <a:ea typeface="Schoolbell"/>
                <a:cs typeface="Schoolbell"/>
                <a:sym typeface="Schoolbell"/>
              </a:rPr>
              <a:t>Stimare il numero di palline in un barattolo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1920"/>
              <a:buChar char="►"/>
            </a:pPr>
            <a:r>
              <a:rPr lang="it-IT" sz="2400"/>
              <a:t>“il numero di palline in un barattolo” </a:t>
            </a:r>
            <a:r>
              <a:rPr lang="it-IT" sz="2400">
                <a:solidFill>
                  <a:srgbClr val="EA3C9E"/>
                </a:solidFill>
              </a:rPr>
              <a:t>non</a:t>
            </a:r>
            <a:r>
              <a:rPr lang="it-IT" sz="2400"/>
              <a:t> è un </a:t>
            </a:r>
            <a:r>
              <a:rPr lang="it-IT" sz="3200"/>
              <a:t>contenuto</a:t>
            </a:r>
            <a:r>
              <a:rPr lang="it-IT" sz="2400"/>
              <a:t> di apprendimento. Meglio allora: </a:t>
            </a:r>
            <a:endParaRPr/>
          </a:p>
          <a:p>
            <a:pPr marL="257175" lvl="0" indent="-257175" algn="l" rtl="0">
              <a:spcBef>
                <a:spcPts val="750"/>
              </a:spcBef>
              <a:spcAft>
                <a:spcPts val="0"/>
              </a:spcAft>
              <a:buSzPts val="2560"/>
              <a:buChar char="►"/>
            </a:pPr>
            <a:r>
              <a:rPr lang="it-IT" sz="3200">
                <a:latin typeface="Kaushan Script"/>
                <a:ea typeface="Kaushan Script"/>
                <a:cs typeface="Kaushan Script"/>
                <a:sym typeface="Kaushan Script"/>
              </a:rPr>
              <a:t>Risolvere problemi pratici utilizzando calcoli a mente e stime approssimate.</a:t>
            </a:r>
            <a:endParaRPr/>
          </a:p>
        </p:txBody>
      </p:sp>
      <p:sp>
        <p:nvSpPr>
          <p:cNvPr id="510" name="Google Shape;510;g102882a6323_0_59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35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2882a6323_0_59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2882a6323_0_2198"/>
          <p:cNvSpPr txBox="1">
            <a:spLocks noGrp="1"/>
          </p:cNvSpPr>
          <p:nvPr>
            <p:ph type="title"/>
          </p:nvPr>
        </p:nvSpPr>
        <p:spPr>
          <a:xfrm>
            <a:off x="453525" y="4253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000"/>
              <a:buFont typeface="Trebuchet MS"/>
              <a:buNone/>
            </a:pPr>
            <a:r>
              <a:rPr lang="it-IT" sz="2800" b="1"/>
              <a:t>Non reinventare la ruota...</a:t>
            </a:r>
            <a:endParaRPr sz="2800" b="1"/>
          </a:p>
        </p:txBody>
      </p:sp>
      <p:sp>
        <p:nvSpPr>
          <p:cNvPr id="517" name="Google Shape;517;g102882a6323_0_2198"/>
          <p:cNvSpPr txBox="1">
            <a:spLocks noGrp="1"/>
          </p:cNvSpPr>
          <p:nvPr>
            <p:ph type="body" idx="1"/>
          </p:nvPr>
        </p:nvSpPr>
        <p:spPr>
          <a:xfrm>
            <a:off x="453525" y="1421925"/>
            <a:ext cx="62724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t-IT" sz="2200"/>
              <a:t>Utilizzare riferimenti </a:t>
            </a:r>
            <a:r>
              <a:rPr lang="it-IT" sz="2200">
                <a:solidFill>
                  <a:srgbClr val="EA3C9E"/>
                </a:solidFill>
              </a:rPr>
              <a:t>esistenti</a:t>
            </a:r>
            <a:r>
              <a:rPr lang="it-IT" sz="2200"/>
              <a:t>:</a:t>
            </a:r>
            <a:endParaRPr sz="220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914400" lvl="1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it-IT" sz="2200"/>
              <a:t>Nelle Indicazioni Nazionali</a:t>
            </a:r>
            <a:endParaRPr sz="2200"/>
          </a:p>
          <a:p>
            <a:pPr marL="914400" lvl="1" indent="-368300" algn="just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it-IT" sz="2200"/>
              <a:t>Nei documenti di progettazione dell’istituzione scolastica (PTOF, POF)</a:t>
            </a:r>
            <a:endParaRPr sz="2200"/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76200" lvl="0" indent="0" algn="just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t-IT" sz="2200"/>
              <a:t>Selezionare i più </a:t>
            </a:r>
            <a:r>
              <a:rPr lang="it-IT" sz="2200">
                <a:solidFill>
                  <a:srgbClr val="EA3C9E"/>
                </a:solidFill>
              </a:rPr>
              <a:t>rappresentativi</a:t>
            </a:r>
            <a:r>
              <a:rPr lang="it-IT" sz="2200"/>
              <a:t> e significativi dell’attività effettuata</a:t>
            </a:r>
            <a:endParaRPr sz="2200"/>
          </a:p>
        </p:txBody>
      </p:sp>
      <p:sp>
        <p:nvSpPr>
          <p:cNvPr id="518" name="Google Shape;518;g102882a6323_0_219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it-IT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600"/>
                <a:buNone/>
              </a:pPr>
              <a:t>36</a:t>
            </a:fld>
            <a:endParaRPr/>
          </a:p>
        </p:txBody>
      </p:sp>
      <p:sp>
        <p:nvSpPr>
          <p:cNvPr id="519" name="Google Shape;519;g102882a6323_0_219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</a:pPr>
            <a:fld id="{00000000-1234-1234-1234-123412341234}" type="slidenum">
              <a:rPr lang="it-IT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Noto Sans Symbols"/>
                <a:buNone/>
              </a:pPr>
              <a:t>36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2882a6323_0_219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8"/>
          <p:cNvSpPr txBox="1">
            <a:spLocks noGrp="1"/>
          </p:cNvSpPr>
          <p:nvPr>
            <p:ph type="title"/>
          </p:nvPr>
        </p:nvSpPr>
        <p:spPr>
          <a:xfrm>
            <a:off x="196276" y="188125"/>
            <a:ext cx="65535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</a:pPr>
            <a:r>
              <a:rPr lang="it-IT" sz="2400" b="1" i="1"/>
              <a:t>Come individuare obiettivi rappresentativi della preparazione dell’allievo?</a:t>
            </a:r>
            <a:endParaRPr b="1"/>
          </a:p>
        </p:txBody>
      </p:sp>
      <p:sp>
        <p:nvSpPr>
          <p:cNvPr id="526" name="Google Shape;526;p38"/>
          <p:cNvSpPr txBox="1">
            <a:spLocks noGrp="1"/>
          </p:cNvSpPr>
          <p:nvPr>
            <p:ph type="body" idx="1"/>
          </p:nvPr>
        </p:nvSpPr>
        <p:spPr>
          <a:xfrm>
            <a:off x="466103" y="1177042"/>
            <a:ext cx="63960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5657"/>
              <a:buNone/>
            </a:pPr>
            <a:r>
              <a:rPr lang="it-IT" sz="2802"/>
              <a:t>Partire dagli obiettivi del curricolo di Istituto e definire delle priorità. </a:t>
            </a:r>
            <a:endParaRPr sz="2802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5657"/>
              <a:buNone/>
            </a:pPr>
            <a:r>
              <a:rPr lang="it-IT" sz="2802"/>
              <a:t>I</a:t>
            </a:r>
            <a:r>
              <a:rPr lang="it-IT" sz="2802" b="1"/>
              <a:t> CRITERI</a:t>
            </a:r>
            <a:r>
              <a:rPr lang="it-IT" sz="2802"/>
              <a:t> possibili sono:</a:t>
            </a:r>
            <a:endParaRPr sz="2202"/>
          </a:p>
          <a:p>
            <a:pPr marL="257175" lvl="0" indent="-23836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86085"/>
              <a:buChar char="►"/>
            </a:pPr>
            <a:r>
              <a:rPr lang="it-IT" sz="2802" b="1"/>
              <a:t>Rilevanza data all’obiettivo nel curricolo di Istituto;</a:t>
            </a:r>
            <a:endParaRPr sz="2202"/>
          </a:p>
          <a:p>
            <a:pPr marL="257175" lvl="0" indent="-23836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86085"/>
              <a:buChar char="►"/>
            </a:pPr>
            <a:r>
              <a:rPr lang="it-IT" sz="2802" b="1"/>
              <a:t>Tempo-scuola dedicato all’obiettivo;</a:t>
            </a:r>
            <a:endParaRPr sz="2202"/>
          </a:p>
          <a:p>
            <a:pPr marL="257175" lvl="0" indent="-23836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86085"/>
              <a:buChar char="►"/>
            </a:pPr>
            <a:r>
              <a:rPr lang="it-IT" sz="2802" b="1"/>
              <a:t>Importanza dell’obiettivo come prerequisito per il raggiungimento di obiettivi successivi.</a:t>
            </a:r>
            <a:endParaRPr sz="2202"/>
          </a:p>
          <a:p>
            <a:pPr marL="257175" lvl="0" indent="-23836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86085"/>
              <a:buChar char="►"/>
            </a:pPr>
            <a:r>
              <a:rPr lang="it-IT" sz="2802" b="1"/>
              <a:t>Ricorrenza dell’obiettivo nei curricoli di varie discipline;</a:t>
            </a:r>
            <a:endParaRPr sz="2202"/>
          </a:p>
          <a:p>
            <a:pPr marL="257175" lvl="0" indent="-23836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86085"/>
              <a:buChar char="►"/>
            </a:pPr>
            <a:r>
              <a:rPr lang="it-IT" sz="2802" b="1"/>
              <a:t>Collegamenti interdisciplinari che l’obiettivo rende possibili</a:t>
            </a:r>
            <a:endParaRPr sz="1650"/>
          </a:p>
          <a:p>
            <a:pPr marL="557213" lvl="1" indent="-136792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 sz="1650"/>
          </a:p>
          <a:p>
            <a:pPr marL="257175" lvl="0" indent="-165582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 sz="1950"/>
          </a:p>
        </p:txBody>
      </p:sp>
      <p:sp>
        <p:nvSpPr>
          <p:cNvPr id="527" name="Google Shape;527;p3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sz="67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02882a6323_0_2904"/>
          <p:cNvSpPr txBox="1">
            <a:spLocks noGrp="1"/>
          </p:cNvSpPr>
          <p:nvPr>
            <p:ph type="body" idx="1"/>
          </p:nvPr>
        </p:nvSpPr>
        <p:spPr>
          <a:xfrm>
            <a:off x="186250" y="-117600"/>
            <a:ext cx="6762000" cy="5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endParaRPr sz="1050" b="1" i="1">
              <a:solidFill>
                <a:srgbClr val="FF0000"/>
              </a:solidFill>
            </a:endParaRPr>
          </a:p>
          <a:p>
            <a:pPr marL="257175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-IT" b="1" i="1">
                <a:solidFill>
                  <a:srgbClr val="EA3C9E"/>
                </a:solidFill>
              </a:rPr>
              <a:t>Ascolto e parlato</a:t>
            </a:r>
            <a:endParaRPr sz="1450" b="1">
              <a:solidFill>
                <a:srgbClr val="EA3C9E"/>
              </a:solidFill>
            </a:endParaRPr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Comprendere l’argomento e le informazioni principali di discorsi affrontati in classe.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Ascoltare testi narrativi ed espositivi mostrando di saperne cogliere il senso globale e riesporli in modo comprensibile a chi ascolta.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Raccontare storie personali o fantastiche rispettando l’ordine cronologico ed esplicitando le informazioni necessarie perché il racconto sia chiaro per chi ascolta.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Ricostruire verbalmente le fasi di un’esperienza vissuta a scuola o in altri contesti.</a:t>
            </a:r>
            <a:endParaRPr sz="100"/>
          </a:p>
          <a:p>
            <a:pPr marL="257175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-IT" b="1" i="1">
                <a:solidFill>
                  <a:srgbClr val="EA3C9E"/>
                </a:solidFill>
              </a:rPr>
              <a:t>Lettura</a:t>
            </a:r>
            <a:endParaRPr b="1">
              <a:solidFill>
                <a:srgbClr val="EA3C9E"/>
              </a:solidFill>
            </a:endParaRPr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Padroneggiare la lettura strumentale (di decifrazione) sia nella modalità ad alta voce, curandone l’espressione, sia in quella silenziosa.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/>
              <a:t>Leggere testi (narrativi, descrittivi, informativi) cogliendo l’argomento di cui si parla e individuando le informazioni principali e le loro relazioni.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/>
              <a:t>Comprendere testi di tipo diverso, continui e non continui, in vista di scopi pratici, di intrattenimento e di svago.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/>
              <a:t>Leggere semplici e brevi testi letterari, sia poetici sia narrativi, mostrando di saperne cogliere il senso globale.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/>
              <a:t>Leggere semplici testi di divulgazione per ricavarne informazioni utili ad ampliare conoscenze su temi noti.</a:t>
            </a:r>
            <a:endParaRPr sz="100"/>
          </a:p>
          <a:p>
            <a:pPr marL="257175" lvl="0" indent="0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-IT" b="1" i="1">
                <a:solidFill>
                  <a:srgbClr val="EA3C9E"/>
                </a:solidFill>
              </a:rPr>
              <a:t>Scrittura</a:t>
            </a:r>
            <a:endParaRPr b="1">
              <a:solidFill>
                <a:srgbClr val="EA3C9E"/>
              </a:solidFill>
            </a:endParaRPr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/>
              <a:t>Acquisire le capacità manuali, percettive e cognitive necessarie per l’apprendimento della scrittura</a:t>
            </a:r>
            <a:r>
              <a:rPr lang="it-IT" sz="1050" b="1"/>
              <a:t>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Scrivere sotto dettatura curando in modo particolare l’ortografia.</a:t>
            </a:r>
            <a:endParaRPr sz="100"/>
          </a:p>
          <a:p>
            <a:pPr marL="257175" lvl="0" indent="-23812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780"/>
              <a:buChar char="►"/>
            </a:pPr>
            <a:r>
              <a:rPr lang="it-IT" sz="1050" b="1"/>
              <a:t>Produrre semplici testi funzionali</a:t>
            </a:r>
            <a:r>
              <a:rPr lang="it-IT" sz="1050"/>
              <a:t>, narrativi e descrittivi legati a scopi concreti (per utilità personale, per comunicare con altri, per ricordare, ecc.) e connessi con situazioni quotidiane (contesto scolastico e/o familiare).</a:t>
            </a:r>
            <a:endParaRPr sz="100"/>
          </a:p>
          <a:p>
            <a:pPr marL="257175" lvl="0" indent="-25717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080"/>
              <a:buChar char="►"/>
            </a:pPr>
            <a:r>
              <a:rPr lang="it-IT" sz="1050" b="1"/>
              <a:t>Comunicare con frasi semplici e compiute</a:t>
            </a:r>
            <a:r>
              <a:rPr lang="it-IT" sz="1050"/>
              <a:t>, strutturate in brevi testi che rispettino le convenzioni ortografiche e di interpunzione.</a:t>
            </a:r>
            <a:r>
              <a:rPr lang="it-IT" sz="1200"/>
              <a:t> </a:t>
            </a:r>
            <a:endParaRPr sz="100"/>
          </a:p>
          <a:p>
            <a:pPr marL="257175" lvl="0" indent="-240055" algn="just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70"/>
              <a:buNone/>
            </a:pPr>
            <a:endParaRPr sz="100"/>
          </a:p>
        </p:txBody>
      </p:sp>
      <p:sp>
        <p:nvSpPr>
          <p:cNvPr id="534" name="Google Shape;534;g102882a6323_0_2904"/>
          <p:cNvSpPr txBox="1">
            <a:spLocks noGrp="1"/>
          </p:cNvSpPr>
          <p:nvPr>
            <p:ph type="sldNum" idx="12"/>
          </p:nvPr>
        </p:nvSpPr>
        <p:spPr>
          <a:xfrm>
            <a:off x="6327748" y="4615547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35" name="Google Shape;535;g102882a6323_0_2904"/>
          <p:cNvSpPr/>
          <p:nvPr/>
        </p:nvSpPr>
        <p:spPr>
          <a:xfrm>
            <a:off x="1824825" y="4889447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2882a6323_0_2734"/>
          <p:cNvSpPr txBox="1">
            <a:spLocks noGrp="1"/>
          </p:cNvSpPr>
          <p:nvPr>
            <p:ph type="title"/>
          </p:nvPr>
        </p:nvSpPr>
        <p:spPr>
          <a:xfrm>
            <a:off x="508001" y="2574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5865"/>
              <a:buFont typeface="Trebuchet MS"/>
              <a:buNone/>
            </a:pPr>
            <a:r>
              <a:rPr lang="it-IT"/>
              <a:t/>
            </a:r>
            <a:br>
              <a:rPr lang="it-IT"/>
            </a:br>
            <a:r>
              <a:rPr lang="it-IT" sz="3144" b="1"/>
              <a:t>Classe prima</a:t>
            </a:r>
            <a:endParaRPr sz="3144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r>
              <a:rPr lang="it-IT" b="1"/>
              <a:t> </a:t>
            </a:r>
            <a:r>
              <a:rPr lang="it-IT"/>
              <a:t> </a:t>
            </a:r>
            <a:br>
              <a:rPr lang="it-IT"/>
            </a:br>
            <a:r>
              <a:rPr lang="it-IT" b="1"/>
              <a:t>ITALIANO</a:t>
            </a: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541" name="Google Shape;541;g102882a6323_0_2734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188595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/>
              <a:t>Partecipare a scambi comunicativi (conversazione, discussione di classe o di gruppo) con compagni e insegnanti rispettando il turno e formulando messaggi chiari e pertinenti.</a:t>
            </a: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/>
              <a:t>Comprendere l’argomento e le informazioni principali di discorsi o storie ascoltati in classe.</a:t>
            </a: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/>
              <a:t>Leggere parole e semplici frasi nel carattere stampatello maiuscolo, cogliendo le informazioni principali.</a:t>
            </a: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/>
              <a:t>Scrivere parole, prestando attenzione alla loro grafia.</a:t>
            </a:r>
            <a:endParaRPr sz="1450"/>
          </a:p>
          <a:p>
            <a:pPr marL="257175" lvl="0" indent="-188595" algn="l" rtl="0"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542" name="Google Shape;542;g102882a6323_0_273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g102882a6323_0_2734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404525" y="205475"/>
            <a:ext cx="6447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Indicazioni Nazionali e Nuovi Scenari</a:t>
            </a:r>
            <a:br>
              <a:rPr lang="it-IT" sz="2800" b="1"/>
            </a:br>
            <a:r>
              <a:rPr lang="it-IT" sz="2800" b="1"/>
              <a:t>(22 febbraio 2018)</a:t>
            </a:r>
            <a:endParaRPr sz="2900" b="1"/>
          </a:p>
        </p:txBody>
      </p:sp>
      <p:pic>
        <p:nvPicPr>
          <p:cNvPr id="216" name="Google Shape;216;p4" descr="Schermata 2018-03-25 alle 23.29.54.png"/>
          <p:cNvPicPr preferRelativeResize="0"/>
          <p:nvPr/>
        </p:nvPicPr>
        <p:blipFill rotWithShape="1">
          <a:blip r:embed="rId3">
            <a:alphaModFix/>
          </a:blip>
          <a:srcRect l="5485" t="15090" r="11175" b="12751"/>
          <a:stretch/>
        </p:blipFill>
        <p:spPr>
          <a:xfrm>
            <a:off x="770520" y="1312815"/>
            <a:ext cx="5715328" cy="309286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2882a6323_0_307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>
                <a:solidFill>
                  <a:schemeClr val="dk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40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49" name="Google Shape;549;g102882a6323_0_3072"/>
          <p:cNvSpPr txBox="1">
            <a:spLocks noGrp="1"/>
          </p:cNvSpPr>
          <p:nvPr>
            <p:ph type="title"/>
          </p:nvPr>
        </p:nvSpPr>
        <p:spPr>
          <a:xfrm>
            <a:off x="182775" y="57100"/>
            <a:ext cx="64476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85865"/>
              <a:buFont typeface="Trebuchet MS"/>
              <a:buNone/>
            </a:pPr>
            <a:r>
              <a:rPr lang="it-IT" sz="3144" b="1"/>
              <a:t>Traguardi</a:t>
            </a:r>
            <a:r>
              <a:rPr lang="it-IT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100000"/>
              <a:buFont typeface="Trebuchet MS"/>
              <a:buNone/>
            </a:pPr>
            <a:r>
              <a:rPr lang="it-IT" b="1"/>
              <a:t> </a:t>
            </a:r>
            <a:r>
              <a:rPr lang="it-IT"/>
              <a:t> 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endParaRPr/>
          </a:p>
        </p:txBody>
      </p:sp>
      <p:sp>
        <p:nvSpPr>
          <p:cNvPr id="550" name="Google Shape;550;g102882a6323_0_3072"/>
          <p:cNvSpPr txBox="1"/>
          <p:nvPr/>
        </p:nvSpPr>
        <p:spPr>
          <a:xfrm>
            <a:off x="206575" y="565413"/>
            <a:ext cx="66384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481" marR="37147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L’allievo partecipa a scambi comunicativi (conversazione, discussione di classe o di gruppo) con compagni e insegnanti rispettando il turno e formulando messaggi chiari e pertinenti, in un registro il più possibile adeguato alla situazione.</a:t>
            </a:r>
            <a:endParaRPr sz="11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052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Ascolta e comprende testi orali «diretti» o «trasmessi» dai media cogliendone il senso, le informazioni principali e lo scopo.</a:t>
            </a:r>
            <a:endParaRPr sz="11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528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Legge e comprende testi di vario tipo, continui e non continui, ne individua il senso globale e le informazioni principali, utilizzando strategie di lettura adeguate agli scopi.</a:t>
            </a:r>
            <a:endParaRPr sz="11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528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Utilizza abilità funzionali allo studio: individua nei testi scritti informazioni utili per l’apprendimento di un argomento dato e le mette in relazione; le sintetizza, in funzione anche dell’esposizione orale; acquisisce un primo nucleo di terminologia specifica.</a:t>
            </a:r>
            <a:endParaRPr sz="11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528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Legge testi di vario genere facenti parte della letteratura per l’infanzia, sia a voce alta sia in lettura silenziosa e autonoma e formula su di essi giudizi personali.</a:t>
            </a:r>
            <a:endParaRPr sz="11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528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Scrive testi corretti nell’ortografia, chiari e coerenti, legati all’esperienza e alle diverse occasioni di scrittura che la scuola offre; rielabora testi parafrasandoli, completandoli, trasformandoli.</a:t>
            </a:r>
            <a:endParaRPr sz="11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40481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Capisce e utilizza nell’uso orale e scritto i vocaboli fondamentali e quelli di alto uso; capisce e utilizza i più frequenti termini specifici legati alle discipline di studio.</a:t>
            </a:r>
            <a:endParaRPr sz="11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3337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Riflette sui testi propri e altrui per cogliere regolarità morfosintattiche e caratteristiche del lessico; riconosce che le diverse scelte linguistiche sono correlate alla varietà di situazioni comunicative. È consapevole che nella comunicazione sono usate varietà diverse di lingua e lingue differenti (plurilinguismo).</a:t>
            </a:r>
            <a:endParaRPr sz="11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81" marR="39528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Padroneggia e applica in situazioni diverse le conoscenze fondamentali relative all’organizzazione logico-sintattica della frase semplice, alle parti del discorso (o categorie lessicali) e ai principali connettivi</a:t>
            </a:r>
            <a:r>
              <a:rPr lang="it-IT" sz="1300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1" name="Google Shape;551;g102882a6323_0_3072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71672"/>
            <a:ext cx="7886700" cy="37610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E01D5A4-CFE4-4243-A2AC-7D806D8C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3633-6A09-4FCB-B36C-A5DD473A3546}" type="slidenum">
              <a:rPr lang="it-IT" sz="1200" b="1"/>
              <a:pPr/>
              <a:t>41</a:t>
            </a:fld>
            <a:endParaRPr lang="it-IT" sz="1200" b="1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D9C2EBD3-2C9B-4A70-961C-C3AAF7F307FB}"/>
              </a:ext>
            </a:extLst>
          </p:cNvPr>
          <p:cNvSpPr txBox="1">
            <a:spLocks/>
          </p:cNvSpPr>
          <p:nvPr/>
        </p:nvSpPr>
        <p:spPr>
          <a:xfrm>
            <a:off x="0" y="172630"/>
            <a:ext cx="9144000" cy="676295"/>
          </a:xfrm>
          <a:prstGeom prst="rect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chemeClr val="bg1"/>
                </a:solidFill>
                <a:latin typeface="+mn-lt"/>
              </a:rPr>
              <a:t>CURRICOLO - ESEMPIO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116E40D-568C-42FE-B570-EA5F7054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5" y="871671"/>
            <a:ext cx="8292203" cy="38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84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" name="Google Shape;564;p43"/>
          <p:cNvGraphicFramePr/>
          <p:nvPr/>
        </p:nvGraphicFramePr>
        <p:xfrm>
          <a:off x="215549" y="15493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{7EF88743-F0B1-4E2F-9EC4-92C76E9E70CF}</a:tableStyleId>
              </a:tblPr>
              <a:tblGrid>
                <a:gridCol w="135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u="none" strike="noStrike" cap="none"/>
                        <a:t>Obiettivo generale di apprendimento</a:t>
                      </a:r>
                      <a:endParaRPr sz="1100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OSSERVARE I MOMENTI SIGNIFICATIVI NELLA VITA DI PIANTE E ANIMALI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CLASSIFICARE OGGETTI E FENOMENI IN BASE A CRITERI CONDIVISI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ILLUSTRARE E COMPRENDERE VITA DELLE PIANTE</a:t>
                      </a:r>
                      <a:endParaRPr sz="1100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/>
                        <a:t>Tempo</a:t>
                      </a:r>
                      <a:endParaRPr sz="1100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/>
                        <a:t>X SETTIMANE</a:t>
                      </a:r>
                      <a:endParaRPr sz="1100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/>
                        <a:t>STRUMENTI VALUTAZIONE IN ITINERE</a:t>
                      </a:r>
                      <a:endParaRPr sz="1100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-OSSERVAZIONE IN PICCOLO GRUPPO DI SEMI DIVERSI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-DISCUSSIONE IN GRANDE GRUPPO DELLE OSSERVAZIONI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-CLASSIFICAZIONE DEI SEMI IN BASE A CRITERI INDIVIDUATI A GRUPPI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-DISCUSSIONE RELATIVA ALLE PROCEDURE NECESSARIE PER LA SEMINA 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-ATTIVITÀ DI SEMINA NEI VASI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-OSSERVAZIONE DELLA CRESCITA E REGISTRAZIONE IN UN DIARIO DI CLASSE (DISEGNI, FOTO, DESCRIZIONI)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-LETTURA E STUDIO DI VARI TESTI SULLA CRESCITA DELLE PIANTE (LIBRO DI TESTO, ALBI ILLUSTRATI…)</a:t>
                      </a:r>
                      <a:endParaRPr sz="1100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/>
                        <a:t>Valutazione finale</a:t>
                      </a:r>
                      <a:endParaRPr sz="1100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-TRASCRIZIONE DELLE DISCUSSIONI 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-OSSERVAZIONE DURANTE LE ATTIVITÀ DI PICCOLO GRUPPO (CLASSIFICAZIONE, OSSERVAZIONE DELLA CRESCITA DEI SEMI) 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-ANALISI DEI PRODOTTI SCRITTI INDIVIDUALI E DI GRUPPO (DIARIO, TESTO COLLETTIVO)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/>
                        <a:t>-ANALISI DELLA PRESENTAZIONE SCRITTA E ORALE DEL PERCORSO AD ALTRE CLASSI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-ANALISI DEI REPORT DI OSSERVAZIONI</a:t>
                      </a:r>
                      <a:endParaRPr sz="11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-PROVA DI VERIFICA SULLE CONOSCENZE</a:t>
                      </a:r>
                      <a:endParaRPr sz="1100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8575" marR="68575" marT="34275" marB="34275"/>
                </a:tc>
                <a:tc>
                  <a:txBody>
                    <a:bodyPr/>
                    <a:lstStyle/>
                    <a:p>
                      <a:pPr marL="342900" marR="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rebuchet MS"/>
                        <a:buAutoNum type="alphaLcParenR"/>
                      </a:pPr>
                      <a:r>
                        <a:rPr lang="it-IT" sz="1100"/>
                        <a:t>ATTIVITÀ’ SULLE PIANTE A PARTIRE DAI SEMI</a:t>
                      </a:r>
                      <a:endParaRPr sz="1100"/>
                    </a:p>
                  </a:txBody>
                  <a:tcPr marL="68575" marR="68575" marT="34275" marB="3427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65" name="Google Shape;565;p43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566" name="Google Shape;566;p43"/>
          <p:cNvSpPr/>
          <p:nvPr/>
        </p:nvSpPr>
        <p:spPr>
          <a:xfrm>
            <a:off x="1806975" y="4851597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70569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Caratteristiche di un curricolo verticale</a:t>
            </a:r>
            <a:endParaRPr sz="2800" b="1"/>
          </a:p>
        </p:txBody>
      </p:sp>
      <p:sp>
        <p:nvSpPr>
          <p:cNvPr id="572" name="Google Shape;572;p44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lvl="0" indent="-263525" algn="just" rtl="0">
              <a:spcBef>
                <a:spcPts val="0"/>
              </a:spcBef>
              <a:spcAft>
                <a:spcPts val="0"/>
              </a:spcAft>
              <a:buSzPts val="1140"/>
              <a:buChar char="►"/>
            </a:pPr>
            <a:r>
              <a:rPr lang="it-IT" sz="1450">
                <a:solidFill>
                  <a:srgbClr val="F49CCD"/>
                </a:solidFill>
              </a:rPr>
              <a:t>Unitarietà:</a:t>
            </a:r>
            <a:r>
              <a:rPr lang="it-IT" sz="1450">
                <a:solidFill>
                  <a:srgbClr val="D2533C"/>
                </a:solidFill>
              </a:rPr>
              <a:t> </a:t>
            </a:r>
            <a:r>
              <a:rPr lang="it-IT" sz="1450"/>
              <a:t>necessità della </a:t>
            </a:r>
            <a:r>
              <a:rPr lang="it-IT" sz="1450" b="1"/>
              <a:t>coerenza</a:t>
            </a:r>
            <a:r>
              <a:rPr lang="it-IT" sz="1450"/>
              <a:t> fra curricoli dei diversi gradi scolastici,</a:t>
            </a:r>
            <a:endParaRPr sz="1450"/>
          </a:p>
          <a:p>
            <a:pPr marL="257175" lvl="0" indent="-188595" algn="just" rtl="0"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>
                <a:solidFill>
                  <a:srgbClr val="EA3C9E"/>
                </a:solidFill>
              </a:rPr>
              <a:t>Specificità:</a:t>
            </a:r>
            <a:r>
              <a:rPr lang="it-IT" sz="1450"/>
              <a:t> preservare la </a:t>
            </a:r>
            <a:r>
              <a:rPr lang="it-IT" sz="1450" b="1"/>
              <a:t>peculiarità </a:t>
            </a:r>
            <a:r>
              <a:rPr lang="it-IT" sz="1450"/>
              <a:t>di ogni grado in relazione ad ogni fascia d’età,</a:t>
            </a:r>
            <a:endParaRPr sz="1450"/>
          </a:p>
          <a:p>
            <a:pPr marL="257175" lvl="0" indent="-188595" algn="just" rtl="0"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 sz="1450"/>
          </a:p>
          <a:p>
            <a:pPr marL="257175" lvl="0" indent="-263525" algn="just" rtl="0">
              <a:spcBef>
                <a:spcPts val="750"/>
              </a:spcBef>
              <a:spcAft>
                <a:spcPts val="0"/>
              </a:spcAft>
              <a:buSzPts val="1140"/>
              <a:buChar char="►"/>
            </a:pPr>
            <a:r>
              <a:rPr lang="it-IT" sz="1450">
                <a:solidFill>
                  <a:srgbClr val="B2126C"/>
                </a:solidFill>
              </a:rPr>
              <a:t>Flessibilità:</a:t>
            </a:r>
            <a:r>
              <a:rPr lang="it-IT" sz="1450">
                <a:solidFill>
                  <a:srgbClr val="D2533C"/>
                </a:solidFill>
              </a:rPr>
              <a:t> </a:t>
            </a:r>
            <a:r>
              <a:rPr lang="it-IT" sz="1450"/>
              <a:t>preservare margini di flessibilità entro cui rispondere ad </a:t>
            </a:r>
            <a:r>
              <a:rPr lang="it-IT" sz="1450" b="1"/>
              <a:t>esigenze educative individuali e del gruppo</a:t>
            </a:r>
            <a:endParaRPr sz="1450"/>
          </a:p>
          <a:p>
            <a:pPr marL="257175" lvl="0" indent="-188595" algn="l" rtl="0"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573" name="Google Shape;573;p44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96BE25-1B34-CC4E-998B-9F1369F8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21226"/>
            <a:ext cx="644750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LEGGE 62 </a:t>
            </a:r>
            <a:br>
              <a:rPr lang="it-IT" dirty="0"/>
            </a:br>
            <a:r>
              <a:rPr lang="it-IT" dirty="0"/>
              <a:t>VALUTAZIONE NEL PRIMO CICLO SCOLASTICO</a:t>
            </a:r>
            <a:br>
              <a:rPr lang="it-IT" dirty="0"/>
            </a:br>
            <a:r>
              <a:rPr lang="it-IT" sz="1600" b="1" dirty="0">
                <a:solidFill>
                  <a:schemeClr val="tx1"/>
                </a:solidFill>
              </a:rPr>
              <a:t>nota </a:t>
            </a:r>
            <a:r>
              <a:rPr lang="it-IT" sz="1600" b="1" dirty="0" err="1">
                <a:solidFill>
                  <a:schemeClr val="tx1"/>
                </a:solidFill>
              </a:rPr>
              <a:t>prot</a:t>
            </a:r>
            <a:r>
              <a:rPr lang="it-IT" sz="1600" b="1" dirty="0">
                <a:solidFill>
                  <a:schemeClr val="tx1"/>
                </a:solidFill>
              </a:rPr>
              <a:t>. 1856 del 10/10/2017 sulla descrizione dei voti come livelli di apprendimento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6A6F6CE-C38A-A841-AEEF-9A38072F7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Al fine di garantire equità e trasparenza, il collegio dei docenti delibera i criteri e le modalità di valutazione degli apprendimenti e del comportamento che vengono inseriti nel PTOF e resi pubblici, al pari delle modalità e dei tempi della comunicazione alle famiglie. In particolare, considerata la funzione formativa di accompagnamento dei processi di apprendimento e di stimolo al miglioramento continuo, il collegio dei docenti esplicita la corrispondenza tra le votazioni in decimi e i diversi livelli di apprendimento (ad esempio definendo descrittori, rubriche di valutazione, ecc.).”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7C73A3D-87A5-B748-8B99-F7D1E8908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313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8B3F7D-05F3-9F40-9D1F-0EA67F83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VOTI E LIVELLI NEL PRIMO CICLO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0D9CF13-7C7D-1644-B8F6-61C7A3C7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t-IT" sz="1800" b="1" dirty="0"/>
              <a:t>I voti/livelli, in quanto espressione di valutazione e scale ordinali, non permettono la media (concetto cardine dal punto di vista matematico-statistico)</a:t>
            </a:r>
          </a:p>
          <a:p>
            <a:pPr lvl="0"/>
            <a:r>
              <a:rPr lang="it-IT" sz="1800" b="1" dirty="0"/>
              <a:t>In quanto espressione di valutazione, definiscono un giudizio (assunzione di responsabilità), che raggruppa letture e interpretazioni di dati complessi ed eterogenei derivanti da osservazioni, conoscenza dell’alunno, progressi, prove strutturate, </a:t>
            </a:r>
            <a:r>
              <a:rPr lang="it-IT" sz="1800" b="1" dirty="0" err="1"/>
              <a:t>semistrutturate</a:t>
            </a:r>
            <a:r>
              <a:rPr lang="it-IT" sz="1800" b="1" dirty="0"/>
              <a:t>, non strutturate formali, compiti autentici complessi, esercitazioni, prove pratiche, ecc.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E0D2CC7-4EE5-924D-85CB-CD7174176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1089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 txBox="1">
            <a:spLocks noGrp="1"/>
          </p:cNvSpPr>
          <p:nvPr>
            <p:ph type="title"/>
          </p:nvPr>
        </p:nvSpPr>
        <p:spPr>
          <a:xfrm>
            <a:off x="508001" y="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SWOT del lavoro congiunto di più ordini di scuola (curricolo verticale)…</a:t>
            </a:r>
            <a:endParaRPr sz="2800" b="1"/>
          </a:p>
        </p:txBody>
      </p:sp>
      <p:sp>
        <p:nvSpPr>
          <p:cNvPr id="580" name="Google Shape;580;p45"/>
          <p:cNvSpPr txBox="1">
            <a:spLocks noGrp="1"/>
          </p:cNvSpPr>
          <p:nvPr>
            <p:ph type="body" idx="1"/>
          </p:nvPr>
        </p:nvSpPr>
        <p:spPr>
          <a:xfrm>
            <a:off x="508001" y="990600"/>
            <a:ext cx="6447501" cy="354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57175" lvl="0" indent="-268605" algn="just" rtl="0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it-IT" sz="5200" b="1"/>
              <a:t>Punti di forza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“Occasione di confrontarsi con colleghe su qualcosa di concreto, rispetto a competenze specifiche”</a:t>
            </a:r>
            <a:endParaRPr sz="5200"/>
          </a:p>
          <a:p>
            <a:pPr marL="257175" lvl="0" indent="-186055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endParaRPr sz="5200" b="1"/>
          </a:p>
          <a:p>
            <a:pPr marL="257175" lvl="0" indent="-268605" algn="just" rtl="0">
              <a:spcBef>
                <a:spcPts val="750"/>
              </a:spcBef>
              <a:spcAft>
                <a:spcPts val="0"/>
              </a:spcAft>
              <a:buSzPct val="100000"/>
              <a:buChar char="►"/>
            </a:pPr>
            <a:r>
              <a:rPr lang="it-IT" sz="5200" b="1"/>
              <a:t>Criticità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“I pre-requisiti”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“La questione del linguaggio, capirsi quando si parla”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“Il pensarsi come un Istituto Comprensivo, non è semplice!”</a:t>
            </a:r>
            <a:endParaRPr sz="5200"/>
          </a:p>
          <a:p>
            <a:pPr marL="257175" lvl="0" indent="-186055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endParaRPr sz="5200" b="1"/>
          </a:p>
          <a:p>
            <a:pPr marL="257175" lvl="0" indent="-268605" algn="just" rtl="0">
              <a:spcBef>
                <a:spcPts val="750"/>
              </a:spcBef>
              <a:spcAft>
                <a:spcPts val="0"/>
              </a:spcAft>
              <a:buSzPct val="100000"/>
              <a:buChar char="►"/>
            </a:pPr>
            <a:r>
              <a:rPr lang="it-IT" sz="5200" b="1"/>
              <a:t>Opportunità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“Scoprire che all’Infanzia fanno tantissime cose!”</a:t>
            </a:r>
            <a:endParaRPr sz="5200"/>
          </a:p>
          <a:p>
            <a:pPr marL="257175" lvl="0" indent="-186055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endParaRPr sz="5200" b="1"/>
          </a:p>
          <a:p>
            <a:pPr marL="257175" lvl="0" indent="-268605" algn="just" rtl="0">
              <a:spcBef>
                <a:spcPts val="750"/>
              </a:spcBef>
              <a:spcAft>
                <a:spcPts val="0"/>
              </a:spcAft>
              <a:buSzPct val="100000"/>
              <a:buChar char="►"/>
            </a:pPr>
            <a:r>
              <a:rPr lang="it-IT" sz="5200" b="1"/>
              <a:t>Rischi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“Specifico VS generico”</a:t>
            </a:r>
            <a:endParaRPr sz="5200"/>
          </a:p>
          <a:p>
            <a:pPr marL="0" lvl="0" indent="0" algn="just" rtl="0">
              <a:spcBef>
                <a:spcPts val="750"/>
              </a:spcBef>
              <a:spcAft>
                <a:spcPts val="0"/>
              </a:spcAft>
              <a:buSzPct val="86153"/>
              <a:buNone/>
            </a:pPr>
            <a:r>
              <a:rPr lang="it-IT" sz="5200"/>
              <a:t>“Non serve a niente!”</a:t>
            </a:r>
            <a:endParaRPr sz="5200"/>
          </a:p>
          <a:p>
            <a:pPr marL="257175" lvl="0" indent="-240055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257175" lvl="0" indent="-240055" algn="l" rtl="0">
              <a:spcBef>
                <a:spcPts val="75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sp>
        <p:nvSpPr>
          <p:cNvPr id="581" name="Google Shape;581;p45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C1082E-6DC3-9D47-B4FE-29D4AF73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/>
              <a:t>DOMANDE E DUBBI….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2B4781B-60CB-F740-BC3B-AE9861861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endParaRPr lang="it-IT" dirty="0"/>
          </a:p>
          <a:p>
            <a:pPr marL="13716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INDIRE</a:t>
            </a:r>
          </a:p>
          <a:p>
            <a:pPr marL="137160" indent="0">
              <a:buNone/>
            </a:pPr>
            <a:r>
              <a:rPr lang="it-IT" sz="2400" dirty="0">
                <a:solidFill>
                  <a:schemeClr val="tx1"/>
                </a:solidFill>
              </a:rPr>
              <a:t>Laura Parigi </a:t>
            </a:r>
            <a:r>
              <a:rPr lang="it-IT" sz="2400" dirty="0">
                <a:solidFill>
                  <a:schemeClr val="tx1"/>
                </a:solidFill>
                <a:hlinkClick r:id="rId2"/>
              </a:rPr>
              <a:t>l.parigi@indire.it</a:t>
            </a:r>
            <a:endParaRPr lang="it-IT" sz="2400" dirty="0">
              <a:solidFill>
                <a:schemeClr val="tx1"/>
              </a:solidFill>
            </a:endParaRPr>
          </a:p>
          <a:p>
            <a:pPr marL="137160" indent="0" algn="ctr">
              <a:buNone/>
            </a:pPr>
            <a:r>
              <a:rPr lang="it-IT" sz="2400" dirty="0">
                <a:solidFill>
                  <a:schemeClr val="tx1"/>
                </a:solidFill>
              </a:rPr>
              <a:t>(</a:t>
            </a:r>
            <a:r>
              <a:rPr lang="it-IT" sz="1800" dirty="0">
                <a:solidFill>
                  <a:schemeClr val="tx1"/>
                </a:solidFill>
              </a:rPr>
              <a:t>ricercatrice Indire e membro del Gruppo di lavoro per la valutazione descrittiva nella scuola primaria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  <a:p>
            <a:pPr marL="137160" indent="0">
              <a:buNone/>
            </a:pP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E685648-C790-7F4A-AC23-3716E6C18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6503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6"/>
          <p:cNvSpPr txBox="1">
            <a:spLocks noGrp="1"/>
          </p:cNvSpPr>
          <p:nvPr>
            <p:ph type="body" idx="1"/>
          </p:nvPr>
        </p:nvSpPr>
        <p:spPr>
          <a:xfrm>
            <a:off x="157925" y="705225"/>
            <a:ext cx="7311600" cy="25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it-IT" sz="9640" b="1" i="1">
                <a:latin typeface="Kaushan Script"/>
                <a:ea typeface="Kaushan Script"/>
                <a:cs typeface="Kaushan Script"/>
                <a:sym typeface="Kaushan Script"/>
              </a:rPr>
              <a:t>Grazie per l’attenzione</a:t>
            </a:r>
            <a:endParaRPr sz="9640" b="1" i="1"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588" name="Google Shape;588;p4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270808" y="83475"/>
            <a:ext cx="6172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b="1"/>
              <a:t>L’indice del documento</a:t>
            </a:r>
            <a:endParaRPr b="1"/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</p:nvPr>
        </p:nvSpPr>
        <p:spPr>
          <a:xfrm>
            <a:off x="426375" y="534761"/>
            <a:ext cx="6453000" cy="4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1. I nuovi scenari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2. Il ruolo dell’educazione nei nuovi scenari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3. L’educazione alla cittadinanza e alla sostenibilità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4. La scuola dell'Infanzia: identità, autonomia, competenza, cittadinanza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5. Gli strumenti culturali per la cittadinanza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5.1 Le lingue per la comunicazione e per la costruzione delle conoscenze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5.2 Gli ambiti della storia e della geografia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5.3 Il pensiero matematico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5.4 Il pensiero computazionale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5.5 Il pensiero scientifico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5.6 Le Arti per la cittadinanza </a:t>
            </a:r>
            <a:endParaRPr sz="12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/>
              <a:t>5.7 Il corpo e il movimento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6. Le competenze sociali, digitali, metacognitive e metodologiche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7. La progettazione didattica e l’ambiente di apprendimento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8. La dimensione organizzativa e lo sviluppo professionale del personale scolastico </a:t>
            </a:r>
            <a:endParaRPr sz="12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it-IT" sz="1200" b="1"/>
              <a:t>9. Prospettive future </a:t>
            </a:r>
            <a:endParaRPr sz="1200"/>
          </a:p>
        </p:txBody>
      </p:sp>
      <p:sp>
        <p:nvSpPr>
          <p:cNvPr id="225" name="Google Shape;225;p5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>
            <a:spLocks noGrp="1"/>
          </p:cNvSpPr>
          <p:nvPr>
            <p:ph type="title"/>
          </p:nvPr>
        </p:nvSpPr>
        <p:spPr>
          <a:xfrm>
            <a:off x="312400" y="99900"/>
            <a:ext cx="7018500" cy="15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48387"/>
              <a:buFont typeface="Arial"/>
              <a:buNone/>
            </a:pPr>
            <a:r>
              <a:rPr lang="it-IT" sz="3100" b="1">
                <a:solidFill>
                  <a:srgbClr val="EA3C9E"/>
                </a:solidFill>
                <a:latin typeface="Arial"/>
                <a:ea typeface="Arial"/>
                <a:cs typeface="Arial"/>
                <a:sym typeface="Arial"/>
              </a:rPr>
              <a:t>Le 8 competenze-chiave per l’apprendimento permanente</a:t>
            </a:r>
            <a:r>
              <a:rPr lang="it-IT" sz="3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3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000">
                <a:solidFill>
                  <a:schemeClr val="dk1"/>
                </a:solidFill>
              </a:rPr>
              <a:t>RACCOMANDAZIONE DEL CONSIGLIO del 22 maggio 2018</a:t>
            </a:r>
            <a:r>
              <a:rPr lang="it-IT" sz="3100">
                <a:solidFill>
                  <a:schemeClr val="dk1"/>
                </a:solidFill>
              </a:rPr>
              <a:t> </a:t>
            </a:r>
            <a:r>
              <a:rPr lang="it-IT" sz="1600">
                <a:solidFill>
                  <a:schemeClr val="dk1"/>
                </a:solidFill>
              </a:rPr>
              <a:t/>
            </a:r>
            <a:br>
              <a:rPr lang="it-IT" sz="1600">
                <a:solidFill>
                  <a:schemeClr val="dk1"/>
                </a:solidFill>
              </a:rPr>
            </a:b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383350" y="1534525"/>
            <a:ext cx="66402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alfabetica funzionale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multilinguistica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matematica e competenza in scienze, tecnologie e ingegneria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digitale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personale, sociale e capacità di imparare a imparare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in materia di cittadinanza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imprenditoriale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rebuchet MS"/>
              <a:buAutoNum type="arabicPeriod"/>
            </a:pPr>
            <a:r>
              <a:rPr lang="it-IT" sz="1300"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30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ompetenza in materia di consapevolezza ed espressione culturali.</a:t>
            </a:r>
            <a:endParaRPr sz="130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3" name="Google Shape;233;p6" descr="http://www.salute.gov.it/portale/temi/img/img_cureProgrammate_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600" y="215175"/>
            <a:ext cx="1499225" cy="110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254451" y="299675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700"/>
              <a:buFont typeface="Trebuchet MS"/>
              <a:buNone/>
            </a:pPr>
            <a:r>
              <a:rPr lang="it-IT" sz="2800" b="1"/>
              <a:t>Il tema della cittadinanza</a:t>
            </a:r>
            <a:endParaRPr sz="2800" b="1"/>
          </a:p>
        </p:txBody>
      </p:sp>
      <p:sp>
        <p:nvSpPr>
          <p:cNvPr id="241" name="Google Shape;241;p7"/>
          <p:cNvSpPr/>
          <p:nvPr/>
        </p:nvSpPr>
        <p:spPr>
          <a:xfrm>
            <a:off x="291025" y="1192804"/>
            <a:ext cx="6747000" cy="27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Char char="➔"/>
            </a:pP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it-IT"/>
              <a:t>V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 </a:t>
            </a:r>
            <a:r>
              <a:rPr lang="it-IT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sfondo integratore e punto di riferimento 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tutte le discipline che concorrono a definire il curricolo della scuola dell’infanzia e del primo ciclo di istruzione in una </a:t>
            </a:r>
            <a:r>
              <a:rPr lang="it-IT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prospettiva verticale</a:t>
            </a:r>
            <a:r>
              <a:rPr lang="it-IT"/>
              <a:t>”.</a:t>
            </a:r>
            <a:endParaRPr/>
          </a:p>
          <a:p>
            <a:pPr marL="45720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400"/>
              <a:buChar char="➔"/>
            </a:pPr>
            <a:r>
              <a:rPr lang="it-IT" b="1"/>
              <a:t>“</a:t>
            </a:r>
            <a:r>
              <a:rPr lang="it-IT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Cittadinanza che riguarda tutte le grandi aree del sapere</a:t>
            </a:r>
            <a:r>
              <a:rPr lang="it-IT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sia per il contributo che possono offrire i singoli ambiti disciplinari, sia, e ancora di più, per le molteplici connessioni che le discipline hanno tra di loro”.</a:t>
            </a:r>
            <a:endParaRPr/>
          </a:p>
        </p:txBody>
      </p:sp>
      <p:sp>
        <p:nvSpPr>
          <p:cNvPr id="242" name="Google Shape;242;p7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8" descr="Schermata 2018-04-17 alle 12.00.11.png"/>
          <p:cNvPicPr preferRelativeResize="0"/>
          <p:nvPr/>
        </p:nvPicPr>
        <p:blipFill rotWithShape="1">
          <a:blip r:embed="rId3">
            <a:alphaModFix/>
          </a:blip>
          <a:srcRect l="12108" t="10540" r="68840" b="2576"/>
          <a:stretch/>
        </p:blipFill>
        <p:spPr>
          <a:xfrm rot="-5400000">
            <a:off x="1009525" y="1722100"/>
            <a:ext cx="1257401" cy="28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192826" y="38550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96428"/>
              <a:buFont typeface="Trebuchet MS"/>
              <a:buNone/>
            </a:pPr>
            <a:r>
              <a:rPr lang="it-IT" sz="2800" b="1"/>
              <a:t>Modello di Certificazione di competenze Scuola Primaria </a:t>
            </a:r>
            <a:endParaRPr sz="2800" b="1"/>
          </a:p>
        </p:txBody>
      </p:sp>
      <p:pic>
        <p:nvPicPr>
          <p:cNvPr id="252" name="Google Shape;252;p8" descr="Schermata 2018-04-17 alle 12.00.11.png"/>
          <p:cNvPicPr preferRelativeResize="0"/>
          <p:nvPr/>
        </p:nvPicPr>
        <p:blipFill rotWithShape="1">
          <a:blip r:embed="rId3">
            <a:alphaModFix/>
          </a:blip>
          <a:srcRect l="30009" t="10300" r="4949" b="1586"/>
          <a:stretch/>
        </p:blipFill>
        <p:spPr>
          <a:xfrm rot="-5400000">
            <a:off x="2891775" y="549225"/>
            <a:ext cx="4141724" cy="35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9" descr="Schermata 2018-04-17 alle 13.24.0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010" t="71416" r="38882" b="4591"/>
          <a:stretch/>
        </p:blipFill>
        <p:spPr>
          <a:xfrm>
            <a:off x="283725" y="2826125"/>
            <a:ext cx="2709000" cy="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Schermata 2018-04-17 alle 13.23.50.png"/>
          <p:cNvPicPr preferRelativeResize="0"/>
          <p:nvPr/>
        </p:nvPicPr>
        <p:blipFill rotWithShape="1">
          <a:blip r:embed="rId4">
            <a:alphaModFix/>
          </a:blip>
          <a:srcRect l="14674" t="22325" r="42221" b="1990"/>
          <a:stretch/>
        </p:blipFill>
        <p:spPr>
          <a:xfrm>
            <a:off x="3083625" y="212200"/>
            <a:ext cx="3738676" cy="41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75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750">
              <a:solidFill>
                <a:srgbClr val="000000"/>
              </a:solidFill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1812925" y="4736122"/>
            <a:ext cx="37032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Elisabetta Nigris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Università d</a:t>
            </a:r>
            <a:r>
              <a:rPr lang="it-IT" sz="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egli Studi di</a:t>
            </a:r>
            <a:r>
              <a:rPr lang="it-IT" sz="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Milano Bicocca</a:t>
            </a:r>
            <a:endParaRPr sz="6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200"/>
          </a:p>
        </p:txBody>
      </p:sp>
      <p:sp>
        <p:nvSpPr>
          <p:cNvPr id="261" name="Google Shape;261;p9"/>
          <p:cNvSpPr txBox="1">
            <a:spLocks noGrp="1"/>
          </p:cNvSpPr>
          <p:nvPr>
            <p:ph type="title"/>
          </p:nvPr>
        </p:nvSpPr>
        <p:spPr>
          <a:xfrm>
            <a:off x="192826" y="38550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ct val="96428"/>
              <a:buFont typeface="Trebuchet MS"/>
              <a:buNone/>
            </a:pPr>
            <a:r>
              <a:rPr lang="it-IT" sz="2800" b="1"/>
              <a:t>Modello di Certificazione di competenze Scuola Secondaria di Primo Grado  </a:t>
            </a:r>
            <a:endParaRPr sz="2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3867</Words>
  <Application>Microsoft Office PowerPoint</Application>
  <PresentationFormat>Presentazione su schermo (16:9)</PresentationFormat>
  <Paragraphs>508</Paragraphs>
  <Slides>48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60" baseType="lpstr">
      <vt:lpstr>Arial</vt:lpstr>
      <vt:lpstr>Trebuchet MS</vt:lpstr>
      <vt:lpstr>Noto Sans Symbols</vt:lpstr>
      <vt:lpstr>Twentieth Century</vt:lpstr>
      <vt:lpstr>Verdana</vt:lpstr>
      <vt:lpstr>Schoolbell</vt:lpstr>
      <vt:lpstr>Kaushan Script</vt:lpstr>
      <vt:lpstr>Garamond</vt:lpstr>
      <vt:lpstr>Calibri</vt:lpstr>
      <vt:lpstr>Montserrat</vt:lpstr>
      <vt:lpstr>Lato</vt:lpstr>
      <vt:lpstr>Sfaccettatura</vt:lpstr>
      <vt:lpstr>PTOF, CURRICOLO D‘ISTITUTO E OBIETTIVI DI APPRENDIMENTO PTOF, CURRICOLO D‘ISTITUTO E OBIETTIVI DI APPRENDIMENTO PTOF, </vt:lpstr>
      <vt:lpstr>Indicazioni Nazionali 2012</vt:lpstr>
      <vt:lpstr>Indicazioni Nazionali 2012</vt:lpstr>
      <vt:lpstr>Indicazioni Nazionali e Nuovi Scenari (22 febbraio 2018)</vt:lpstr>
      <vt:lpstr>L’indice del documento</vt:lpstr>
      <vt:lpstr>Le 8 competenze-chiave per l’apprendimento permanente RACCOMANDAZIONE DEL CONSIGLIO del 22 maggio 2018  </vt:lpstr>
      <vt:lpstr>Il tema della cittadinanza</vt:lpstr>
      <vt:lpstr>Modello di Certificazione di competenze Scuola Primaria </vt:lpstr>
      <vt:lpstr>Modello di Certificazione di competenze Scuola Secondaria di Primo Grado  </vt:lpstr>
      <vt:lpstr>Il curricolo di Istituto</vt:lpstr>
      <vt:lpstr>Il curricolo di Istituto</vt:lpstr>
      <vt:lpstr>Il concetto di curricolo</vt:lpstr>
      <vt:lpstr>Livelli del curricolo</vt:lpstr>
      <vt:lpstr>Diapositiva 14</vt:lpstr>
      <vt:lpstr>Manutenzione periodica del curricolo Provato sul campo</vt:lpstr>
      <vt:lpstr>Le parole degli insegnanti</vt:lpstr>
      <vt:lpstr>E dunque ?</vt:lpstr>
      <vt:lpstr>Diapositiva 18</vt:lpstr>
      <vt:lpstr> </vt:lpstr>
      <vt:lpstr>«Valutare»…  </vt:lpstr>
      <vt:lpstr>Diapositiva 21</vt:lpstr>
      <vt:lpstr>Diapositiva 22</vt:lpstr>
      <vt:lpstr>Quando scrivo un obiettivo mi chiedo:</vt:lpstr>
      <vt:lpstr>Da cosa partiamo?</vt:lpstr>
      <vt:lpstr>Nelle Linee guida dell’ordinanza</vt:lpstr>
      <vt:lpstr>Dalla progettazione alla valutazione  La FORMULAZIONE degli OBIETTIVI</vt:lpstr>
      <vt:lpstr>Obiettivi di apprendimento al termine della classe terza.  Storia </vt:lpstr>
      <vt:lpstr>Il concetto di «operazione cognitiva»</vt:lpstr>
      <vt:lpstr>Un’«operazione cognitiva»…</vt:lpstr>
      <vt:lpstr>Formulare in modo rigoroso le operazioni cognitive (e definire obiettivi specifici di apprendimento in forma operativa)</vt:lpstr>
      <vt:lpstr>I PROCESSI, LE OPERAZIONI COGNITIVI formulati dai docenti  SI SVILUPPANO IN TERMINI DI :</vt:lpstr>
      <vt:lpstr>Nelle Indicazioni...</vt:lpstr>
      <vt:lpstr>Per una progettazione pervasa di punti di contatto: formulazione degli obiettivi per tutti e per ciascuno</vt:lpstr>
      <vt:lpstr>A partire dalle INN: tre consigli utili</vt:lpstr>
      <vt:lpstr>...evitare anche quelli troppo specifici</vt:lpstr>
      <vt:lpstr>Non reinventare la ruota...</vt:lpstr>
      <vt:lpstr>Come individuare obiettivi rappresentativi della preparazione dell’allievo?</vt:lpstr>
      <vt:lpstr>Diapositiva 38</vt:lpstr>
      <vt:lpstr> Classe prima    ITALIANO </vt:lpstr>
      <vt:lpstr>Traguardi      </vt:lpstr>
      <vt:lpstr>Diapositiva 41</vt:lpstr>
      <vt:lpstr>Diapositiva 42</vt:lpstr>
      <vt:lpstr>Caratteristiche di un curricolo verticale</vt:lpstr>
      <vt:lpstr>LEGGE 62  VALUTAZIONE NEL PRIMO CICLO SCOLASTICO nota prot. 1856 del 10/10/2017 sulla descrizione dei voti come livelli di apprendimento</vt:lpstr>
      <vt:lpstr>VOTI E LIVELLI NEL PRIMO CICLO</vt:lpstr>
      <vt:lpstr>SWOT del lavoro congiunto di più ordini di scuola (curricolo verticale)…</vt:lpstr>
      <vt:lpstr>DOMANDE E DUBBI….</vt:lpstr>
      <vt:lpstr>Diapositiva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Obiettivi di apprendimento, criteri di valutazione  e giudizi descrittivi</dc:title>
  <dc:creator>LUMSA</dc:creator>
  <cp:lastModifiedBy>Francesca</cp:lastModifiedBy>
  <cp:revision>4</cp:revision>
  <dcterms:modified xsi:type="dcterms:W3CDTF">2022-06-20T16:14:04Z</dcterms:modified>
</cp:coreProperties>
</file>