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firstSlideNum="0" strictFirstAndLastChars="0" saveSubsetFonts="1" showSpecialPlsOnTitleSld="0">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62" roundtripDataSignature="AMtx7mggQKsxX+8a/sX5/T7Dj2OIWLfQJ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21827EF-E93E-4655-9DD4-6236E22DFB7A}">
  <a:tblStyle styleId="{221827EF-E93E-4655-9DD4-6236E22DFB7A}"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62" Type="http://customschemas.google.com/relationships/presentationmetadata" Target="metadata"/><Relationship Id="rId61" Type="http://schemas.openxmlformats.org/officeDocument/2006/relationships/slide" Target="slides/slide55.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60" Type="http://schemas.openxmlformats.org/officeDocument/2006/relationships/slide" Target="slides/slide54.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slide" Target="slides/slide49.xml"/><Relationship Id="rId10" Type="http://schemas.openxmlformats.org/officeDocument/2006/relationships/slide" Target="slides/slide4.xml"/><Relationship Id="rId54" Type="http://schemas.openxmlformats.org/officeDocument/2006/relationships/slide" Target="slides/slide48.xml"/><Relationship Id="rId13" Type="http://schemas.openxmlformats.org/officeDocument/2006/relationships/slide" Target="slides/slide7.xml"/><Relationship Id="rId57" Type="http://schemas.openxmlformats.org/officeDocument/2006/relationships/slide" Target="slides/slide51.xml"/><Relationship Id="rId12" Type="http://schemas.openxmlformats.org/officeDocument/2006/relationships/slide" Target="slides/slide6.xml"/><Relationship Id="rId56" Type="http://schemas.openxmlformats.org/officeDocument/2006/relationships/slide" Target="slides/slide50.xml"/><Relationship Id="rId15" Type="http://schemas.openxmlformats.org/officeDocument/2006/relationships/slide" Target="slides/slide9.xml"/><Relationship Id="rId59" Type="http://schemas.openxmlformats.org/officeDocument/2006/relationships/slide" Target="slides/slide53.xml"/><Relationship Id="rId14" Type="http://schemas.openxmlformats.org/officeDocument/2006/relationships/slide" Target="slides/slide8.xml"/><Relationship Id="rId58" Type="http://schemas.openxmlformats.org/officeDocument/2006/relationships/slide" Target="slides/slide52.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it-IT"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5" name="Google Shape;14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9" name="Google Shape;169;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5" name="Google Shape;175;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7" name="Google Shape;187;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1200"/>
              <a:buFont typeface="Calibri"/>
              <a:buNone/>
            </a:pPr>
            <a:r>
              <a:rPr i="1" lang="it-IT" sz="1200">
                <a:solidFill>
                  <a:srgbClr val="FF0000"/>
                </a:solidFill>
              </a:rPr>
              <a:t>La valutazione abbia a “oggetto il processo formativo e i risultati di apprendimento”, assegnando ad essa una valenza formativa ed educativa che concorre al miglioramento degli apprendimenti. </a:t>
            </a:r>
            <a:endParaRPr/>
          </a:p>
        </p:txBody>
      </p:sp>
      <p:sp>
        <p:nvSpPr>
          <p:cNvPr id="188" name="Google Shape;188;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5" name="Google Shape;195;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0" i="0" lang="it-IT"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4" name="Google Shape;204;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0" i="0" lang="it-IT"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7" name="Google Shape;97;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1" name="Google Shape;211;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1" marL="457200" rtl="0" algn="l">
              <a:spcBef>
                <a:spcPts val="0"/>
              </a:spcBef>
              <a:spcAft>
                <a:spcPts val="0"/>
              </a:spcAft>
              <a:buClr>
                <a:schemeClr val="dk1"/>
              </a:buClr>
              <a:buSzPts val="4800"/>
              <a:buFont typeface="Calibri"/>
              <a:buNone/>
            </a:pPr>
            <a:r>
              <a:rPr b="0" lang="it-IT" sz="4800"/>
              <a:t>E’ necessario CHIARIRE CHE COSA SI VALUTA</a:t>
            </a:r>
            <a:endParaRPr/>
          </a:p>
          <a:p>
            <a:pPr indent="0" lvl="0" marL="0" rtl="0" algn="l">
              <a:spcBef>
                <a:spcPts val="0"/>
              </a:spcBef>
              <a:spcAft>
                <a:spcPts val="0"/>
              </a:spcAft>
              <a:buNone/>
            </a:pPr>
            <a:r>
              <a:t/>
            </a:r>
            <a:endParaRPr/>
          </a:p>
        </p:txBody>
      </p:sp>
      <p:sp>
        <p:nvSpPr>
          <p:cNvPr id="212" name="Google Shape;212;p2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8" name="Google Shape;218;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9" name="Google Shape;219;p2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0" i="0" lang="it-IT"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0" name="Google Shape;230;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0" i="0" lang="it-IT"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1" name="Google Shape;241;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47" name="Google Shape;247;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 name="Google Shape;248;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0" i="0" lang="it-IT"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62" name="Google Shape;262;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3" name="Google Shape;263;p2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sz="1200" u="none">
                <a:solidFill>
                  <a:schemeClr val="dk1"/>
                </a:solidFill>
                <a:latin typeface="Arial"/>
                <a:ea typeface="Arial"/>
                <a:cs typeface="Arial"/>
                <a:sym typeface="Arial"/>
              </a:rPr>
              <a:t>‹#›</a:t>
            </a:fld>
            <a:endParaRPr sz="1200" u="none">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0" name="Google Shape;270;p2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1" name="Google Shape;271;p2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sz="1200" u="none">
                <a:solidFill>
                  <a:schemeClr val="dk1"/>
                </a:solidFill>
                <a:latin typeface="Arial"/>
                <a:ea typeface="Arial"/>
                <a:cs typeface="Arial"/>
                <a:sym typeface="Arial"/>
              </a:rPr>
              <a:t>‹#›</a:t>
            </a:fld>
            <a:endParaRPr sz="1200" u="none">
              <a:solidFill>
                <a:schemeClr val="dk1"/>
              </a:solidFill>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7" name="Google Shape;277;p2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8" name="Google Shape;278;p2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sz="1200" u="none">
                <a:solidFill>
                  <a:schemeClr val="dk1"/>
                </a:solidFill>
                <a:latin typeface="Arial"/>
                <a:ea typeface="Arial"/>
                <a:cs typeface="Arial"/>
                <a:sym typeface="Arial"/>
              </a:rPr>
              <a:t>‹#›</a:t>
            </a:fld>
            <a:endParaRPr sz="1200" u="none">
              <a:solidFill>
                <a:schemeClr val="dk1"/>
              </a:solidFill>
              <a:latin typeface="Arial"/>
              <a:ea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05" name="Google Shape;305;p2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6" name="Google Shape;306;p2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sz="1200" u="none">
                <a:solidFill>
                  <a:schemeClr val="dk1"/>
                </a:solidFill>
                <a:latin typeface="Arial"/>
                <a:ea typeface="Arial"/>
                <a:cs typeface="Arial"/>
                <a:sym typeface="Arial"/>
              </a:rPr>
              <a:t>‹#›</a:t>
            </a:fld>
            <a:endParaRPr sz="1200" u="none">
              <a:solidFill>
                <a:schemeClr val="dk1"/>
              </a:solidFill>
              <a:latin typeface="Arial"/>
              <a:ea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20" name="Google Shape;320;p3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1" name="Google Shape;321;p3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sz="1200" u="none">
                <a:solidFill>
                  <a:schemeClr val="dk1"/>
                </a:solidFill>
                <a:latin typeface="Arial"/>
                <a:ea typeface="Arial"/>
                <a:cs typeface="Arial"/>
                <a:sym typeface="Arial"/>
              </a:rPr>
              <a:t>‹#›</a:t>
            </a:fld>
            <a:endParaRPr sz="1200" u="non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9" name="Google Shape;339;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5" name="Google Shape;345;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7" name="Google Shape;357;p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p3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4" name="Google Shape;364;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9" name="Google Shape;369;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p3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5" name="Google Shape;375;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p3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1" name="Google Shape;381;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6" name="Shape 406"/>
        <p:cNvGrpSpPr/>
        <p:nvPr/>
      </p:nvGrpSpPr>
      <p:grpSpPr>
        <a:xfrm>
          <a:off x="0" y="0"/>
          <a:ext cx="0" cy="0"/>
          <a:chOff x="0" y="0"/>
          <a:chExt cx="0" cy="0"/>
        </a:xfrm>
      </p:grpSpPr>
      <p:sp>
        <p:nvSpPr>
          <p:cNvPr id="407" name="Google Shape;407;p3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8" name="Google Shape;408;p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p3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4" name="Google Shape;414;p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p4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0" name="Google Shape;420;p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4" name="Shape 424"/>
        <p:cNvGrpSpPr/>
        <p:nvPr/>
      </p:nvGrpSpPr>
      <p:grpSpPr>
        <a:xfrm>
          <a:off x="0" y="0"/>
          <a:ext cx="0" cy="0"/>
          <a:chOff x="0" y="0"/>
          <a:chExt cx="0" cy="0"/>
        </a:xfrm>
      </p:grpSpPr>
      <p:sp>
        <p:nvSpPr>
          <p:cNvPr id="425" name="Google Shape;425;p4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6" name="Google Shape;426;p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6" name="Shape 436"/>
        <p:cNvGrpSpPr/>
        <p:nvPr/>
      </p:nvGrpSpPr>
      <p:grpSpPr>
        <a:xfrm>
          <a:off x="0" y="0"/>
          <a:ext cx="0" cy="0"/>
          <a:chOff x="0" y="0"/>
          <a:chExt cx="0" cy="0"/>
        </a:xfrm>
      </p:grpSpPr>
      <p:sp>
        <p:nvSpPr>
          <p:cNvPr id="437" name="Google Shape;437;p4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8" name="Google Shape;438;p4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2" name="Shape 442"/>
        <p:cNvGrpSpPr/>
        <p:nvPr/>
      </p:nvGrpSpPr>
      <p:grpSpPr>
        <a:xfrm>
          <a:off x="0" y="0"/>
          <a:ext cx="0" cy="0"/>
          <a:chOff x="0" y="0"/>
          <a:chExt cx="0" cy="0"/>
        </a:xfrm>
      </p:grpSpPr>
      <p:sp>
        <p:nvSpPr>
          <p:cNvPr id="443" name="Google Shape;443;p4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4" name="Google Shape;444;p4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p4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0" name="Google Shape;450;p4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4" name="Shape 454"/>
        <p:cNvGrpSpPr/>
        <p:nvPr/>
      </p:nvGrpSpPr>
      <p:grpSpPr>
        <a:xfrm>
          <a:off x="0" y="0"/>
          <a:ext cx="0" cy="0"/>
          <a:chOff x="0" y="0"/>
          <a:chExt cx="0" cy="0"/>
        </a:xfrm>
      </p:grpSpPr>
      <p:sp>
        <p:nvSpPr>
          <p:cNvPr id="455" name="Google Shape;455;p4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6" name="Google Shape;456;p4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0" name="Shape 460"/>
        <p:cNvGrpSpPr/>
        <p:nvPr/>
      </p:nvGrpSpPr>
      <p:grpSpPr>
        <a:xfrm>
          <a:off x="0" y="0"/>
          <a:ext cx="0" cy="0"/>
          <a:chOff x="0" y="0"/>
          <a:chExt cx="0" cy="0"/>
        </a:xfrm>
      </p:grpSpPr>
      <p:sp>
        <p:nvSpPr>
          <p:cNvPr id="461" name="Google Shape;461;p4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2" name="Google Shape;462;p4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6" name="Shape 466"/>
        <p:cNvGrpSpPr/>
        <p:nvPr/>
      </p:nvGrpSpPr>
      <p:grpSpPr>
        <a:xfrm>
          <a:off x="0" y="0"/>
          <a:ext cx="0" cy="0"/>
          <a:chOff x="0" y="0"/>
          <a:chExt cx="0" cy="0"/>
        </a:xfrm>
      </p:grpSpPr>
      <p:sp>
        <p:nvSpPr>
          <p:cNvPr id="467" name="Google Shape;467;p4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8" name="Google Shape;468;p4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2" name="Shape 472"/>
        <p:cNvGrpSpPr/>
        <p:nvPr/>
      </p:nvGrpSpPr>
      <p:grpSpPr>
        <a:xfrm>
          <a:off x="0" y="0"/>
          <a:ext cx="0" cy="0"/>
          <a:chOff x="0" y="0"/>
          <a:chExt cx="0" cy="0"/>
        </a:xfrm>
      </p:grpSpPr>
      <p:sp>
        <p:nvSpPr>
          <p:cNvPr id="473" name="Google Shape;473;p4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4" name="Google Shape;474;p4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8" name="Shape 478"/>
        <p:cNvGrpSpPr/>
        <p:nvPr/>
      </p:nvGrpSpPr>
      <p:grpSpPr>
        <a:xfrm>
          <a:off x="0" y="0"/>
          <a:ext cx="0" cy="0"/>
          <a:chOff x="0" y="0"/>
          <a:chExt cx="0" cy="0"/>
        </a:xfrm>
      </p:grpSpPr>
      <p:sp>
        <p:nvSpPr>
          <p:cNvPr id="479" name="Google Shape;479;p4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0" name="Google Shape;480;p4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4" name="Shape 484"/>
        <p:cNvGrpSpPr/>
        <p:nvPr/>
      </p:nvGrpSpPr>
      <p:grpSpPr>
        <a:xfrm>
          <a:off x="0" y="0"/>
          <a:ext cx="0" cy="0"/>
          <a:chOff x="0" y="0"/>
          <a:chExt cx="0" cy="0"/>
        </a:xfrm>
      </p:grpSpPr>
      <p:sp>
        <p:nvSpPr>
          <p:cNvPr id="485" name="Google Shape;485;p5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6" name="Google Shape;486;p5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 name="Google Shape;115;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0" name="Shape 490"/>
        <p:cNvGrpSpPr/>
        <p:nvPr/>
      </p:nvGrpSpPr>
      <p:grpSpPr>
        <a:xfrm>
          <a:off x="0" y="0"/>
          <a:ext cx="0" cy="0"/>
          <a:chOff x="0" y="0"/>
          <a:chExt cx="0" cy="0"/>
        </a:xfrm>
      </p:grpSpPr>
      <p:sp>
        <p:nvSpPr>
          <p:cNvPr id="491" name="Google Shape;491;p5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2" name="Google Shape;492;p5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6" name="Shape 496"/>
        <p:cNvGrpSpPr/>
        <p:nvPr/>
      </p:nvGrpSpPr>
      <p:grpSpPr>
        <a:xfrm>
          <a:off x="0" y="0"/>
          <a:ext cx="0" cy="0"/>
          <a:chOff x="0" y="0"/>
          <a:chExt cx="0" cy="0"/>
        </a:xfrm>
      </p:grpSpPr>
      <p:sp>
        <p:nvSpPr>
          <p:cNvPr id="497" name="Google Shape;497;p5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8" name="Google Shape;498;p5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2" name="Shape 502"/>
        <p:cNvGrpSpPr/>
        <p:nvPr/>
      </p:nvGrpSpPr>
      <p:grpSpPr>
        <a:xfrm>
          <a:off x="0" y="0"/>
          <a:ext cx="0" cy="0"/>
          <a:chOff x="0" y="0"/>
          <a:chExt cx="0" cy="0"/>
        </a:xfrm>
      </p:grpSpPr>
      <p:sp>
        <p:nvSpPr>
          <p:cNvPr id="503" name="Google Shape;503;p5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4" name="Google Shape;504;p5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8" name="Shape 508"/>
        <p:cNvGrpSpPr/>
        <p:nvPr/>
      </p:nvGrpSpPr>
      <p:grpSpPr>
        <a:xfrm>
          <a:off x="0" y="0"/>
          <a:ext cx="0" cy="0"/>
          <a:chOff x="0" y="0"/>
          <a:chExt cx="0" cy="0"/>
        </a:xfrm>
      </p:grpSpPr>
      <p:sp>
        <p:nvSpPr>
          <p:cNvPr id="509" name="Google Shape;509;p5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0" name="Google Shape;510;p5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4" name="Shape 514"/>
        <p:cNvGrpSpPr/>
        <p:nvPr/>
      </p:nvGrpSpPr>
      <p:grpSpPr>
        <a:xfrm>
          <a:off x="0" y="0"/>
          <a:ext cx="0" cy="0"/>
          <a:chOff x="0" y="0"/>
          <a:chExt cx="0" cy="0"/>
        </a:xfrm>
      </p:grpSpPr>
      <p:sp>
        <p:nvSpPr>
          <p:cNvPr id="515" name="Google Shape;515;p5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6" name="Google Shape;516;p5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0" name="Shape 520"/>
        <p:cNvGrpSpPr/>
        <p:nvPr/>
      </p:nvGrpSpPr>
      <p:grpSpPr>
        <a:xfrm>
          <a:off x="0" y="0"/>
          <a:ext cx="0" cy="0"/>
          <a:chOff x="0" y="0"/>
          <a:chExt cx="0" cy="0"/>
        </a:xfrm>
      </p:grpSpPr>
      <p:sp>
        <p:nvSpPr>
          <p:cNvPr id="521" name="Google Shape;521;p5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2" name="Google Shape;522;p5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type="title">
  <p:cSld name="TITLE">
    <p:spTree>
      <p:nvGrpSpPr>
        <p:cNvPr id="15" name="Shape 15"/>
        <p:cNvGrpSpPr/>
        <p:nvPr/>
      </p:nvGrpSpPr>
      <p:grpSpPr>
        <a:xfrm>
          <a:off x="0" y="0"/>
          <a:ext cx="0" cy="0"/>
          <a:chOff x="0" y="0"/>
          <a:chExt cx="0" cy="0"/>
        </a:xfrm>
      </p:grpSpPr>
      <p:sp>
        <p:nvSpPr>
          <p:cNvPr id="16" name="Google Shape;16;p5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5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5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5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5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type="vertTx">
  <p:cSld name="VERTICAL_TEXT">
    <p:spTree>
      <p:nvGrpSpPr>
        <p:cNvPr id="72" name="Shape 72"/>
        <p:cNvGrpSpPr/>
        <p:nvPr/>
      </p:nvGrpSpPr>
      <p:grpSpPr>
        <a:xfrm>
          <a:off x="0" y="0"/>
          <a:ext cx="0" cy="0"/>
          <a:chOff x="0" y="0"/>
          <a:chExt cx="0" cy="0"/>
        </a:xfrm>
      </p:grpSpPr>
      <p:sp>
        <p:nvSpPr>
          <p:cNvPr id="73" name="Google Shape;73;p6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6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6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6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6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testo verticale" type="vertTitleAndTx">
  <p:cSld name="VERTICAL_TITLE_AND_VERTICAL_TEXT">
    <p:spTree>
      <p:nvGrpSpPr>
        <p:cNvPr id="78" name="Shape 78"/>
        <p:cNvGrpSpPr/>
        <p:nvPr/>
      </p:nvGrpSpPr>
      <p:grpSpPr>
        <a:xfrm>
          <a:off x="0" y="0"/>
          <a:ext cx="0" cy="0"/>
          <a:chOff x="0" y="0"/>
          <a:chExt cx="0" cy="0"/>
        </a:xfrm>
      </p:grpSpPr>
      <p:sp>
        <p:nvSpPr>
          <p:cNvPr id="79" name="Google Shape;79;p6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6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6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6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6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ntenuto" type="obj">
  <p:cSld name="OBJECT">
    <p:spTree>
      <p:nvGrpSpPr>
        <p:cNvPr id="21" name="Shape 21"/>
        <p:cNvGrpSpPr/>
        <p:nvPr/>
      </p:nvGrpSpPr>
      <p:grpSpPr>
        <a:xfrm>
          <a:off x="0" y="0"/>
          <a:ext cx="0" cy="0"/>
          <a:chOff x="0" y="0"/>
          <a:chExt cx="0" cy="0"/>
        </a:xfrm>
      </p:grpSpPr>
      <p:sp>
        <p:nvSpPr>
          <p:cNvPr id="22" name="Google Shape;22;p5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5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5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5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5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a" type="blank">
  <p:cSld name="BLANK">
    <p:spTree>
      <p:nvGrpSpPr>
        <p:cNvPr id="27" name="Shape 27"/>
        <p:cNvGrpSpPr/>
        <p:nvPr/>
      </p:nvGrpSpPr>
      <p:grpSpPr>
        <a:xfrm>
          <a:off x="0" y="0"/>
          <a:ext cx="0" cy="0"/>
          <a:chOff x="0" y="0"/>
          <a:chExt cx="0" cy="0"/>
        </a:xfrm>
      </p:grpSpPr>
      <p:sp>
        <p:nvSpPr>
          <p:cNvPr id="28" name="Google Shape;28;p6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6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6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sezione" type="secHead">
  <p:cSld name="SECTION_HEADER">
    <p:spTree>
      <p:nvGrpSpPr>
        <p:cNvPr id="31" name="Shape 31"/>
        <p:cNvGrpSpPr/>
        <p:nvPr/>
      </p:nvGrpSpPr>
      <p:grpSpPr>
        <a:xfrm>
          <a:off x="0" y="0"/>
          <a:ext cx="0" cy="0"/>
          <a:chOff x="0" y="0"/>
          <a:chExt cx="0" cy="0"/>
        </a:xfrm>
      </p:grpSpPr>
      <p:sp>
        <p:nvSpPr>
          <p:cNvPr id="32" name="Google Shape;32;p6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6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6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6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titolo" type="titleOnly">
  <p:cSld name="TITLE_ONLY">
    <p:spTree>
      <p:nvGrpSpPr>
        <p:cNvPr id="37" name="Shape 37"/>
        <p:cNvGrpSpPr/>
        <p:nvPr/>
      </p:nvGrpSpPr>
      <p:grpSpPr>
        <a:xfrm>
          <a:off x="0" y="0"/>
          <a:ext cx="0" cy="0"/>
          <a:chOff x="0" y="0"/>
          <a:chExt cx="0" cy="0"/>
        </a:xfrm>
      </p:grpSpPr>
      <p:sp>
        <p:nvSpPr>
          <p:cNvPr id="38" name="Google Shape;38;p6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6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6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6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e contenuti" type="twoObj">
  <p:cSld name="TWO_OBJECTS">
    <p:spTree>
      <p:nvGrpSpPr>
        <p:cNvPr id="42" name="Shape 42"/>
        <p:cNvGrpSpPr/>
        <p:nvPr/>
      </p:nvGrpSpPr>
      <p:grpSpPr>
        <a:xfrm>
          <a:off x="0" y="0"/>
          <a:ext cx="0" cy="0"/>
          <a:chOff x="0" y="0"/>
          <a:chExt cx="0" cy="0"/>
        </a:xfrm>
      </p:grpSpPr>
      <p:sp>
        <p:nvSpPr>
          <p:cNvPr id="43" name="Google Shape;43;p6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6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6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6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ronto" type="twoTxTwoObj">
  <p:cSld name="TWO_OBJECTS_WITH_TEXT">
    <p:spTree>
      <p:nvGrpSpPr>
        <p:cNvPr id="49" name="Shape 49"/>
        <p:cNvGrpSpPr/>
        <p:nvPr/>
      </p:nvGrpSpPr>
      <p:grpSpPr>
        <a:xfrm>
          <a:off x="0" y="0"/>
          <a:ext cx="0" cy="0"/>
          <a:chOff x="0" y="0"/>
          <a:chExt cx="0" cy="0"/>
        </a:xfrm>
      </p:grpSpPr>
      <p:sp>
        <p:nvSpPr>
          <p:cNvPr id="50" name="Google Shape;50;p6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64"/>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2" name="Google Shape;52;p64"/>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3" name="Google Shape;53;p64"/>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4" name="Google Shape;54;p64"/>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5" name="Google Shape;55;p6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6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6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con didascalia" type="objTx">
  <p:cSld name="OBJECT_WITH_CAPTION_TEXT">
    <p:spTree>
      <p:nvGrpSpPr>
        <p:cNvPr id="58" name="Shape 58"/>
        <p:cNvGrpSpPr/>
        <p:nvPr/>
      </p:nvGrpSpPr>
      <p:grpSpPr>
        <a:xfrm>
          <a:off x="0" y="0"/>
          <a:ext cx="0" cy="0"/>
          <a:chOff x="0" y="0"/>
          <a:chExt cx="0" cy="0"/>
        </a:xfrm>
      </p:grpSpPr>
      <p:sp>
        <p:nvSpPr>
          <p:cNvPr id="59" name="Google Shape;59;p6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6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6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6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6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6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magine con didascalia" type="picTx">
  <p:cSld name="PICTURE_WITH_CAPTION_TEXT">
    <p:spTree>
      <p:nvGrpSpPr>
        <p:cNvPr id="65" name="Shape 65"/>
        <p:cNvGrpSpPr/>
        <p:nvPr/>
      </p:nvGrpSpPr>
      <p:grpSpPr>
        <a:xfrm>
          <a:off x="0" y="0"/>
          <a:ext cx="0" cy="0"/>
          <a:chOff x="0" y="0"/>
          <a:chExt cx="0" cy="0"/>
        </a:xfrm>
      </p:grpSpPr>
      <p:sp>
        <p:nvSpPr>
          <p:cNvPr id="66" name="Google Shape;66;p6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66"/>
          <p:cNvSpPr/>
          <p:nvPr>
            <p:ph idx="2" type="pic"/>
          </p:nvPr>
        </p:nvSpPr>
        <p:spPr>
          <a:xfrm>
            <a:off x="5183188" y="987425"/>
            <a:ext cx="6172200" cy="4873625"/>
          </a:xfrm>
          <a:prstGeom prst="rect">
            <a:avLst/>
          </a:prstGeom>
          <a:noFill/>
          <a:ln>
            <a:noFill/>
          </a:ln>
        </p:spPr>
      </p:sp>
      <p:sp>
        <p:nvSpPr>
          <p:cNvPr id="68" name="Google Shape;68;p6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6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6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6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5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5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5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5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5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jpg"/><Relationship Id="rId4" Type="http://schemas.openxmlformats.org/officeDocument/2006/relationships/hyperlink" Target="https://it.wikipedia.org/wiki/John_Dewey" TargetMode="External"/><Relationship Id="rId5" Type="http://schemas.openxmlformats.org/officeDocument/2006/relationships/image" Target="../media/image5.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4.png"/><Relationship Id="rId4" Type="http://schemas.openxmlformats.org/officeDocument/2006/relationships/image" Target="../media/image1.png"/><Relationship Id="rId5"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1.xml"/><Relationship Id="rId3" Type="http://schemas.openxmlformats.org/officeDocument/2006/relationships/image" Target="../media/image8.png"/><Relationship Id="rId4" Type="http://schemas.openxmlformats.org/officeDocument/2006/relationships/image" Target="../media/image7.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p:nvPr/>
        </p:nvSpPr>
        <p:spPr>
          <a:xfrm>
            <a:off x="462058" y="450221"/>
            <a:ext cx="8997696" cy="3918123"/>
          </a:xfrm>
          <a:prstGeom prst="rect">
            <a:avLst/>
          </a:prstGeom>
          <a:solidFill>
            <a:srgbClr val="59595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404040"/>
              </a:solidFill>
              <a:latin typeface="Calibri"/>
              <a:ea typeface="Calibri"/>
              <a:cs typeface="Calibri"/>
              <a:sym typeface="Calibri"/>
            </a:endParaRPr>
          </a:p>
        </p:txBody>
      </p:sp>
      <p:sp>
        <p:nvSpPr>
          <p:cNvPr id="89" name="Google Shape;89;p1"/>
          <p:cNvSpPr txBox="1"/>
          <p:nvPr>
            <p:ph type="ctrTitle"/>
          </p:nvPr>
        </p:nvSpPr>
        <p:spPr>
          <a:xfrm>
            <a:off x="418730" y="462009"/>
            <a:ext cx="9002554" cy="3921287"/>
          </a:xfrm>
          <a:prstGeom prst="rect">
            <a:avLst/>
          </a:prstGeom>
          <a:solidFill>
            <a:schemeClr val="accent1"/>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600"/>
              <a:buFont typeface="Calibri"/>
              <a:buNone/>
            </a:pPr>
            <a:r>
              <a:rPr b="1" lang="it-IT" sz="4600">
                <a:solidFill>
                  <a:srgbClr val="FFFFFF"/>
                </a:solidFill>
              </a:rPr>
              <a:t>La nuova valutazione degli apprendimenti nella scuola primaria e la governance del Dirigente scolastico</a:t>
            </a:r>
            <a:endParaRPr b="1" sz="4600">
              <a:solidFill>
                <a:srgbClr val="FFFFFF"/>
              </a:solidFill>
              <a:latin typeface="Calibri"/>
              <a:ea typeface="Calibri"/>
              <a:cs typeface="Calibri"/>
              <a:sym typeface="Calibri"/>
            </a:endParaRPr>
          </a:p>
        </p:txBody>
      </p:sp>
      <p:sp>
        <p:nvSpPr>
          <p:cNvPr id="90" name="Google Shape;90;p1"/>
          <p:cNvSpPr/>
          <p:nvPr/>
        </p:nvSpPr>
        <p:spPr>
          <a:xfrm>
            <a:off x="457200" y="4521269"/>
            <a:ext cx="11277600" cy="1877811"/>
          </a:xfrm>
          <a:prstGeom prst="rect">
            <a:avLst/>
          </a:prstGeom>
          <a:solidFill>
            <a:srgbClr val="7F7F7F">
              <a:alpha val="2000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91" name="Google Shape;91;p1"/>
          <p:cNvSpPr txBox="1"/>
          <p:nvPr>
            <p:ph idx="1" type="subTitle"/>
          </p:nvPr>
        </p:nvSpPr>
        <p:spPr>
          <a:xfrm>
            <a:off x="1079499" y="4843002"/>
            <a:ext cx="10012680" cy="123434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2600"/>
              <a:buNone/>
            </a:pPr>
            <a:r>
              <a:t/>
            </a:r>
            <a:endParaRPr sz="2600">
              <a:solidFill>
                <a:srgbClr val="1B1B1B"/>
              </a:solidFill>
            </a:endParaRPr>
          </a:p>
          <a:p>
            <a:pPr indent="165100" lvl="0" marL="0" rtl="0" algn="l">
              <a:lnSpc>
                <a:spcPct val="90000"/>
              </a:lnSpc>
              <a:spcBef>
                <a:spcPts val="1000"/>
              </a:spcBef>
              <a:spcAft>
                <a:spcPts val="0"/>
              </a:spcAft>
              <a:buClr>
                <a:schemeClr val="dk1"/>
              </a:buClr>
              <a:buSzPts val="2600"/>
              <a:buFont typeface="Arial"/>
              <a:buNone/>
            </a:pPr>
            <a:r>
              <a:t/>
            </a:r>
            <a:endParaRPr sz="2600">
              <a:solidFill>
                <a:srgbClr val="1B1B1B"/>
              </a:solidFill>
            </a:endParaRPr>
          </a:p>
          <a:p>
            <a:pPr indent="165100" lvl="0" marL="0" rtl="0" algn="l">
              <a:lnSpc>
                <a:spcPct val="90000"/>
              </a:lnSpc>
              <a:spcBef>
                <a:spcPts val="1000"/>
              </a:spcBef>
              <a:spcAft>
                <a:spcPts val="0"/>
              </a:spcAft>
              <a:buClr>
                <a:schemeClr val="dk1"/>
              </a:buClr>
              <a:buSzPts val="2600"/>
              <a:buFont typeface="Arial"/>
              <a:buNone/>
            </a:pPr>
            <a:r>
              <a:t/>
            </a:r>
            <a:endParaRPr sz="2600">
              <a:solidFill>
                <a:srgbClr val="1B1B1B"/>
              </a:solidFill>
            </a:endParaRPr>
          </a:p>
          <a:p>
            <a:pPr indent="165100" lvl="0" marL="0" rtl="0" algn="l">
              <a:lnSpc>
                <a:spcPct val="90000"/>
              </a:lnSpc>
              <a:spcBef>
                <a:spcPts val="1000"/>
              </a:spcBef>
              <a:spcAft>
                <a:spcPts val="0"/>
              </a:spcAft>
              <a:buClr>
                <a:schemeClr val="dk1"/>
              </a:buClr>
              <a:buSzPts val="2600"/>
              <a:buFont typeface="Arial"/>
              <a:buNone/>
            </a:pPr>
            <a:r>
              <a:t/>
            </a:r>
            <a:endParaRPr sz="2600">
              <a:solidFill>
                <a:srgbClr val="1B1B1B"/>
              </a:solidFill>
            </a:endParaRPr>
          </a:p>
        </p:txBody>
      </p:sp>
      <p:sp>
        <p:nvSpPr>
          <p:cNvPr id="92" name="Google Shape;92;p1"/>
          <p:cNvSpPr/>
          <p:nvPr/>
        </p:nvSpPr>
        <p:spPr>
          <a:xfrm>
            <a:off x="9619345" y="450221"/>
            <a:ext cx="2115455" cy="1890204"/>
          </a:xfrm>
          <a:prstGeom prst="rect">
            <a:avLst/>
          </a:prstGeom>
          <a:solidFill>
            <a:schemeClr val="accent1">
              <a:alpha val="94901"/>
            </a:scheme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pic>
        <p:nvPicPr>
          <p:cNvPr descr="Segno di spunta" id="93" name="Google Shape;93;p1"/>
          <p:cNvPicPr preferRelativeResize="0"/>
          <p:nvPr/>
        </p:nvPicPr>
        <p:blipFill rotWithShape="1">
          <a:blip r:embed="rId3">
            <a:alphaModFix/>
          </a:blip>
          <a:srcRect b="0" l="0" r="0" t="0"/>
          <a:stretch/>
        </p:blipFill>
        <p:spPr>
          <a:xfrm>
            <a:off x="9857725" y="2612676"/>
            <a:ext cx="1632648" cy="1632648"/>
          </a:xfrm>
          <a:prstGeom prst="rect">
            <a:avLst/>
          </a:prstGeom>
          <a:noFill/>
          <a:ln>
            <a:noFill/>
          </a:ln>
        </p:spPr>
      </p:pic>
      <p:sp>
        <p:nvSpPr>
          <p:cNvPr id="94" name="Google Shape;94;p1"/>
          <p:cNvSpPr txBox="1"/>
          <p:nvPr/>
        </p:nvSpPr>
        <p:spPr>
          <a:xfrm>
            <a:off x="1971039" y="5649834"/>
            <a:ext cx="8229600" cy="588379"/>
          </a:xfrm>
          <a:prstGeom prst="rect">
            <a:avLst/>
          </a:prstGeom>
          <a:noFill/>
          <a:ln>
            <a:noFill/>
          </a:ln>
        </p:spPr>
        <p:txBody>
          <a:bodyPr anchorCtr="0" anchor="b"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2400"/>
              <a:buFont typeface="Calibri"/>
              <a:buNone/>
            </a:pPr>
            <a:r>
              <a:rPr b="1" i="0" lang="it-IT" sz="2400" u="none" cap="none" strike="noStrike">
                <a:solidFill>
                  <a:schemeClr val="dk1"/>
                </a:solidFill>
                <a:latin typeface="Calibri"/>
                <a:ea typeface="Calibri"/>
                <a:cs typeface="Calibri"/>
                <a:sym typeface="Calibri"/>
              </a:rPr>
              <a:t>Elisabetta Nigris - Milena Piscozzo</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0"/>
          <p:cNvSpPr txBox="1"/>
          <p:nvPr>
            <p:ph idx="1" type="body"/>
          </p:nvPr>
        </p:nvSpPr>
        <p:spPr>
          <a:xfrm>
            <a:off x="421200" y="1512000"/>
            <a:ext cx="11248008" cy="5069617"/>
          </a:xfrm>
          <a:prstGeom prst="rect">
            <a:avLst/>
          </a:prstGeom>
          <a:solidFill>
            <a:srgbClr val="EDEDED"/>
          </a:solidFill>
          <a:ln>
            <a:noFill/>
          </a:ln>
        </p:spPr>
        <p:txBody>
          <a:bodyPr anchorCtr="0" anchor="t" bIns="45700" lIns="91425" spcFirstLastPara="1" rIns="91425" wrap="square" tIns="45700">
            <a:normAutofit fontScale="92500" lnSpcReduction="20000"/>
          </a:bodyPr>
          <a:lstStyle/>
          <a:p>
            <a:pPr indent="0" lvl="0" marL="0" rtl="0" algn="just">
              <a:lnSpc>
                <a:spcPct val="90000"/>
              </a:lnSpc>
              <a:spcBef>
                <a:spcPts val="0"/>
              </a:spcBef>
              <a:spcAft>
                <a:spcPts val="0"/>
              </a:spcAft>
              <a:buClr>
                <a:schemeClr val="dk1"/>
              </a:buClr>
              <a:buSzPct val="100000"/>
              <a:buNone/>
            </a:pPr>
            <a:r>
              <a:rPr b="1" lang="it-IT"/>
              <a:t>Le dimensioni indicate nelle Linee Guida non sono altro che i criteri:</a:t>
            </a:r>
            <a:endParaRPr/>
          </a:p>
          <a:p>
            <a:pPr indent="-228600" lvl="0" marL="228600" rtl="0" algn="just">
              <a:lnSpc>
                <a:spcPct val="90000"/>
              </a:lnSpc>
              <a:spcBef>
                <a:spcPts val="1000"/>
              </a:spcBef>
              <a:spcAft>
                <a:spcPts val="0"/>
              </a:spcAft>
              <a:buClr>
                <a:schemeClr val="dk1"/>
              </a:buClr>
              <a:buSzPct val="100000"/>
              <a:buChar char="•"/>
            </a:pPr>
            <a:r>
              <a:rPr b="1" lang="it-IT"/>
              <a:t>AUTONOMIA</a:t>
            </a:r>
            <a:endParaRPr/>
          </a:p>
          <a:p>
            <a:pPr indent="-228600" lvl="0" marL="228600" rtl="0" algn="just">
              <a:lnSpc>
                <a:spcPct val="90000"/>
              </a:lnSpc>
              <a:spcBef>
                <a:spcPts val="1000"/>
              </a:spcBef>
              <a:spcAft>
                <a:spcPts val="0"/>
              </a:spcAft>
              <a:buClr>
                <a:schemeClr val="dk1"/>
              </a:buClr>
              <a:buSzPct val="100000"/>
              <a:buChar char="•"/>
            </a:pPr>
            <a:r>
              <a:rPr b="1" lang="it-IT"/>
              <a:t>TIPOLOGIA DELLA</a:t>
            </a:r>
            <a:r>
              <a:rPr lang="it-IT"/>
              <a:t> </a:t>
            </a:r>
            <a:r>
              <a:rPr b="1" lang="it-IT"/>
              <a:t>SITUAZIONE </a:t>
            </a:r>
            <a:endParaRPr/>
          </a:p>
          <a:p>
            <a:pPr indent="-228600" lvl="0" marL="228600" rtl="0" algn="just">
              <a:lnSpc>
                <a:spcPct val="90000"/>
              </a:lnSpc>
              <a:spcBef>
                <a:spcPts val="1000"/>
              </a:spcBef>
              <a:spcAft>
                <a:spcPts val="0"/>
              </a:spcAft>
              <a:buClr>
                <a:schemeClr val="dk1"/>
              </a:buClr>
              <a:buSzPct val="100000"/>
              <a:buChar char="•"/>
            </a:pPr>
            <a:r>
              <a:rPr b="1" lang="it-IT"/>
              <a:t>RISORSE MOBILITATE</a:t>
            </a:r>
            <a:endParaRPr/>
          </a:p>
          <a:p>
            <a:pPr indent="-228600" lvl="0" marL="228600" rtl="0" algn="just">
              <a:lnSpc>
                <a:spcPct val="90000"/>
              </a:lnSpc>
              <a:spcBef>
                <a:spcPts val="1000"/>
              </a:spcBef>
              <a:spcAft>
                <a:spcPts val="0"/>
              </a:spcAft>
              <a:buClr>
                <a:schemeClr val="dk1"/>
              </a:buClr>
              <a:buSzPct val="100000"/>
              <a:buChar char="•"/>
            </a:pPr>
            <a:r>
              <a:rPr b="1" lang="it-IT"/>
              <a:t>CONTINUITÀ</a:t>
            </a:r>
            <a:endParaRPr/>
          </a:p>
          <a:p>
            <a:pPr indent="0" lvl="0" marL="0" rtl="0" algn="just">
              <a:lnSpc>
                <a:spcPct val="90000"/>
              </a:lnSpc>
              <a:spcBef>
                <a:spcPts val="1000"/>
              </a:spcBef>
              <a:spcAft>
                <a:spcPts val="0"/>
              </a:spcAft>
              <a:buClr>
                <a:schemeClr val="dk1"/>
              </a:buClr>
              <a:buSzPct val="100000"/>
              <a:buNone/>
            </a:pPr>
            <a:r>
              <a:t/>
            </a:r>
            <a:endParaRPr b="1"/>
          </a:p>
          <a:p>
            <a:pPr indent="0" lvl="0" marL="0" rtl="0" algn="just">
              <a:lnSpc>
                <a:spcPct val="90000"/>
              </a:lnSpc>
              <a:spcBef>
                <a:spcPts val="1000"/>
              </a:spcBef>
              <a:spcAft>
                <a:spcPts val="0"/>
              </a:spcAft>
              <a:buClr>
                <a:schemeClr val="dk1"/>
              </a:buClr>
              <a:buSzPct val="100000"/>
              <a:buNone/>
            </a:pPr>
            <a:r>
              <a:rPr b="1" lang="it-IT"/>
              <a:t>EVENTUALI ALTRI CRITERI:</a:t>
            </a:r>
            <a:endParaRPr/>
          </a:p>
          <a:p>
            <a:pPr indent="-228600" lvl="0" marL="228600" rtl="0" algn="just">
              <a:lnSpc>
                <a:spcPct val="90000"/>
              </a:lnSpc>
              <a:spcBef>
                <a:spcPts val="1000"/>
              </a:spcBef>
              <a:spcAft>
                <a:spcPts val="0"/>
              </a:spcAft>
              <a:buClr>
                <a:schemeClr val="dk1"/>
              </a:buClr>
              <a:buSzPct val="100000"/>
              <a:buChar char="•"/>
            </a:pPr>
            <a:r>
              <a:rPr b="1" lang="it-IT"/>
              <a:t>Interdisciplinarietà: </a:t>
            </a:r>
            <a:r>
              <a:rPr lang="it-IT"/>
              <a:t>fare collegamenti fra le discipline; </a:t>
            </a:r>
            <a:endParaRPr/>
          </a:p>
          <a:p>
            <a:pPr indent="-228600" lvl="0" marL="228600" rtl="0" algn="just">
              <a:lnSpc>
                <a:spcPct val="90000"/>
              </a:lnSpc>
              <a:spcBef>
                <a:spcPts val="1000"/>
              </a:spcBef>
              <a:spcAft>
                <a:spcPts val="0"/>
              </a:spcAft>
              <a:buClr>
                <a:schemeClr val="dk1"/>
              </a:buClr>
              <a:buSzPct val="100000"/>
              <a:buChar char="•"/>
            </a:pPr>
            <a:r>
              <a:rPr lang="it-IT"/>
              <a:t>……………………………</a:t>
            </a:r>
            <a:endParaRPr/>
          </a:p>
          <a:p>
            <a:pPr indent="-228600" lvl="0" marL="228600" rtl="0" algn="just">
              <a:lnSpc>
                <a:spcPct val="90000"/>
              </a:lnSpc>
              <a:spcBef>
                <a:spcPts val="1000"/>
              </a:spcBef>
              <a:spcAft>
                <a:spcPts val="0"/>
              </a:spcAft>
              <a:buClr>
                <a:schemeClr val="dk1"/>
              </a:buClr>
              <a:buSzPct val="100000"/>
              <a:buChar char="•"/>
            </a:pPr>
            <a:r>
              <a:rPr lang="it-IT"/>
              <a:t>Saper spiegare i procedimenti seguiti per svolgere il compito richiesto;</a:t>
            </a:r>
            <a:endParaRPr/>
          </a:p>
          <a:p>
            <a:pPr indent="-228600" lvl="0" marL="228600" rtl="0" algn="just">
              <a:lnSpc>
                <a:spcPct val="90000"/>
              </a:lnSpc>
              <a:spcBef>
                <a:spcPts val="1000"/>
              </a:spcBef>
              <a:spcAft>
                <a:spcPts val="0"/>
              </a:spcAft>
              <a:buClr>
                <a:schemeClr val="dk1"/>
              </a:buClr>
              <a:buSzPct val="100000"/>
              <a:buChar char="•"/>
            </a:pPr>
            <a:r>
              <a:rPr lang="it-IT"/>
              <a:t>Mettere a confronto differenti opinioni, soluzioni, strumenti, …; </a:t>
            </a:r>
            <a:endParaRPr/>
          </a:p>
          <a:p>
            <a:pPr indent="-228600" lvl="0" marL="228600" rtl="0" algn="just">
              <a:lnSpc>
                <a:spcPct val="90000"/>
              </a:lnSpc>
              <a:spcBef>
                <a:spcPts val="1000"/>
              </a:spcBef>
              <a:spcAft>
                <a:spcPts val="0"/>
              </a:spcAft>
              <a:buClr>
                <a:schemeClr val="dk1"/>
              </a:buClr>
              <a:buSzPct val="100000"/>
              <a:buChar char="•"/>
            </a:pPr>
            <a:r>
              <a:rPr lang="it-IT"/>
              <a:t>Saper tornare sui propri errori e autocorreggersi.</a:t>
            </a:r>
            <a:endParaRPr/>
          </a:p>
        </p:txBody>
      </p:sp>
      <p:sp>
        <p:nvSpPr>
          <p:cNvPr id="148" name="Google Shape;148;p10"/>
          <p:cNvSpPr txBox="1"/>
          <p:nvPr>
            <p:ph type="title"/>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I CRITERI</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1"/>
          <p:cNvSpPr txBox="1"/>
          <p:nvPr>
            <p:ph idx="1" type="body"/>
          </p:nvPr>
        </p:nvSpPr>
        <p:spPr>
          <a:xfrm>
            <a:off x="421200" y="1512000"/>
            <a:ext cx="11452194" cy="4685513"/>
          </a:xfrm>
          <a:prstGeom prst="rect">
            <a:avLst/>
          </a:prstGeom>
          <a:solidFill>
            <a:srgbClr val="EDEDED"/>
          </a:solid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chemeClr val="dk1"/>
              </a:buClr>
              <a:buSzPct val="100000"/>
              <a:buChar char="•"/>
            </a:pPr>
            <a:r>
              <a:rPr b="1" lang="it-IT" u="sng"/>
              <a:t>Avanzato</a:t>
            </a:r>
            <a:r>
              <a:rPr b="1" lang="it-IT"/>
              <a:t>: </a:t>
            </a:r>
            <a:r>
              <a:rPr lang="it-IT"/>
              <a:t>l’alunno porta a termine compiti in situazioni note e non note, mobilitando una varietà di risorse sia fornite dal docente sia reperite altrove, in modo autonomo e con continuità.</a:t>
            </a:r>
            <a:endParaRPr/>
          </a:p>
          <a:p>
            <a:pPr indent="-228600" lvl="0" marL="228600" rtl="0" algn="l">
              <a:lnSpc>
                <a:spcPct val="90000"/>
              </a:lnSpc>
              <a:spcBef>
                <a:spcPts val="1000"/>
              </a:spcBef>
              <a:spcAft>
                <a:spcPts val="0"/>
              </a:spcAft>
              <a:buClr>
                <a:schemeClr val="dk1"/>
              </a:buClr>
              <a:buSzPct val="100000"/>
              <a:buChar char="•"/>
            </a:pPr>
            <a:r>
              <a:rPr b="1" lang="it-IT" u="sng"/>
              <a:t>Intermedio: </a:t>
            </a:r>
            <a:r>
              <a:rPr lang="it-IT"/>
              <a:t>l’alunno porta a termine compiti in situazioni note in modo autonomo e continuo; risolve compiti in situazioni non note utilizzando le risorse fornite dal docente o reperite altrove, anche se in modo discontinuo e non del tutto autonomo. </a:t>
            </a:r>
            <a:endParaRPr/>
          </a:p>
          <a:p>
            <a:pPr indent="-228600" lvl="0" marL="228600" rtl="0" algn="l">
              <a:lnSpc>
                <a:spcPct val="90000"/>
              </a:lnSpc>
              <a:spcBef>
                <a:spcPts val="1000"/>
              </a:spcBef>
              <a:spcAft>
                <a:spcPts val="0"/>
              </a:spcAft>
              <a:buClr>
                <a:schemeClr val="dk1"/>
              </a:buClr>
              <a:buSzPct val="100000"/>
              <a:buChar char="•"/>
            </a:pPr>
            <a:r>
              <a:rPr b="1" lang="it-IT" u="sng"/>
              <a:t>Base</a:t>
            </a:r>
            <a:r>
              <a:rPr b="1" lang="it-IT"/>
              <a:t>: </a:t>
            </a:r>
            <a:r>
              <a:rPr lang="it-IT"/>
              <a:t>l’alunno porta a termine compiti solo in situazioni note e utilizzando le risorse fornite dal docente, sia in modo autonomo ma discontinuo, sia in modo non autonomo, ma con continuità.</a:t>
            </a:r>
            <a:endParaRPr/>
          </a:p>
          <a:p>
            <a:pPr indent="-228600" lvl="0" marL="228600" rtl="0" algn="l">
              <a:lnSpc>
                <a:spcPct val="90000"/>
              </a:lnSpc>
              <a:spcBef>
                <a:spcPts val="1000"/>
              </a:spcBef>
              <a:spcAft>
                <a:spcPts val="0"/>
              </a:spcAft>
              <a:buClr>
                <a:schemeClr val="dk1"/>
              </a:buClr>
              <a:buSzPct val="100000"/>
              <a:buChar char="•"/>
            </a:pPr>
            <a:r>
              <a:rPr b="1" lang="it-IT" u="sng"/>
              <a:t>In via di prima acquisizione</a:t>
            </a:r>
            <a:r>
              <a:rPr b="1" lang="it-IT"/>
              <a:t>: </a:t>
            </a:r>
            <a:r>
              <a:rPr lang="it-IT"/>
              <a:t>l’alunno porta a termine compiti solo in situazioni note e unicamente con il supporto del docente e di risorse fornite appositamente. </a:t>
            </a:r>
            <a:endParaRPr/>
          </a:p>
          <a:p>
            <a:pPr indent="0" lvl="0" marL="0" rtl="0" algn="l">
              <a:lnSpc>
                <a:spcPct val="90000"/>
              </a:lnSpc>
              <a:spcBef>
                <a:spcPts val="1000"/>
              </a:spcBef>
              <a:spcAft>
                <a:spcPts val="0"/>
              </a:spcAft>
              <a:buClr>
                <a:schemeClr val="dk1"/>
              </a:buClr>
              <a:buSzPct val="100000"/>
              <a:buNone/>
            </a:pPr>
            <a:r>
              <a:t/>
            </a:r>
            <a:endParaRPr/>
          </a:p>
        </p:txBody>
      </p:sp>
      <p:sp>
        <p:nvSpPr>
          <p:cNvPr id="154" name="Google Shape;154;p11"/>
          <p:cNvSpPr txBox="1"/>
          <p:nvPr>
            <p:ph type="title"/>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I GIUDIZI</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2"/>
          <p:cNvSpPr txBox="1"/>
          <p:nvPr>
            <p:ph idx="1" type="body"/>
          </p:nvPr>
        </p:nvSpPr>
        <p:spPr>
          <a:xfrm>
            <a:off x="421200" y="1588656"/>
            <a:ext cx="11296073" cy="4586800"/>
          </a:xfrm>
          <a:prstGeom prst="rect">
            <a:avLst/>
          </a:prstGeom>
          <a:solidFill>
            <a:srgbClr val="EDEDED"/>
          </a:solidFill>
          <a:ln>
            <a:noFill/>
          </a:ln>
        </p:spPr>
        <p:txBody>
          <a:bodyPr anchorCtr="0" anchor="ctr"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it-IT"/>
              <a:t>La valutazione </a:t>
            </a:r>
            <a:r>
              <a:rPr b="1" i="1" lang="it-IT"/>
              <a:t>“documenta lo sviluppo dell'identità personale e promuove l'autovalutazione di ciascuno in relazione alle acquisizioni di conoscenze, abilità e competenze” </a:t>
            </a:r>
            <a:r>
              <a:rPr lang="it-IT"/>
              <a:t>[D.Lgs. 62/2017]</a:t>
            </a:r>
            <a:endParaRPr/>
          </a:p>
          <a:p>
            <a:pPr indent="-228600" lvl="0" marL="228600" rtl="0" algn="just">
              <a:lnSpc>
                <a:spcPct val="90000"/>
              </a:lnSpc>
              <a:spcBef>
                <a:spcPts val="1000"/>
              </a:spcBef>
              <a:spcAft>
                <a:spcPts val="0"/>
              </a:spcAft>
              <a:buClr>
                <a:schemeClr val="dk1"/>
              </a:buClr>
              <a:buSzPts val="2800"/>
              <a:buChar char="•"/>
            </a:pPr>
            <a:r>
              <a:rPr lang="it-IT"/>
              <a:t>La prospettiva della </a:t>
            </a:r>
            <a:r>
              <a:rPr i="1" lang="it-IT"/>
              <a:t>valutazione per l’apprendimento</a:t>
            </a:r>
            <a:r>
              <a:rPr lang="it-IT"/>
              <a:t> è presente nel testo delle Indicazioni Nazionali, ove si afferma che la valutazione come processo regolativo, non giunge alla fine di un percorso, ma “</a:t>
            </a:r>
            <a:r>
              <a:rPr b="1" i="1" lang="it-IT"/>
              <a:t>precede, accompagna, segue” ogni processo curricolare e deve consentire di valorizzare i progressi negli apprendimenti degli allievi</a:t>
            </a:r>
            <a:endParaRPr/>
          </a:p>
        </p:txBody>
      </p:sp>
      <p:sp>
        <p:nvSpPr>
          <p:cNvPr id="160" name="Google Shape;160;p12"/>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i="0" lang="it-IT" sz="4000" u="none" cap="none" strike="noStrike">
                <a:solidFill>
                  <a:schemeClr val="lt1"/>
                </a:solidFill>
                <a:latin typeface="Calibri"/>
                <a:ea typeface="Calibri"/>
                <a:cs typeface="Calibri"/>
                <a:sym typeface="Calibri"/>
              </a:rPr>
              <a:t>LE NORME DI RIFERIMENTO</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3"/>
          <p:cNvSpPr txBox="1"/>
          <p:nvPr>
            <p:ph idx="1" type="body"/>
          </p:nvPr>
        </p:nvSpPr>
        <p:spPr>
          <a:xfrm>
            <a:off x="421200" y="1512000"/>
            <a:ext cx="11496582" cy="4857072"/>
          </a:xfrm>
          <a:prstGeom prst="rect">
            <a:avLst/>
          </a:prstGeom>
          <a:solidFill>
            <a:srgbClr val="EDEDED"/>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b="1" lang="it-IT"/>
              <a:t>Art. 1 - Principi. Oggetto e finalità della valutazione e della certificazione</a:t>
            </a:r>
            <a:endParaRPr/>
          </a:p>
          <a:p>
            <a:pPr indent="0" lvl="0" marL="0" rtl="0" algn="l">
              <a:lnSpc>
                <a:spcPct val="90000"/>
              </a:lnSpc>
              <a:spcBef>
                <a:spcPts val="1000"/>
              </a:spcBef>
              <a:spcAft>
                <a:spcPts val="0"/>
              </a:spcAft>
              <a:buClr>
                <a:schemeClr val="dk1"/>
              </a:buClr>
              <a:buSzPts val="2800"/>
              <a:buNone/>
            </a:pPr>
            <a:r>
              <a:rPr lang="it-IT"/>
              <a:t>1. La valutazione ha per oggetto il processo formativo e i risultati di apprendimento delle alunne e degli alunni, delle studentesse e degli studenti delle istituzioni scolastiche del sistema nazionale di istruzione e formazione, ha finalità formativa ed educativa e concorre al miglioramento degli apprendimenti e al successo formativo degli stessi, documenta lo sviluppo dell'identità personale e promuove la autovalutazione di ciascuno in relazione alle acquisizioni di conoscenze, abilità e competenze. </a:t>
            </a:r>
            <a:endParaRPr/>
          </a:p>
        </p:txBody>
      </p:sp>
      <p:sp>
        <p:nvSpPr>
          <p:cNvPr id="166" name="Google Shape;166;p13"/>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i="0" lang="it-IT" sz="4000" u="none" cap="none" strike="noStrike">
                <a:solidFill>
                  <a:schemeClr val="lt1"/>
                </a:solidFill>
                <a:latin typeface="Calibri"/>
                <a:ea typeface="Calibri"/>
                <a:cs typeface="Calibri"/>
                <a:sym typeface="Calibri"/>
              </a:rPr>
              <a:t>IL DECRETO LEGISLATIVO 13 APRILE 2017, N. 62</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4"/>
          <p:cNvSpPr txBox="1"/>
          <p:nvPr>
            <p:ph idx="1" type="body"/>
          </p:nvPr>
        </p:nvSpPr>
        <p:spPr>
          <a:xfrm>
            <a:off x="421200" y="1427148"/>
            <a:ext cx="11177733" cy="4749815"/>
          </a:xfrm>
          <a:prstGeom prst="rect">
            <a:avLst/>
          </a:prstGeom>
          <a:solidFill>
            <a:srgbClr val="EDEDED"/>
          </a:solidFill>
          <a:ln>
            <a:noFill/>
          </a:ln>
        </p:spPr>
        <p:txBody>
          <a:bodyPr anchorCtr="0" anchor="ctr" bIns="45700" lIns="91425" spcFirstLastPara="1" rIns="91425" wrap="square" tIns="45700">
            <a:normAutofit/>
          </a:bodyPr>
          <a:lstStyle/>
          <a:p>
            <a:pPr indent="0" lvl="0" marL="0" rtl="0" algn="just">
              <a:lnSpc>
                <a:spcPct val="90000"/>
              </a:lnSpc>
              <a:spcBef>
                <a:spcPts val="0"/>
              </a:spcBef>
              <a:spcAft>
                <a:spcPts val="0"/>
              </a:spcAft>
              <a:buClr>
                <a:srgbClr val="000000"/>
              </a:buClr>
              <a:buSzPts val="2800"/>
              <a:buNone/>
            </a:pPr>
            <a:r>
              <a:rPr lang="it-IT" sz="2800">
                <a:solidFill>
                  <a:srgbClr val="000000"/>
                </a:solidFill>
                <a:latin typeface="Calibri"/>
                <a:ea typeface="Calibri"/>
                <a:cs typeface="Calibri"/>
                <a:sym typeface="Calibri"/>
              </a:rPr>
              <a:t>Le Indicazioni Nazionali costituiscono il documento di riferimento principale per individuare e definire gli obiettivi di apprendimento disciplinari e quelli ispirati ai traguardi per lo sviluppo delle competenze. Nel Curricolo di Istituto gli obiettivi sono ulteriormente articolati e sono, infine, definiti nella progettazione annuale della singola classe. All'interno di questi documenti, i docenti delle classi individuano, per ogni disciplina, gli obiettivi di apprendimento più significativi ai fini della valutazione.</a:t>
            </a:r>
            <a:endParaRPr sz="1200">
              <a:latin typeface="Times New Roman"/>
              <a:ea typeface="Times New Roman"/>
              <a:cs typeface="Times New Roman"/>
              <a:sym typeface="Times New Roman"/>
            </a:endParaRPr>
          </a:p>
        </p:txBody>
      </p:sp>
      <p:sp>
        <p:nvSpPr>
          <p:cNvPr id="172" name="Google Shape;172;p14"/>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i="0" lang="it-IT" sz="4000" u="none" cap="none" strike="noStrike">
                <a:solidFill>
                  <a:schemeClr val="lt1"/>
                </a:solidFill>
                <a:latin typeface="Calibri"/>
                <a:ea typeface="Calibri"/>
                <a:cs typeface="Calibri"/>
                <a:sym typeface="Calibri"/>
              </a:rPr>
              <a:t>LE INDICAZIONI NAZIONALI</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15"/>
          <p:cNvSpPr txBox="1"/>
          <p:nvPr>
            <p:ph idx="1" type="body"/>
          </p:nvPr>
        </p:nvSpPr>
        <p:spPr>
          <a:xfrm>
            <a:off x="421200" y="1512000"/>
            <a:ext cx="11088210" cy="4617566"/>
          </a:xfrm>
          <a:prstGeom prst="rect">
            <a:avLst/>
          </a:prstGeom>
          <a:solidFill>
            <a:srgbClr val="EDEDED"/>
          </a:solidFill>
          <a:ln>
            <a:noFill/>
          </a:ln>
        </p:spPr>
        <p:txBody>
          <a:bodyPr anchorCtr="0" anchor="ctr" bIns="45700" lIns="91425" spcFirstLastPara="1" rIns="91425" wrap="square" tIns="45700">
            <a:normAutofit/>
          </a:bodyPr>
          <a:lstStyle/>
          <a:p>
            <a:pPr indent="0" lvl="0" marL="25400" rtl="0" algn="just">
              <a:lnSpc>
                <a:spcPct val="90000"/>
              </a:lnSpc>
              <a:spcBef>
                <a:spcPts val="0"/>
              </a:spcBef>
              <a:spcAft>
                <a:spcPts val="0"/>
              </a:spcAft>
              <a:buClr>
                <a:schemeClr val="dk1"/>
              </a:buClr>
              <a:buSzPts val="2800"/>
              <a:buNone/>
            </a:pPr>
            <a:r>
              <a:rPr lang="it-IT" u="sng"/>
              <a:t>La valutazione è espressa “in conformità con i criteri e le modalità definiti dal collegio dei docenti e inseriti nel piano triennale dell'offerta formativa”.</a:t>
            </a:r>
            <a:endParaRPr/>
          </a:p>
          <a:p>
            <a:pPr indent="0" lvl="0" marL="25400" rtl="0" algn="just">
              <a:lnSpc>
                <a:spcPct val="90000"/>
              </a:lnSpc>
              <a:spcBef>
                <a:spcPts val="1000"/>
              </a:spcBef>
              <a:spcAft>
                <a:spcPts val="0"/>
              </a:spcAft>
              <a:buClr>
                <a:schemeClr val="dk1"/>
              </a:buClr>
              <a:buSzPts val="2800"/>
              <a:buNone/>
            </a:pPr>
            <a:r>
              <a:t/>
            </a:r>
            <a:endParaRPr/>
          </a:p>
          <a:p>
            <a:pPr indent="0" lvl="0" marL="25400" rtl="0" algn="just">
              <a:lnSpc>
                <a:spcPct val="90000"/>
              </a:lnSpc>
              <a:spcBef>
                <a:spcPts val="1000"/>
              </a:spcBef>
              <a:spcAft>
                <a:spcPts val="0"/>
              </a:spcAft>
              <a:buClr>
                <a:schemeClr val="dk1"/>
              </a:buClr>
              <a:buSzPts val="2800"/>
              <a:buNone/>
            </a:pPr>
            <a:r>
              <a:rPr lang="it-IT"/>
              <a:t>Il D.P.R. n. 275/1999 all’articolo 4, comma 4 stabilisce che le scuole “Individuano inoltre le modalità e i criteri di valutazione degli alunni nel rispetto della normativa nazionale”, definendo quindi anche il modello del documento di valutazione (a differenza di quello della Certificazione delle competenze che è nazionale, come previsto dall’articolo 10, comma 3 del D.P.R. n. 275/1999).</a:t>
            </a:r>
            <a:endParaRPr/>
          </a:p>
          <a:p>
            <a:pPr indent="0" lvl="0" marL="0" rtl="0" algn="l">
              <a:lnSpc>
                <a:spcPct val="90000"/>
              </a:lnSpc>
              <a:spcBef>
                <a:spcPts val="1000"/>
              </a:spcBef>
              <a:spcAft>
                <a:spcPts val="0"/>
              </a:spcAft>
              <a:buClr>
                <a:schemeClr val="dk1"/>
              </a:buClr>
              <a:buSzPts val="2800"/>
              <a:buNone/>
            </a:pPr>
            <a:r>
              <a:t/>
            </a:r>
            <a:endParaRPr/>
          </a:p>
        </p:txBody>
      </p:sp>
      <p:sp>
        <p:nvSpPr>
          <p:cNvPr id="178" name="Google Shape;178;p15"/>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i="0" lang="it-IT" sz="4000" u="none" cap="none" strike="noStrike">
                <a:solidFill>
                  <a:schemeClr val="lt1"/>
                </a:solidFill>
                <a:latin typeface="Calibri"/>
                <a:ea typeface="Calibri"/>
                <a:cs typeface="Calibri"/>
                <a:sym typeface="Calibri"/>
              </a:rPr>
              <a:t>IL D.P.R. N. 275/1999</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6"/>
          <p:cNvSpPr txBox="1"/>
          <p:nvPr>
            <p:ph type="title"/>
          </p:nvPr>
        </p:nvSpPr>
        <p:spPr>
          <a:xfrm>
            <a:off x="0" y="239156"/>
            <a:ext cx="12192000" cy="1090813"/>
          </a:xfrm>
          <a:prstGeom prst="rect">
            <a:avLst/>
          </a:prstGeom>
          <a:solidFill>
            <a:srgbClr val="4472C4"/>
          </a:solid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ART. 6  - DPR 275/99</a:t>
            </a:r>
            <a:br>
              <a:rPr b="1" lang="it-IT" sz="4000">
                <a:solidFill>
                  <a:schemeClr val="lt1"/>
                </a:solidFill>
                <a:latin typeface="Calibri"/>
                <a:ea typeface="Calibri"/>
                <a:cs typeface="Calibri"/>
                <a:sym typeface="Calibri"/>
              </a:rPr>
            </a:br>
            <a:r>
              <a:rPr b="1" lang="it-IT" sz="4000">
                <a:solidFill>
                  <a:schemeClr val="lt1"/>
                </a:solidFill>
                <a:latin typeface="Calibri"/>
                <a:ea typeface="Calibri"/>
                <a:cs typeface="Calibri"/>
                <a:sym typeface="Calibri"/>
              </a:rPr>
              <a:t>(Autonomia di ricerca, sperimentazione e sviluppo)</a:t>
            </a:r>
            <a:endParaRPr/>
          </a:p>
        </p:txBody>
      </p:sp>
      <p:sp>
        <p:nvSpPr>
          <p:cNvPr id="184" name="Google Shape;184;p16"/>
          <p:cNvSpPr txBox="1"/>
          <p:nvPr>
            <p:ph idx="1" type="body"/>
          </p:nvPr>
        </p:nvSpPr>
        <p:spPr>
          <a:xfrm>
            <a:off x="421200" y="1512000"/>
            <a:ext cx="11558725" cy="4561437"/>
          </a:xfrm>
          <a:prstGeom prst="rect">
            <a:avLst/>
          </a:prstGeom>
          <a:solidFill>
            <a:srgbClr val="EDEDED"/>
          </a:solid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2000"/>
              <a:buNone/>
            </a:pPr>
            <a:r>
              <a:rPr lang="it-IT" sz="2000"/>
              <a:t>Le istituzioni scolastiche, singolarmente o tra loro associate, esercitano l’autonomia di ricerca, sperimentazione e sviluppo tenendo conto delle esigenze del contesto culturale, sociale ed economico delle realtà locali e curando tra l'altro:</a:t>
            </a:r>
            <a:endParaRPr/>
          </a:p>
          <a:p>
            <a:pPr indent="0" lvl="0" marL="0" rtl="0" algn="l">
              <a:lnSpc>
                <a:spcPct val="90000"/>
              </a:lnSpc>
              <a:spcBef>
                <a:spcPts val="0"/>
              </a:spcBef>
              <a:spcAft>
                <a:spcPts val="0"/>
              </a:spcAft>
              <a:buClr>
                <a:schemeClr val="dk1"/>
              </a:buClr>
              <a:buSzPts val="2000"/>
              <a:buNone/>
            </a:pPr>
            <a:r>
              <a:rPr lang="it-IT" sz="2000"/>
              <a:t>	a) la progettazione formativa e </a:t>
            </a:r>
            <a:r>
              <a:rPr b="1" lang="it-IT" sz="2000" u="sng"/>
              <a:t>la ricerca valutativa</a:t>
            </a:r>
            <a:r>
              <a:rPr lang="it-IT" sz="2000"/>
              <a:t>;</a:t>
            </a:r>
            <a:endParaRPr/>
          </a:p>
          <a:p>
            <a:pPr indent="0" lvl="0" marL="0" rtl="0" algn="l">
              <a:lnSpc>
                <a:spcPct val="90000"/>
              </a:lnSpc>
              <a:spcBef>
                <a:spcPts val="0"/>
              </a:spcBef>
              <a:spcAft>
                <a:spcPts val="0"/>
              </a:spcAft>
              <a:buClr>
                <a:schemeClr val="dk1"/>
              </a:buClr>
              <a:buSzPts val="2000"/>
              <a:buNone/>
            </a:pPr>
            <a:r>
              <a:rPr lang="it-IT" sz="2000"/>
              <a:t>	b) la formazione e l'aggiornamento culturale e professionale del personale scolastico;</a:t>
            </a:r>
            <a:endParaRPr/>
          </a:p>
          <a:p>
            <a:pPr indent="0" lvl="0" marL="0" rtl="0" algn="l">
              <a:lnSpc>
                <a:spcPct val="90000"/>
              </a:lnSpc>
              <a:spcBef>
                <a:spcPts val="0"/>
              </a:spcBef>
              <a:spcAft>
                <a:spcPts val="0"/>
              </a:spcAft>
              <a:buClr>
                <a:schemeClr val="dk1"/>
              </a:buClr>
              <a:buSzPts val="2000"/>
              <a:buNone/>
            </a:pPr>
            <a:r>
              <a:rPr lang="it-IT" sz="2000"/>
              <a:t>	c) l'innovazione metodologica e disciplinare;</a:t>
            </a:r>
            <a:endParaRPr/>
          </a:p>
          <a:p>
            <a:pPr indent="0" lvl="0" marL="0" rtl="0" algn="l">
              <a:lnSpc>
                <a:spcPct val="90000"/>
              </a:lnSpc>
              <a:spcBef>
                <a:spcPts val="0"/>
              </a:spcBef>
              <a:spcAft>
                <a:spcPts val="0"/>
              </a:spcAft>
              <a:buClr>
                <a:schemeClr val="dk1"/>
              </a:buClr>
              <a:buSzPts val="2000"/>
              <a:buNone/>
            </a:pPr>
            <a:r>
              <a:rPr lang="it-IT" sz="2000"/>
              <a:t>	d) la ricerca didattica sulle diverse valenze delle tecnologie dell'informazione e della comunicazione e 	    sulla loro integrazione nei processi formativi;</a:t>
            </a:r>
            <a:endParaRPr/>
          </a:p>
          <a:p>
            <a:pPr indent="0" lvl="0" marL="0" rtl="0" algn="l">
              <a:lnSpc>
                <a:spcPct val="90000"/>
              </a:lnSpc>
              <a:spcBef>
                <a:spcPts val="0"/>
              </a:spcBef>
              <a:spcAft>
                <a:spcPts val="0"/>
              </a:spcAft>
              <a:buClr>
                <a:schemeClr val="dk1"/>
              </a:buClr>
              <a:buSzPts val="2000"/>
              <a:buNone/>
            </a:pPr>
            <a:r>
              <a:rPr lang="it-IT" sz="2000"/>
              <a:t>	e) la documentazione educativa e la sua diffusione all'interno della scuola;</a:t>
            </a:r>
            <a:endParaRPr/>
          </a:p>
          <a:p>
            <a:pPr indent="0" lvl="0" marL="0" rtl="0" algn="l">
              <a:lnSpc>
                <a:spcPct val="90000"/>
              </a:lnSpc>
              <a:spcBef>
                <a:spcPts val="0"/>
              </a:spcBef>
              <a:spcAft>
                <a:spcPts val="0"/>
              </a:spcAft>
              <a:buClr>
                <a:schemeClr val="dk1"/>
              </a:buClr>
              <a:buSzPts val="2000"/>
              <a:buNone/>
            </a:pPr>
            <a:r>
              <a:rPr lang="it-IT" sz="2000"/>
              <a:t>	f) gli scambi di informazioni, esperienze e materiali didattici;</a:t>
            </a:r>
            <a:endParaRPr/>
          </a:p>
          <a:p>
            <a:pPr indent="0" lvl="0" marL="0" rtl="0" algn="l">
              <a:lnSpc>
                <a:spcPct val="90000"/>
              </a:lnSpc>
              <a:spcBef>
                <a:spcPts val="0"/>
              </a:spcBef>
              <a:spcAft>
                <a:spcPts val="0"/>
              </a:spcAft>
              <a:buClr>
                <a:schemeClr val="dk1"/>
              </a:buClr>
              <a:buSzPts val="2000"/>
              <a:buNone/>
            </a:pPr>
            <a:r>
              <a:rPr lang="it-IT" sz="2000"/>
              <a:t>	g) l'integrazione fra le diverse articolazioni del sistema scolastico e, d'intesa con i soggetti istituzionali 	    competenti, fra i diversi sistemi formativi, ivi compresa la formazione professionale.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7"/>
          <p:cNvSpPr txBox="1"/>
          <p:nvPr>
            <p:ph type="title"/>
          </p:nvPr>
        </p:nvSpPr>
        <p:spPr>
          <a:xfrm>
            <a:off x="685999" y="294482"/>
            <a:ext cx="3137855" cy="2190100"/>
          </a:xfrm>
          <a:prstGeom prst="rect">
            <a:avLst/>
          </a:prstGeom>
          <a:solidFill>
            <a:srgbClr val="4472C4"/>
          </a:solid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INDICAZIONI</a:t>
            </a:r>
            <a:br>
              <a:rPr b="1" lang="it-IT" sz="4000">
                <a:solidFill>
                  <a:schemeClr val="lt1"/>
                </a:solidFill>
                <a:latin typeface="Calibri"/>
                <a:ea typeface="Calibri"/>
                <a:cs typeface="Calibri"/>
                <a:sym typeface="Calibri"/>
              </a:rPr>
            </a:br>
            <a:r>
              <a:rPr b="1" lang="it-IT" sz="4000">
                <a:solidFill>
                  <a:schemeClr val="lt1"/>
                </a:solidFill>
                <a:latin typeface="Calibri"/>
                <a:ea typeface="Calibri"/>
                <a:cs typeface="Calibri"/>
                <a:sym typeface="Calibri"/>
              </a:rPr>
              <a:t>NAZIONALI</a:t>
            </a:r>
            <a:br>
              <a:rPr b="1" lang="it-IT" sz="4000">
                <a:solidFill>
                  <a:schemeClr val="lt1"/>
                </a:solidFill>
                <a:latin typeface="Calibri"/>
                <a:ea typeface="Calibri"/>
                <a:cs typeface="Calibri"/>
                <a:sym typeface="Calibri"/>
              </a:rPr>
            </a:br>
            <a:r>
              <a:rPr b="1" lang="it-IT" sz="4000">
                <a:solidFill>
                  <a:schemeClr val="lt1"/>
                </a:solidFill>
                <a:latin typeface="Calibri"/>
                <a:ea typeface="Calibri"/>
                <a:cs typeface="Calibri"/>
                <a:sym typeface="Calibri"/>
              </a:rPr>
              <a:t>2012</a:t>
            </a:r>
            <a:endParaRPr/>
          </a:p>
        </p:txBody>
      </p:sp>
      <p:sp>
        <p:nvSpPr>
          <p:cNvPr id="191" name="Google Shape;191;p17"/>
          <p:cNvSpPr txBox="1"/>
          <p:nvPr/>
        </p:nvSpPr>
        <p:spPr>
          <a:xfrm>
            <a:off x="4651513" y="294482"/>
            <a:ext cx="6944140" cy="6540252"/>
          </a:xfrm>
          <a:prstGeom prst="rect">
            <a:avLst/>
          </a:prstGeom>
          <a:solidFill>
            <a:srgbClr val="EDEDED"/>
          </a:solid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1" lang="it-IT" sz="3600" u="none" cap="none" strike="noStrike">
                <a:solidFill>
                  <a:schemeClr val="dk1"/>
                </a:solidFill>
                <a:latin typeface="Calibri"/>
                <a:ea typeface="Calibri"/>
                <a:cs typeface="Calibri"/>
                <a:sym typeface="Calibri"/>
              </a:rPr>
              <a:t>«Agli insegnanti competono la </a:t>
            </a:r>
            <a:r>
              <a:rPr b="1" i="1" lang="it-IT" sz="3600" u="none" cap="none" strike="noStrike">
                <a:solidFill>
                  <a:schemeClr val="dk1"/>
                </a:solidFill>
                <a:latin typeface="Calibri"/>
                <a:ea typeface="Calibri"/>
                <a:cs typeface="Calibri"/>
                <a:sym typeface="Calibri"/>
              </a:rPr>
              <a:t>responsabilità</a:t>
            </a:r>
            <a:r>
              <a:rPr b="0" i="1" lang="it-IT" sz="3600" u="none" cap="none" strike="noStrike">
                <a:solidFill>
                  <a:schemeClr val="dk1"/>
                </a:solidFill>
                <a:latin typeface="Calibri"/>
                <a:ea typeface="Calibri"/>
                <a:cs typeface="Calibri"/>
                <a:sym typeface="Calibri"/>
              </a:rPr>
              <a:t> della valutazione e la </a:t>
            </a:r>
            <a:r>
              <a:rPr b="1" i="1" lang="it-IT" sz="3600" u="none" cap="none" strike="noStrike">
                <a:solidFill>
                  <a:schemeClr val="dk1"/>
                </a:solidFill>
                <a:latin typeface="Calibri"/>
                <a:ea typeface="Calibri"/>
                <a:cs typeface="Calibri"/>
                <a:sym typeface="Calibri"/>
              </a:rPr>
              <a:t>cura della documentazione</a:t>
            </a:r>
            <a:r>
              <a:rPr b="0" i="1" lang="it-IT" sz="3600" u="none" cap="none" strike="noStrike">
                <a:solidFill>
                  <a:schemeClr val="dk1"/>
                </a:solidFill>
                <a:latin typeface="Calibri"/>
                <a:ea typeface="Calibri"/>
                <a:cs typeface="Calibri"/>
                <a:sym typeface="Calibri"/>
              </a:rPr>
              <a:t>, nonché la </a:t>
            </a:r>
            <a:r>
              <a:rPr b="1" i="1" lang="it-IT" sz="3600" u="none" cap="none" strike="noStrike">
                <a:solidFill>
                  <a:schemeClr val="dk1"/>
                </a:solidFill>
                <a:latin typeface="Calibri"/>
                <a:ea typeface="Calibri"/>
                <a:cs typeface="Calibri"/>
                <a:sym typeface="Calibri"/>
              </a:rPr>
              <a:t>scelta</a:t>
            </a:r>
            <a:r>
              <a:rPr b="0" i="1" lang="it-IT" sz="3600" u="none" cap="none" strike="noStrike">
                <a:solidFill>
                  <a:schemeClr val="dk1"/>
                </a:solidFill>
                <a:latin typeface="Calibri"/>
                <a:ea typeface="Calibri"/>
                <a:cs typeface="Calibri"/>
                <a:sym typeface="Calibri"/>
              </a:rPr>
              <a:t> dei relativi </a:t>
            </a:r>
            <a:r>
              <a:rPr b="1" i="1" lang="it-IT" sz="3600" u="none" cap="none" strike="noStrike">
                <a:solidFill>
                  <a:schemeClr val="dk1"/>
                </a:solidFill>
                <a:latin typeface="Calibri"/>
                <a:ea typeface="Calibri"/>
                <a:cs typeface="Calibri"/>
                <a:sym typeface="Calibri"/>
              </a:rPr>
              <a:t>strumenti</a:t>
            </a:r>
            <a:r>
              <a:rPr b="0" i="1" lang="it-IT" sz="3600" u="none" cap="none" strike="noStrike">
                <a:solidFill>
                  <a:schemeClr val="dk1"/>
                </a:solidFill>
                <a:latin typeface="Calibri"/>
                <a:ea typeface="Calibri"/>
                <a:cs typeface="Calibri"/>
                <a:sym typeface="Calibri"/>
              </a:rPr>
              <a:t>, nel quadro dei </a:t>
            </a:r>
            <a:r>
              <a:rPr b="1" i="1" lang="it-IT" sz="3600" u="none" cap="none" strike="noStrike">
                <a:solidFill>
                  <a:schemeClr val="dk1"/>
                </a:solidFill>
                <a:latin typeface="Calibri"/>
                <a:ea typeface="Calibri"/>
                <a:cs typeface="Calibri"/>
                <a:sym typeface="Calibri"/>
              </a:rPr>
              <a:t>criteri deliberati dagli organi collegiali. </a:t>
            </a:r>
            <a:r>
              <a:rPr b="0" i="1" lang="it-IT" sz="3600" u="none" cap="none" strike="noStrike">
                <a:solidFill>
                  <a:schemeClr val="dk1"/>
                </a:solidFill>
                <a:latin typeface="Calibri"/>
                <a:ea typeface="Calibri"/>
                <a:cs typeface="Calibri"/>
                <a:sym typeface="Calibri"/>
              </a:rPr>
              <a:t>Le </a:t>
            </a:r>
            <a:r>
              <a:rPr b="1" i="1" lang="it-IT" sz="3600" u="none" cap="none" strike="noStrike">
                <a:solidFill>
                  <a:schemeClr val="dk1"/>
                </a:solidFill>
                <a:latin typeface="Calibri"/>
                <a:ea typeface="Calibri"/>
                <a:cs typeface="Calibri"/>
                <a:sym typeface="Calibri"/>
              </a:rPr>
              <a:t>verifiche intermedie e le valutazioni periodiche e finali devono essere coerenti</a:t>
            </a:r>
            <a:r>
              <a:rPr b="0" i="1" lang="it-IT" sz="3600" u="none" cap="none" strike="noStrike">
                <a:solidFill>
                  <a:schemeClr val="dk1"/>
                </a:solidFill>
                <a:latin typeface="Calibri"/>
                <a:ea typeface="Calibri"/>
                <a:cs typeface="Calibri"/>
                <a:sym typeface="Calibri"/>
              </a:rPr>
              <a:t> con </a:t>
            </a:r>
            <a:r>
              <a:rPr b="1" i="1" lang="it-IT" sz="3600" u="none" cap="none" strike="noStrike">
                <a:solidFill>
                  <a:schemeClr val="dk1"/>
                </a:solidFill>
                <a:latin typeface="Calibri"/>
                <a:ea typeface="Calibri"/>
                <a:cs typeface="Calibri"/>
                <a:sym typeface="Calibri"/>
              </a:rPr>
              <a:t>gli obiettivi </a:t>
            </a:r>
            <a:r>
              <a:rPr b="0" i="1" lang="it-IT" sz="3600" u="none" cap="none" strike="noStrike">
                <a:solidFill>
                  <a:schemeClr val="dk1"/>
                </a:solidFill>
                <a:latin typeface="Calibri"/>
                <a:ea typeface="Calibri"/>
                <a:cs typeface="Calibri"/>
                <a:sym typeface="Calibri"/>
              </a:rPr>
              <a:t>e i </a:t>
            </a:r>
            <a:r>
              <a:rPr b="1" i="1" lang="it-IT" sz="3600" u="none" cap="none" strike="noStrike">
                <a:solidFill>
                  <a:schemeClr val="dk1"/>
                </a:solidFill>
                <a:latin typeface="Calibri"/>
                <a:ea typeface="Calibri"/>
                <a:cs typeface="Calibri"/>
                <a:sym typeface="Calibri"/>
              </a:rPr>
              <a:t>traguardi</a:t>
            </a:r>
            <a:r>
              <a:rPr b="0" i="1" lang="it-IT" sz="3600" u="none" cap="none" strike="noStrike">
                <a:solidFill>
                  <a:schemeClr val="dk1"/>
                </a:solidFill>
                <a:latin typeface="Calibri"/>
                <a:ea typeface="Calibri"/>
                <a:cs typeface="Calibri"/>
                <a:sym typeface="Calibri"/>
              </a:rPr>
              <a:t> previsti dalle Indicazioni e declinati nel curricolo».</a:t>
            </a:r>
            <a:endParaRPr/>
          </a:p>
          <a:p>
            <a:pPr indent="0" lvl="0" marL="0" marR="0" rtl="0" algn="just">
              <a:spcBef>
                <a:spcPts val="0"/>
              </a:spcBef>
              <a:spcAft>
                <a:spcPts val="0"/>
              </a:spcAft>
              <a:buNone/>
            </a:pPr>
            <a:r>
              <a:t/>
            </a:r>
            <a:endParaRPr b="0" i="1" sz="2300" u="none" cap="none" strike="noStrike">
              <a:solidFill>
                <a:schemeClr val="dk1"/>
              </a:solidFill>
              <a:latin typeface="Calibri"/>
              <a:ea typeface="Calibri"/>
              <a:cs typeface="Calibri"/>
              <a:sym typeface="Calibri"/>
            </a:endParaRPr>
          </a:p>
        </p:txBody>
      </p:sp>
      <p:pic>
        <p:nvPicPr>
          <p:cNvPr id="192" name="Google Shape;192;p17"/>
          <p:cNvPicPr preferRelativeResize="0"/>
          <p:nvPr/>
        </p:nvPicPr>
        <p:blipFill rotWithShape="1">
          <a:blip r:embed="rId3">
            <a:alphaModFix/>
          </a:blip>
          <a:srcRect b="0" l="0" r="0" t="0"/>
          <a:stretch/>
        </p:blipFill>
        <p:spPr>
          <a:xfrm>
            <a:off x="765804" y="2801307"/>
            <a:ext cx="2913592" cy="3762211"/>
          </a:xfrm>
          <a:prstGeom prst="rect">
            <a:avLst/>
          </a:prstGeom>
          <a:noFill/>
          <a:ln>
            <a:noFill/>
          </a:ln>
          <a:effectLst>
            <a:outerShdw blurRad="152400" sx="105999" rotWithShape="0" algn="tl" dir="2520000" dist="63500" sy="105999">
              <a:schemeClr val="lt1">
                <a:alpha val="64705"/>
              </a:schemeClr>
            </a:outerShdw>
          </a:effectLst>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xEl>
                                              <p:pRg end="0" st="0"/>
                                            </p:txEl>
                                          </p:spTgt>
                                        </p:tgtEl>
                                        <p:attrNameLst>
                                          <p:attrName>style.visibility</p:attrName>
                                        </p:attrNameLst>
                                      </p:cBhvr>
                                      <p:to>
                                        <p:strVal val="visible"/>
                                      </p:to>
                                    </p:set>
                                    <p:animEffect filter="fade" transition="in">
                                      <p:cBhvr>
                                        <p:cTn dur="500"/>
                                        <p:tgtEl>
                                          <p:spTgt spid="19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xEl>
                                              <p:pRg end="1" st="1"/>
                                            </p:txEl>
                                          </p:spTgt>
                                        </p:tgtEl>
                                        <p:attrNameLst>
                                          <p:attrName>style.visibility</p:attrName>
                                        </p:attrNameLst>
                                      </p:cBhvr>
                                      <p:to>
                                        <p:strVal val="visible"/>
                                      </p:to>
                                    </p:set>
                                    <p:animEffect filter="fade" transition="in">
                                      <p:cBhvr>
                                        <p:cTn dur="500"/>
                                        <p:tgtEl>
                                          <p:spTgt spid="19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18"/>
          <p:cNvSpPr txBox="1"/>
          <p:nvPr>
            <p:ph idx="1" type="body"/>
          </p:nvPr>
        </p:nvSpPr>
        <p:spPr>
          <a:xfrm>
            <a:off x="421200" y="1512000"/>
            <a:ext cx="11526982" cy="4963534"/>
          </a:xfrm>
          <a:prstGeom prst="rect">
            <a:avLst/>
          </a:prstGeom>
          <a:solidFill>
            <a:srgbClr val="EDEDED"/>
          </a:solid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400"/>
              <a:buNone/>
            </a:pPr>
            <a:r>
              <a:rPr lang="it-IT" sz="2400"/>
              <a:t>Quali sono le esigenze di razionalità e professionalità per una valutazione nella scuola?</a:t>
            </a:r>
            <a:endParaRPr sz="1800"/>
          </a:p>
        </p:txBody>
      </p:sp>
      <p:sp>
        <p:nvSpPr>
          <p:cNvPr id="199" name="Google Shape;199;p18"/>
          <p:cNvSpPr/>
          <p:nvPr/>
        </p:nvSpPr>
        <p:spPr>
          <a:xfrm>
            <a:off x="838200" y="2595563"/>
            <a:ext cx="10344324" cy="576262"/>
          </a:xfrm>
          <a:custGeom>
            <a:rect b="b" l="l" r="r" t="t"/>
            <a:pathLst>
              <a:path extrusionOk="0" h="576000" w="3499420">
                <a:moveTo>
                  <a:pt x="0" y="0"/>
                </a:moveTo>
                <a:lnTo>
                  <a:pt x="3499420" y="0"/>
                </a:lnTo>
                <a:lnTo>
                  <a:pt x="3499420" y="576000"/>
                </a:lnTo>
                <a:lnTo>
                  <a:pt x="0" y="576000"/>
                </a:lnTo>
                <a:lnTo>
                  <a:pt x="0" y="0"/>
                </a:lnTo>
                <a:close/>
              </a:path>
            </a:pathLst>
          </a:custGeom>
          <a:solidFill>
            <a:srgbClr val="4372C3"/>
          </a:solidFill>
          <a:ln cap="flat" cmpd="sng" w="12700">
            <a:solidFill>
              <a:srgbClr val="4372C3"/>
            </a:solidFill>
            <a:prstDash val="solid"/>
            <a:miter lim="800000"/>
            <a:headEnd len="sm" w="sm" type="none"/>
            <a:tailEnd len="sm" w="sm" type="none"/>
          </a:ln>
        </p:spPr>
        <p:txBody>
          <a:bodyPr anchorCtr="0" anchor="ctr" bIns="81275" lIns="142225" spcFirstLastPara="1" rIns="142225" wrap="square" tIns="81275">
            <a:noAutofit/>
          </a:bodyPr>
          <a:lstStyle/>
          <a:p>
            <a:pPr indent="0" lvl="0" marL="0" marR="0" rtl="0" algn="ctr">
              <a:lnSpc>
                <a:spcPct val="90000"/>
              </a:lnSpc>
              <a:spcBef>
                <a:spcPts val="0"/>
              </a:spcBef>
              <a:spcAft>
                <a:spcPts val="0"/>
              </a:spcAft>
              <a:buNone/>
            </a:pPr>
            <a:r>
              <a:rPr b="1" i="0" lang="it-IT" sz="2000" u="none" cap="none" strike="noStrike">
                <a:solidFill>
                  <a:srgbClr val="FFFFFF"/>
                </a:solidFill>
                <a:latin typeface="Arial"/>
                <a:ea typeface="Arial"/>
                <a:cs typeface="Arial"/>
                <a:sym typeface="Arial"/>
              </a:rPr>
              <a:t>Esigenze di razionalità e professionalità</a:t>
            </a:r>
            <a:endParaRPr/>
          </a:p>
        </p:txBody>
      </p:sp>
      <p:sp>
        <p:nvSpPr>
          <p:cNvPr id="200" name="Google Shape;200;p18"/>
          <p:cNvSpPr/>
          <p:nvPr/>
        </p:nvSpPr>
        <p:spPr>
          <a:xfrm>
            <a:off x="838200" y="3171825"/>
            <a:ext cx="10344324" cy="2921000"/>
          </a:xfrm>
          <a:custGeom>
            <a:rect b="b" l="l" r="r" t="t"/>
            <a:pathLst>
              <a:path extrusionOk="0" h="2854800" w="3499420">
                <a:moveTo>
                  <a:pt x="0" y="0"/>
                </a:moveTo>
                <a:lnTo>
                  <a:pt x="3499420" y="0"/>
                </a:lnTo>
                <a:lnTo>
                  <a:pt x="3499420" y="2854800"/>
                </a:lnTo>
                <a:lnTo>
                  <a:pt x="0" y="2854800"/>
                </a:lnTo>
                <a:lnTo>
                  <a:pt x="0" y="0"/>
                </a:lnTo>
                <a:close/>
              </a:path>
            </a:pathLst>
          </a:custGeom>
          <a:solidFill>
            <a:srgbClr val="CCD3EA">
              <a:alpha val="89803"/>
            </a:srgbClr>
          </a:solidFill>
          <a:ln cap="flat" cmpd="sng" w="12700">
            <a:solidFill>
              <a:srgbClr val="CCD3EA">
                <a:alpha val="89803"/>
              </a:srgbClr>
            </a:solidFill>
            <a:prstDash val="solid"/>
            <a:miter lim="800000"/>
            <a:headEnd len="sm" w="sm" type="none"/>
            <a:tailEnd len="sm" w="sm" type="none"/>
          </a:ln>
        </p:spPr>
        <p:txBody>
          <a:bodyPr anchorCtr="0" anchor="t" bIns="160000" lIns="106675" spcFirstLastPara="1" rIns="142225" wrap="square" tIns="106675">
            <a:noAutofit/>
          </a:bodyPr>
          <a:lstStyle/>
          <a:p>
            <a:pPr indent="0" lvl="1" marL="0" marR="0" rtl="0" algn="l">
              <a:lnSpc>
                <a:spcPct val="90000"/>
              </a:lnSpc>
              <a:spcBef>
                <a:spcPts val="0"/>
              </a:spcBef>
              <a:spcAft>
                <a:spcPts val="0"/>
              </a:spcAft>
              <a:buNone/>
            </a:pPr>
            <a:r>
              <a:t/>
            </a:r>
            <a:endParaRPr b="0" i="0" sz="2000" u="sng" cap="none" strike="noStrike">
              <a:solidFill>
                <a:srgbClr val="000000"/>
              </a:solidFill>
              <a:latin typeface="Arial"/>
              <a:ea typeface="Arial"/>
              <a:cs typeface="Arial"/>
              <a:sym typeface="Arial"/>
            </a:endParaRPr>
          </a:p>
          <a:p>
            <a:pPr indent="-152400" lvl="1" marL="0" marR="0" rtl="0" algn="l">
              <a:lnSpc>
                <a:spcPct val="90000"/>
              </a:lnSpc>
              <a:spcBef>
                <a:spcPts val="300"/>
              </a:spcBef>
              <a:spcAft>
                <a:spcPts val="0"/>
              </a:spcAft>
              <a:buClr>
                <a:srgbClr val="000000"/>
              </a:buClr>
              <a:buSzPts val="2400"/>
              <a:buFont typeface="Arial"/>
              <a:buChar char="•"/>
            </a:pPr>
            <a:r>
              <a:rPr b="0" i="0" lang="it-IT" sz="2400" u="sng" cap="none" strike="noStrike">
                <a:solidFill>
                  <a:srgbClr val="000000"/>
                </a:solidFill>
                <a:latin typeface="Arial"/>
                <a:ea typeface="Arial"/>
                <a:cs typeface="Arial"/>
                <a:sym typeface="Arial"/>
              </a:rPr>
              <a:t>Chiarezza sulle funzioni</a:t>
            </a:r>
            <a:r>
              <a:rPr b="0" i="0" lang="it-IT" sz="2400" u="none" cap="none" strike="noStrike">
                <a:solidFill>
                  <a:srgbClr val="000000"/>
                </a:solidFill>
                <a:latin typeface="Arial"/>
                <a:ea typeface="Arial"/>
                <a:cs typeface="Arial"/>
                <a:sym typeface="Arial"/>
              </a:rPr>
              <a:t> della valutazione</a:t>
            </a:r>
            <a:endParaRPr/>
          </a:p>
          <a:p>
            <a:pPr indent="0" lvl="1" marL="0" marR="0" rtl="0" algn="l">
              <a:lnSpc>
                <a:spcPct val="90000"/>
              </a:lnSpc>
              <a:spcBef>
                <a:spcPts val="360"/>
              </a:spcBef>
              <a:spcAft>
                <a:spcPts val="0"/>
              </a:spcAft>
              <a:buNone/>
            </a:pPr>
            <a:r>
              <a:t/>
            </a:r>
            <a:endParaRPr b="0" i="0" sz="2400" u="sng" cap="none" strike="noStrike">
              <a:solidFill>
                <a:srgbClr val="000000"/>
              </a:solidFill>
              <a:latin typeface="Arial"/>
              <a:ea typeface="Arial"/>
              <a:cs typeface="Arial"/>
              <a:sym typeface="Arial"/>
            </a:endParaRPr>
          </a:p>
          <a:p>
            <a:pPr indent="-152400" lvl="1" marL="0" marR="0" rtl="0" algn="l">
              <a:lnSpc>
                <a:spcPct val="90000"/>
              </a:lnSpc>
              <a:spcBef>
                <a:spcPts val="360"/>
              </a:spcBef>
              <a:spcAft>
                <a:spcPts val="0"/>
              </a:spcAft>
              <a:buClr>
                <a:srgbClr val="000000"/>
              </a:buClr>
              <a:buSzPts val="2400"/>
              <a:buFont typeface="Arial"/>
              <a:buChar char="•"/>
            </a:pPr>
            <a:r>
              <a:rPr b="0" i="0" lang="it-IT" sz="2400" u="none" cap="none" strike="noStrike">
                <a:solidFill>
                  <a:srgbClr val="000000"/>
                </a:solidFill>
                <a:latin typeface="Arial"/>
                <a:ea typeface="Arial"/>
                <a:cs typeface="Arial"/>
                <a:sym typeface="Arial"/>
              </a:rPr>
              <a:t>Accettazione del </a:t>
            </a:r>
            <a:r>
              <a:rPr b="0" i="0" lang="it-IT" sz="2400" u="sng" cap="none" strike="noStrike">
                <a:solidFill>
                  <a:srgbClr val="000000"/>
                </a:solidFill>
                <a:latin typeface="Arial"/>
                <a:ea typeface="Arial"/>
                <a:cs typeface="Arial"/>
                <a:sym typeface="Arial"/>
              </a:rPr>
              <a:t>confronto collegiale</a:t>
            </a:r>
            <a:endParaRPr/>
          </a:p>
          <a:p>
            <a:pPr indent="0" lvl="1" marL="0" marR="0" rtl="0" algn="l">
              <a:lnSpc>
                <a:spcPct val="90000"/>
              </a:lnSpc>
              <a:spcBef>
                <a:spcPts val="360"/>
              </a:spcBef>
              <a:spcAft>
                <a:spcPts val="0"/>
              </a:spcAft>
              <a:buClr>
                <a:schemeClr val="dk1"/>
              </a:buClr>
              <a:buSzPts val="2400"/>
              <a:buFont typeface="Arial"/>
              <a:buNone/>
            </a:pPr>
            <a:r>
              <a:t/>
            </a:r>
            <a:endParaRPr b="0" i="0" sz="2400" u="sng" cap="none" strike="noStrike">
              <a:solidFill>
                <a:srgbClr val="000000"/>
              </a:solidFill>
              <a:latin typeface="Arial"/>
              <a:ea typeface="Arial"/>
              <a:cs typeface="Arial"/>
              <a:sym typeface="Arial"/>
            </a:endParaRPr>
          </a:p>
          <a:p>
            <a:pPr indent="-152400" lvl="1" marL="0" marR="0" rtl="0" algn="l">
              <a:lnSpc>
                <a:spcPct val="90000"/>
              </a:lnSpc>
              <a:spcBef>
                <a:spcPts val="360"/>
              </a:spcBef>
              <a:spcAft>
                <a:spcPts val="0"/>
              </a:spcAft>
              <a:buClr>
                <a:srgbClr val="000000"/>
              </a:buClr>
              <a:buSzPts val="2400"/>
              <a:buFont typeface="Arial"/>
              <a:buChar char="•"/>
            </a:pPr>
            <a:r>
              <a:rPr b="0" i="0" lang="it-IT" sz="2400" u="none" cap="none" strike="noStrike">
                <a:solidFill>
                  <a:srgbClr val="000000"/>
                </a:solidFill>
                <a:latin typeface="Arial"/>
                <a:ea typeface="Arial"/>
                <a:cs typeface="Arial"/>
                <a:sym typeface="Arial"/>
              </a:rPr>
              <a:t>Ricerca continua della </a:t>
            </a:r>
            <a:r>
              <a:rPr b="0" i="0" lang="it-IT" sz="2400" u="sng" cap="none" strike="noStrike">
                <a:solidFill>
                  <a:srgbClr val="000000"/>
                </a:solidFill>
                <a:latin typeface="Arial"/>
                <a:ea typeface="Arial"/>
                <a:cs typeface="Arial"/>
                <a:sym typeface="Arial"/>
              </a:rPr>
              <a:t>sistematicità e </a:t>
            </a:r>
            <a:r>
              <a:rPr b="0" i="0" lang="it-IT" sz="2400" u="none" cap="none" strike="noStrike">
                <a:solidFill>
                  <a:srgbClr val="000000"/>
                </a:solidFill>
                <a:latin typeface="Arial"/>
                <a:ea typeface="Arial"/>
                <a:cs typeface="Arial"/>
                <a:sym typeface="Arial"/>
              </a:rPr>
              <a:t>del </a:t>
            </a:r>
            <a:r>
              <a:rPr b="0" i="0" lang="it-IT" sz="2400" u="sng" cap="none" strike="noStrike">
                <a:solidFill>
                  <a:srgbClr val="000000"/>
                </a:solidFill>
                <a:latin typeface="Arial"/>
                <a:ea typeface="Arial"/>
                <a:cs typeface="Arial"/>
                <a:sym typeface="Arial"/>
              </a:rPr>
              <a:t>rigore metodologico</a:t>
            </a:r>
            <a:endParaRPr/>
          </a:p>
        </p:txBody>
      </p:sp>
      <p:sp>
        <p:nvSpPr>
          <p:cNvPr id="201" name="Google Shape;201;p18"/>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i="0" lang="it-IT" sz="4000" u="none" cap="none" strike="noStrike">
                <a:solidFill>
                  <a:schemeClr val="lt1"/>
                </a:solidFill>
                <a:latin typeface="Calibri"/>
                <a:ea typeface="Calibri"/>
                <a:cs typeface="Calibri"/>
                <a:sym typeface="Calibri"/>
              </a:rPr>
              <a:t>VALUTAZIONE NELLA SCUOLA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99"/>
                                        </p:tgtEl>
                                        <p:attrNameLst>
                                          <p:attrName>style.visibility</p:attrName>
                                        </p:attrNameLst>
                                      </p:cBhvr>
                                      <p:to>
                                        <p:strVal val="visible"/>
                                      </p:to>
                                    </p:set>
                                    <p:animEffect filter="fade" transition="in">
                                      <p:cBhvr>
                                        <p:cTn dur="500"/>
                                        <p:tgtEl>
                                          <p:spTgt spid="1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19"/>
          <p:cNvSpPr txBox="1"/>
          <p:nvPr>
            <p:ph idx="1" type="body"/>
          </p:nvPr>
        </p:nvSpPr>
        <p:spPr>
          <a:xfrm>
            <a:off x="421200" y="1512000"/>
            <a:ext cx="11028218" cy="4525963"/>
          </a:xfrm>
          <a:prstGeom prst="rect">
            <a:avLst/>
          </a:prstGeom>
          <a:solidFill>
            <a:srgbClr val="EDEDED"/>
          </a:solid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rgbClr val="000000"/>
              </a:buClr>
              <a:buSzPts val="2400"/>
              <a:buChar char="•"/>
            </a:pPr>
            <a:r>
              <a:rPr lang="it-IT" sz="2400">
                <a:solidFill>
                  <a:srgbClr val="000000"/>
                </a:solidFill>
              </a:rPr>
              <a:t>È una questione di </a:t>
            </a:r>
            <a:r>
              <a:rPr b="1" lang="it-IT" sz="2400">
                <a:solidFill>
                  <a:srgbClr val="000000"/>
                </a:solidFill>
              </a:rPr>
              <a:t>responsabilità</a:t>
            </a:r>
            <a:endParaRPr/>
          </a:p>
          <a:p>
            <a:pPr indent="-228600" lvl="0" marL="228600" rtl="0" algn="l">
              <a:lnSpc>
                <a:spcPct val="90000"/>
              </a:lnSpc>
              <a:spcBef>
                <a:spcPts val="800"/>
              </a:spcBef>
              <a:spcAft>
                <a:spcPts val="0"/>
              </a:spcAft>
              <a:buClr>
                <a:srgbClr val="000000"/>
              </a:buClr>
              <a:buSzPts val="2400"/>
              <a:buChar char="•"/>
            </a:pPr>
            <a:r>
              <a:rPr lang="it-IT" sz="2400">
                <a:solidFill>
                  <a:srgbClr val="000000"/>
                </a:solidFill>
              </a:rPr>
              <a:t>E’ una questione di </a:t>
            </a:r>
            <a:r>
              <a:rPr b="1" lang="it-IT" sz="2400">
                <a:solidFill>
                  <a:srgbClr val="000000"/>
                </a:solidFill>
              </a:rPr>
              <a:t>cultura professionale</a:t>
            </a:r>
            <a:endParaRPr/>
          </a:p>
          <a:p>
            <a:pPr indent="-228600" lvl="0" marL="228600" rtl="0" algn="l">
              <a:lnSpc>
                <a:spcPct val="90000"/>
              </a:lnSpc>
              <a:spcBef>
                <a:spcPts val="800"/>
              </a:spcBef>
              <a:spcAft>
                <a:spcPts val="0"/>
              </a:spcAft>
              <a:buClr>
                <a:srgbClr val="000000"/>
              </a:buClr>
              <a:buSzPts val="2400"/>
              <a:buChar char="•"/>
            </a:pPr>
            <a:r>
              <a:rPr lang="it-IT" sz="2400">
                <a:solidFill>
                  <a:srgbClr val="000000"/>
                </a:solidFill>
              </a:rPr>
              <a:t>E’ una questione di </a:t>
            </a:r>
            <a:r>
              <a:rPr b="1" lang="it-IT" sz="2400">
                <a:solidFill>
                  <a:srgbClr val="000000"/>
                </a:solidFill>
              </a:rPr>
              <a:t>competenza</a:t>
            </a:r>
            <a:endParaRPr/>
          </a:p>
          <a:p>
            <a:pPr indent="-228600" lvl="0" marL="228600" rtl="0" algn="l">
              <a:lnSpc>
                <a:spcPct val="90000"/>
              </a:lnSpc>
              <a:spcBef>
                <a:spcPts val="800"/>
              </a:spcBef>
              <a:spcAft>
                <a:spcPts val="0"/>
              </a:spcAft>
              <a:buClr>
                <a:schemeClr val="dk1"/>
              </a:buClr>
              <a:buSzPts val="2800"/>
              <a:buNone/>
            </a:pPr>
            <a:r>
              <a:t/>
            </a:r>
            <a:endParaRPr i="1">
              <a:solidFill>
                <a:srgbClr val="FF5050"/>
              </a:solidFill>
            </a:endParaRPr>
          </a:p>
          <a:p>
            <a:pPr indent="-228600" lvl="0" marL="228600" rtl="0" algn="ctr">
              <a:lnSpc>
                <a:spcPct val="90000"/>
              </a:lnSpc>
              <a:spcBef>
                <a:spcPts val="800"/>
              </a:spcBef>
              <a:spcAft>
                <a:spcPts val="0"/>
              </a:spcAft>
              <a:buClr>
                <a:schemeClr val="dk1"/>
              </a:buClr>
              <a:buSzPts val="2800"/>
              <a:buNone/>
            </a:pPr>
            <a:r>
              <a:rPr i="1" lang="it-IT"/>
              <a:t>I PROTAGONISTI?</a:t>
            </a:r>
            <a:endParaRPr/>
          </a:p>
          <a:p>
            <a:pPr indent="-228600" lvl="0" marL="228600" rtl="0" algn="ctr">
              <a:lnSpc>
                <a:spcPct val="90000"/>
              </a:lnSpc>
              <a:spcBef>
                <a:spcPts val="800"/>
              </a:spcBef>
              <a:spcAft>
                <a:spcPts val="0"/>
              </a:spcAft>
              <a:buClr>
                <a:schemeClr val="dk1"/>
              </a:buClr>
              <a:buSzPts val="2800"/>
              <a:buNone/>
            </a:pPr>
            <a:r>
              <a:t/>
            </a:r>
            <a:endParaRPr i="1">
              <a:solidFill>
                <a:srgbClr val="FF5050"/>
              </a:solidFill>
            </a:endParaRPr>
          </a:p>
          <a:p>
            <a:pPr indent="-228600" lvl="0" marL="228600" rtl="0" algn="l">
              <a:lnSpc>
                <a:spcPct val="90000"/>
              </a:lnSpc>
              <a:spcBef>
                <a:spcPts val="800"/>
              </a:spcBef>
              <a:spcAft>
                <a:spcPts val="0"/>
              </a:spcAft>
              <a:buClr>
                <a:srgbClr val="000000"/>
              </a:buClr>
              <a:buSzPts val="2400"/>
              <a:buChar char="•"/>
            </a:pPr>
            <a:r>
              <a:rPr lang="it-IT" sz="2400">
                <a:solidFill>
                  <a:srgbClr val="000000"/>
                </a:solidFill>
              </a:rPr>
              <a:t>Dirigenti e Insegnanti…</a:t>
            </a:r>
            <a:endParaRPr/>
          </a:p>
          <a:p>
            <a:pPr indent="-228600" lvl="0" marL="228600" rtl="0" algn="ctr">
              <a:lnSpc>
                <a:spcPct val="90000"/>
              </a:lnSpc>
              <a:spcBef>
                <a:spcPts val="800"/>
              </a:spcBef>
              <a:spcAft>
                <a:spcPts val="0"/>
              </a:spcAft>
              <a:buClr>
                <a:srgbClr val="4472C4"/>
              </a:buClr>
              <a:buSzPts val="2400"/>
              <a:buNone/>
            </a:pPr>
            <a:r>
              <a:rPr lang="it-IT" sz="2400">
                <a:solidFill>
                  <a:srgbClr val="4472C4"/>
                </a:solidFill>
              </a:rPr>
              <a:t>… </a:t>
            </a:r>
            <a:r>
              <a:rPr lang="it-IT" sz="2400" u="sng">
                <a:solidFill>
                  <a:srgbClr val="4472C4"/>
                </a:solidFill>
              </a:rPr>
              <a:t>necessità di figure di sistema</a:t>
            </a:r>
            <a:r>
              <a:rPr lang="it-IT" sz="2400">
                <a:solidFill>
                  <a:srgbClr val="4472C4"/>
                </a:solidFill>
              </a:rPr>
              <a:t> …</a:t>
            </a:r>
            <a:endParaRPr/>
          </a:p>
          <a:p>
            <a:pPr indent="-228600" lvl="0" marL="228600" rtl="0" algn="l">
              <a:lnSpc>
                <a:spcPct val="90000"/>
              </a:lnSpc>
              <a:spcBef>
                <a:spcPts val="1000"/>
              </a:spcBef>
              <a:spcAft>
                <a:spcPts val="0"/>
              </a:spcAft>
              <a:buClr>
                <a:schemeClr val="dk1"/>
              </a:buClr>
              <a:buSzPts val="2800"/>
              <a:buFont typeface="Calibri"/>
              <a:buNone/>
            </a:pPr>
            <a:r>
              <a:t/>
            </a:r>
            <a:endParaRPr/>
          </a:p>
        </p:txBody>
      </p:sp>
      <p:sp>
        <p:nvSpPr>
          <p:cNvPr id="208" name="Google Shape;208;p19"/>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i="0" lang="it-IT" sz="4000" u="none" cap="none" strike="noStrike">
                <a:solidFill>
                  <a:schemeClr val="lt1"/>
                </a:solidFill>
                <a:latin typeface="Calibri"/>
                <a:ea typeface="Calibri"/>
                <a:cs typeface="Calibri"/>
                <a:sym typeface="Calibri"/>
              </a:rPr>
              <a:t>VALUTAZIONE NELLA E DELLA SCUOLA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
          <p:cNvSpPr txBox="1"/>
          <p:nvPr>
            <p:ph type="title"/>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DI COSA PARLIAMO OGGI</a:t>
            </a:r>
            <a:endParaRPr/>
          </a:p>
        </p:txBody>
      </p:sp>
      <p:sp>
        <p:nvSpPr>
          <p:cNvPr id="100" name="Google Shape;100;p2"/>
          <p:cNvSpPr txBox="1"/>
          <p:nvPr>
            <p:ph idx="1" type="body"/>
          </p:nvPr>
        </p:nvSpPr>
        <p:spPr>
          <a:xfrm>
            <a:off x="612396" y="1512000"/>
            <a:ext cx="11039912" cy="4652963"/>
          </a:xfrm>
          <a:prstGeom prst="rect">
            <a:avLst/>
          </a:prstGeom>
          <a:solidFill>
            <a:srgbClr val="EDEDED"/>
          </a:solid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3600"/>
              <a:buFont typeface="Calibri"/>
              <a:buChar char="-"/>
            </a:pPr>
            <a:r>
              <a:rPr lang="it-IT" sz="3600"/>
              <a:t>Il quadro normativo: O.M. 172/20 e documenti di riferimento </a:t>
            </a:r>
            <a:endParaRPr/>
          </a:p>
          <a:p>
            <a:pPr indent="-228600" lvl="0" marL="228600" rtl="0" algn="l">
              <a:lnSpc>
                <a:spcPct val="90000"/>
              </a:lnSpc>
              <a:spcBef>
                <a:spcPts val="1000"/>
              </a:spcBef>
              <a:spcAft>
                <a:spcPts val="0"/>
              </a:spcAft>
              <a:buClr>
                <a:schemeClr val="dk1"/>
              </a:buClr>
              <a:buSzPts val="3600"/>
              <a:buFont typeface="Calibri"/>
              <a:buChar char="-"/>
            </a:pPr>
            <a:r>
              <a:rPr lang="it-IT" sz="3600"/>
              <a:t>Dalla valutazione degli apprendimenti alla valutazione per gli apprendimenti </a:t>
            </a:r>
            <a:endParaRPr/>
          </a:p>
          <a:p>
            <a:pPr indent="-228600" lvl="0" marL="228600" rtl="0" algn="l">
              <a:lnSpc>
                <a:spcPct val="90000"/>
              </a:lnSpc>
              <a:spcBef>
                <a:spcPts val="1000"/>
              </a:spcBef>
              <a:spcAft>
                <a:spcPts val="0"/>
              </a:spcAft>
              <a:buClr>
                <a:schemeClr val="dk1"/>
              </a:buClr>
              <a:buSzPts val="3600"/>
              <a:buFont typeface="Calibri"/>
              <a:buChar char="-"/>
            </a:pPr>
            <a:r>
              <a:rPr lang="it-IT" sz="3600"/>
              <a:t>Ruolo e funzione del Dirigente Scolastico nell’applicazione dell’O.M. 172/20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0"/>
          <p:cNvSpPr txBox="1"/>
          <p:nvPr>
            <p:ph type="title"/>
          </p:nvPr>
        </p:nvSpPr>
        <p:spPr>
          <a:xfrm>
            <a:off x="527455" y="844868"/>
            <a:ext cx="3584866" cy="2299855"/>
          </a:xfrm>
          <a:prstGeom prst="rect">
            <a:avLst/>
          </a:prstGeom>
          <a:solidFill>
            <a:srgbClr val="4472C4"/>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lt1"/>
              </a:buClr>
              <a:buSzPts val="4400"/>
              <a:buFont typeface="Calibri"/>
              <a:buNone/>
            </a:pPr>
            <a:r>
              <a:rPr b="1" lang="it-IT">
                <a:solidFill>
                  <a:schemeClr val="lt1"/>
                </a:solidFill>
                <a:latin typeface="Calibri"/>
                <a:ea typeface="Calibri"/>
                <a:cs typeface="Calibri"/>
                <a:sym typeface="Calibri"/>
              </a:rPr>
              <a:t>DA DOVE PARTIRE?</a:t>
            </a:r>
            <a:endParaRPr b="1">
              <a:solidFill>
                <a:schemeClr val="lt1"/>
              </a:solidFill>
            </a:endParaRPr>
          </a:p>
        </p:txBody>
      </p:sp>
      <p:sp>
        <p:nvSpPr>
          <p:cNvPr id="215" name="Google Shape;215;p20"/>
          <p:cNvSpPr txBox="1"/>
          <p:nvPr>
            <p:ph idx="1" type="body"/>
          </p:nvPr>
        </p:nvSpPr>
        <p:spPr>
          <a:xfrm>
            <a:off x="4562765" y="844868"/>
            <a:ext cx="7304980" cy="5167312"/>
          </a:xfrm>
          <a:prstGeom prst="rect">
            <a:avLst/>
          </a:prstGeom>
          <a:solidFill>
            <a:srgbClr val="EDEDED"/>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None/>
            </a:pPr>
            <a:r>
              <a:rPr lang="it-IT" sz="3200"/>
              <a:t>Le </a:t>
            </a:r>
            <a:r>
              <a:rPr b="1" lang="it-IT" sz="3200"/>
              <a:t>Indicazioni Nazionali </a:t>
            </a:r>
            <a:r>
              <a:rPr lang="it-IT" sz="3200"/>
              <a:t>- come declinate nel </a:t>
            </a:r>
            <a:r>
              <a:rPr b="1" lang="it-IT" sz="3200"/>
              <a:t>Curricolo di Istituto </a:t>
            </a:r>
            <a:r>
              <a:rPr lang="it-IT" sz="3200"/>
              <a:t>e nella </a:t>
            </a:r>
            <a:r>
              <a:rPr b="1" lang="it-IT" sz="3200"/>
              <a:t>programmazione annuale della singola classe</a:t>
            </a:r>
            <a:r>
              <a:rPr lang="it-IT" sz="3200"/>
              <a:t> - costituiscono il documento di riferimento principale per individuare e definire </a:t>
            </a:r>
            <a:r>
              <a:rPr b="1" lang="it-IT" sz="3200">
                <a:solidFill>
                  <a:srgbClr val="4472C4"/>
                </a:solidFill>
              </a:rPr>
              <a:t>il repertorio degli obiettivi di apprendimento, oggetto della valutazione periodica e finale di ciascun alunno in ogni disciplina.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22"/>
          <p:cNvSpPr txBox="1"/>
          <p:nvPr/>
        </p:nvSpPr>
        <p:spPr>
          <a:xfrm>
            <a:off x="508000" y="1600200"/>
            <a:ext cx="7664451" cy="2692400"/>
          </a:xfrm>
          <a:prstGeom prst="rect">
            <a:avLst/>
          </a:prstGeom>
          <a:solidFill>
            <a:srgbClr val="EDEDED"/>
          </a:solid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b="0" i="0" lang="it-IT" sz="2400" u="none" cap="none" strike="noStrike">
                <a:solidFill>
                  <a:srgbClr val="000000"/>
                </a:solidFill>
                <a:latin typeface="Arial"/>
                <a:ea typeface="Arial"/>
                <a:cs typeface="Arial"/>
                <a:sym typeface="Arial"/>
              </a:rPr>
              <a:t>«Ogni condotta che non sia soltanto e ciecamente impulsiva, o una routine meccanica, sembra implicare delle valutazioni; e così il problema della valutazione è strettamente connesso con il problema della struttura delle scienze e delle attività umane e delle umane relazioni»</a:t>
            </a:r>
            <a:r>
              <a:rPr b="0" baseline="30000" i="0" lang="it-IT" sz="2000" u="none" cap="none" strike="noStrike">
                <a:solidFill>
                  <a:srgbClr val="000000"/>
                </a:solidFill>
                <a:latin typeface="Arial"/>
                <a:ea typeface="Arial"/>
                <a:cs typeface="Arial"/>
                <a:sym typeface="Arial"/>
              </a:rPr>
              <a:t>*</a:t>
            </a:r>
            <a:endParaRPr/>
          </a:p>
        </p:txBody>
      </p:sp>
      <p:pic>
        <p:nvPicPr>
          <p:cNvPr id="222" name="Google Shape;222;p22"/>
          <p:cNvPicPr preferRelativeResize="0"/>
          <p:nvPr/>
        </p:nvPicPr>
        <p:blipFill rotWithShape="1">
          <a:blip r:embed="rId3">
            <a:alphaModFix/>
          </a:blip>
          <a:srcRect b="0" l="0" r="0" t="0"/>
          <a:stretch/>
        </p:blipFill>
        <p:spPr>
          <a:xfrm>
            <a:off x="8234364" y="1690689"/>
            <a:ext cx="1811337" cy="2471737"/>
          </a:xfrm>
          <a:prstGeom prst="rect">
            <a:avLst/>
          </a:prstGeom>
          <a:noFill/>
          <a:ln>
            <a:noFill/>
          </a:ln>
          <a:effectLst>
            <a:outerShdw blurRad="190500" rotWithShape="0" algn="tl">
              <a:srgbClr val="808080">
                <a:alpha val="69803"/>
              </a:srgbClr>
            </a:outerShdw>
          </a:effectLst>
        </p:spPr>
      </p:pic>
      <p:sp>
        <p:nvSpPr>
          <p:cNvPr id="223" name="Google Shape;223;p22"/>
          <p:cNvSpPr txBox="1"/>
          <p:nvPr/>
        </p:nvSpPr>
        <p:spPr>
          <a:xfrm>
            <a:off x="8256588" y="4170364"/>
            <a:ext cx="1782762" cy="26193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1100" u="sng" cap="none" strike="noStrike">
                <a:solidFill>
                  <a:schemeClr val="dk1"/>
                </a:solidFill>
                <a:latin typeface="Arial"/>
                <a:ea typeface="Arial"/>
                <a:cs typeface="Arial"/>
                <a:sym typeface="Arial"/>
                <a:hlinkClick r:id="rId4">
                  <a:extLst>
                    <a:ext uri="{A12FA001-AC4F-418D-AE19-62706E023703}">
                      <ahyp:hlinkClr val="tx"/>
                    </a:ext>
                  </a:extLst>
                </a:hlinkClick>
              </a:rPr>
              <a:t>John Dewey 1859 -1952</a:t>
            </a:r>
            <a:endParaRPr b="0" i="0" sz="1100" u="none" cap="none" strike="noStrike">
              <a:solidFill>
                <a:schemeClr val="dk1"/>
              </a:solidFill>
              <a:latin typeface="Arial"/>
              <a:ea typeface="Arial"/>
              <a:cs typeface="Arial"/>
              <a:sym typeface="Arial"/>
            </a:endParaRPr>
          </a:p>
        </p:txBody>
      </p:sp>
      <p:sp>
        <p:nvSpPr>
          <p:cNvPr id="224" name="Google Shape;224;p22"/>
          <p:cNvSpPr txBox="1"/>
          <p:nvPr/>
        </p:nvSpPr>
        <p:spPr>
          <a:xfrm>
            <a:off x="3359151" y="4430713"/>
            <a:ext cx="8093940" cy="1720850"/>
          </a:xfrm>
          <a:prstGeom prst="rect">
            <a:avLst/>
          </a:prstGeom>
          <a:solidFill>
            <a:srgbClr val="EDEDED"/>
          </a:solid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b="0" i="0" lang="it-IT" sz="2400" u="none" cap="none" strike="noStrike">
                <a:solidFill>
                  <a:srgbClr val="000000"/>
                </a:solidFill>
                <a:latin typeface="Arial"/>
                <a:ea typeface="Arial"/>
                <a:cs typeface="Arial"/>
                <a:sym typeface="Arial"/>
              </a:rPr>
              <a:t>«Ogni azione deliberata o ben progettata condotta umana, individuale e collettiva, sembra essere influenzata, se non controllata, da stime del valore o del pregio dei fini da perseguire»</a:t>
            </a:r>
            <a:r>
              <a:rPr b="0" baseline="30000" i="0" lang="it-IT" sz="2000" u="none" cap="none" strike="noStrike">
                <a:solidFill>
                  <a:srgbClr val="000000"/>
                </a:solidFill>
                <a:latin typeface="Arial"/>
                <a:ea typeface="Arial"/>
                <a:cs typeface="Arial"/>
                <a:sym typeface="Arial"/>
              </a:rPr>
              <a:t>*</a:t>
            </a:r>
            <a:endParaRPr/>
          </a:p>
        </p:txBody>
      </p:sp>
      <p:pic>
        <p:nvPicPr>
          <p:cNvPr id="225" name="Google Shape;225;p22"/>
          <p:cNvPicPr preferRelativeResize="0"/>
          <p:nvPr/>
        </p:nvPicPr>
        <p:blipFill rotWithShape="1">
          <a:blip r:embed="rId5">
            <a:alphaModFix/>
          </a:blip>
          <a:srcRect b="0" l="0" r="0" t="0"/>
          <a:stretch/>
        </p:blipFill>
        <p:spPr>
          <a:xfrm>
            <a:off x="2168525" y="4300538"/>
            <a:ext cx="1104900" cy="1714500"/>
          </a:xfrm>
          <a:prstGeom prst="rect">
            <a:avLst/>
          </a:prstGeom>
          <a:noFill/>
          <a:ln>
            <a:noFill/>
          </a:ln>
          <a:effectLst>
            <a:outerShdw blurRad="190500" rotWithShape="0" algn="tl">
              <a:srgbClr val="808080">
                <a:alpha val="69803"/>
              </a:srgbClr>
            </a:outerShdw>
          </a:effectLst>
        </p:spPr>
      </p:pic>
      <p:sp>
        <p:nvSpPr>
          <p:cNvPr id="226" name="Google Shape;226;p22"/>
          <p:cNvSpPr txBox="1"/>
          <p:nvPr/>
        </p:nvSpPr>
        <p:spPr>
          <a:xfrm>
            <a:off x="1524001" y="6165851"/>
            <a:ext cx="8920163" cy="2762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1200" u="none" cap="none" strike="noStrike">
                <a:solidFill>
                  <a:schemeClr val="dk1"/>
                </a:solidFill>
                <a:latin typeface="Arial"/>
                <a:ea typeface="Arial"/>
                <a:cs typeface="Arial"/>
                <a:sym typeface="Arial"/>
              </a:rPr>
              <a:t>* Dewey, J., </a:t>
            </a:r>
            <a:r>
              <a:rPr b="0" i="1" lang="it-IT" sz="1200" u="none" cap="none" strike="noStrike">
                <a:solidFill>
                  <a:schemeClr val="dk1"/>
                </a:solidFill>
                <a:latin typeface="Arial"/>
                <a:ea typeface="Arial"/>
                <a:cs typeface="Arial"/>
                <a:sym typeface="Arial"/>
              </a:rPr>
              <a:t>Teoria della valutazione</a:t>
            </a:r>
            <a:r>
              <a:rPr b="0" i="0" lang="it-IT" sz="1200" u="none" cap="none" strike="noStrike">
                <a:solidFill>
                  <a:schemeClr val="dk1"/>
                </a:solidFill>
                <a:latin typeface="Arial"/>
                <a:ea typeface="Arial"/>
                <a:cs typeface="Arial"/>
                <a:sym typeface="Arial"/>
              </a:rPr>
              <a:t>, a cura di F. Brancatisano e A. Visalberghi, Firenze, La Nuova Italia, 1981, p.6 e 4.</a:t>
            </a:r>
            <a:endParaRPr/>
          </a:p>
        </p:txBody>
      </p:sp>
      <p:sp>
        <p:nvSpPr>
          <p:cNvPr id="227" name="Google Shape;227;p22"/>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i="0" lang="it-IT" sz="4000" u="none" cap="none" strike="noStrike">
                <a:solidFill>
                  <a:schemeClr val="lt1"/>
                </a:solidFill>
                <a:latin typeface="Calibri"/>
                <a:ea typeface="Calibri"/>
                <a:cs typeface="Calibri"/>
                <a:sym typeface="Calibri"/>
              </a:rPr>
              <a:t>VALUTARE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gtEl>
                                        <p:attrNameLst>
                                          <p:attrName>style.visibility</p:attrName>
                                        </p:attrNameLst>
                                      </p:cBhvr>
                                      <p:to>
                                        <p:strVal val="visible"/>
                                      </p:to>
                                    </p:set>
                                    <p:animEffect filter="fade" transition="in">
                                      <p:cBhvr>
                                        <p:cTn dur="500"/>
                                        <p:tgtEl>
                                          <p:spTgt spid="224"/>
                                        </p:tgtEl>
                                      </p:cBhvr>
                                    </p:animEffect>
                                  </p:childTnLst>
                                </p:cTn>
                              </p:par>
                              <p:par>
                                <p:cTn fill="hold" nodeType="withEffect" presetClass="entr" presetID="10" presetSubtype="0">
                                  <p:stCondLst>
                                    <p:cond delay="0"/>
                                  </p:stCondLst>
                                  <p:childTnLst>
                                    <p:set>
                                      <p:cBhvr>
                                        <p:cTn dur="1" fill="hold">
                                          <p:stCondLst>
                                            <p:cond delay="0"/>
                                          </p:stCondLst>
                                        </p:cTn>
                                        <p:tgtEl>
                                          <p:spTgt spid="225"/>
                                        </p:tgtEl>
                                        <p:attrNameLst>
                                          <p:attrName>style.visibility</p:attrName>
                                        </p:attrNameLst>
                                      </p:cBhvr>
                                      <p:to>
                                        <p:strVal val="visible"/>
                                      </p:to>
                                    </p:set>
                                    <p:animEffect filter="fade" transition="in">
                                      <p:cBhvr>
                                        <p:cTn dur="500"/>
                                        <p:tgtEl>
                                          <p:spTgt spid="225"/>
                                        </p:tgtEl>
                                      </p:cBhvr>
                                    </p:animEffect>
                                  </p:childTnLst>
                                </p:cTn>
                              </p:par>
                              <p:par>
                                <p:cTn fill="hold" nodeType="withEffect" presetClass="entr" presetID="10" presetSubtype="0">
                                  <p:stCondLst>
                                    <p:cond delay="0"/>
                                  </p:stCondLst>
                                  <p:childTnLst>
                                    <p:set>
                                      <p:cBhvr>
                                        <p:cTn dur="1" fill="hold">
                                          <p:stCondLst>
                                            <p:cond delay="0"/>
                                          </p:stCondLst>
                                        </p:cTn>
                                        <p:tgtEl>
                                          <p:spTgt spid="226"/>
                                        </p:tgtEl>
                                        <p:attrNameLst>
                                          <p:attrName>style.visibility</p:attrName>
                                        </p:attrNameLst>
                                      </p:cBhvr>
                                      <p:to>
                                        <p:strVal val="visible"/>
                                      </p:to>
                                    </p:set>
                                    <p:animEffect filter="fade" transition="in">
                                      <p:cBhvr>
                                        <p:cTn dur="500"/>
                                        <p:tgtEl>
                                          <p:spTgt spid="22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23"/>
          <p:cNvSpPr txBox="1"/>
          <p:nvPr/>
        </p:nvSpPr>
        <p:spPr>
          <a:xfrm>
            <a:off x="421200" y="1512000"/>
            <a:ext cx="11405862" cy="5033819"/>
          </a:xfrm>
          <a:prstGeom prst="rect">
            <a:avLst/>
          </a:prstGeom>
          <a:solidFill>
            <a:srgbClr val="EDEDED"/>
          </a:solid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None/>
            </a:pPr>
            <a:r>
              <a:rPr b="0" i="0" lang="it-IT" sz="2400" u="none" cap="none" strike="noStrike">
                <a:solidFill>
                  <a:srgbClr val="000000"/>
                </a:solidFill>
                <a:latin typeface="Arial"/>
                <a:ea typeface="Arial"/>
                <a:cs typeface="Arial"/>
                <a:sym typeface="Arial"/>
              </a:rPr>
              <a:t>Valutare significa </a:t>
            </a:r>
            <a:r>
              <a:rPr b="0" i="0" lang="it-IT" sz="2400" u="sng" cap="none" strike="noStrike">
                <a:solidFill>
                  <a:srgbClr val="000000"/>
                </a:solidFill>
                <a:latin typeface="Arial"/>
                <a:ea typeface="Arial"/>
                <a:cs typeface="Arial"/>
                <a:sym typeface="Arial"/>
              </a:rPr>
              <a:t>attribuire valore a qualcuno o qualcosa oppure stimarne il valore</a:t>
            </a:r>
            <a:r>
              <a:rPr b="0" i="0" lang="it-IT" sz="2400" u="none" cap="none" strike="noStrike">
                <a:solidFill>
                  <a:srgbClr val="000000"/>
                </a:solidFill>
                <a:latin typeface="Arial"/>
                <a:ea typeface="Arial"/>
                <a:cs typeface="Arial"/>
                <a:sym typeface="Arial"/>
              </a:rPr>
              <a:t>. </a:t>
            </a:r>
            <a:endParaRPr/>
          </a:p>
          <a:p>
            <a:pPr indent="0" lvl="0" marL="0" marR="0" rtl="0" algn="l">
              <a:lnSpc>
                <a:spcPct val="90000"/>
              </a:lnSpc>
              <a:spcBef>
                <a:spcPts val="650"/>
              </a:spcBef>
              <a:spcAft>
                <a:spcPts val="0"/>
              </a:spcAft>
              <a:buNone/>
            </a:pPr>
            <a:r>
              <a:t/>
            </a:r>
            <a:endParaRPr b="0" i="0" sz="2400" u="none" cap="none" strike="noStrike">
              <a:solidFill>
                <a:srgbClr val="000000"/>
              </a:solidFill>
              <a:latin typeface="Arial"/>
              <a:ea typeface="Arial"/>
              <a:cs typeface="Arial"/>
              <a:sym typeface="Arial"/>
            </a:endParaRPr>
          </a:p>
          <a:p>
            <a:pPr indent="0" lvl="0" marL="0" marR="0" rtl="0" algn="l">
              <a:lnSpc>
                <a:spcPct val="90000"/>
              </a:lnSpc>
              <a:spcBef>
                <a:spcPts val="650"/>
              </a:spcBef>
              <a:spcAft>
                <a:spcPts val="0"/>
              </a:spcAft>
              <a:buNone/>
            </a:pPr>
            <a:r>
              <a:rPr b="0" i="0" lang="it-IT" sz="2400" u="none" cap="none" strike="noStrike">
                <a:solidFill>
                  <a:srgbClr val="000000"/>
                </a:solidFill>
                <a:latin typeface="Arial"/>
                <a:ea typeface="Arial"/>
                <a:cs typeface="Arial"/>
                <a:sym typeface="Arial"/>
              </a:rPr>
              <a:t>Il termine “valore” deriva dal greco </a:t>
            </a:r>
            <a:r>
              <a:rPr b="0" i="0" lang="it-IT" sz="2400" u="none" cap="none" strike="noStrike">
                <a:solidFill>
                  <a:schemeClr val="dk1"/>
                </a:solidFill>
                <a:latin typeface="Arial"/>
                <a:ea typeface="Arial"/>
                <a:cs typeface="Arial"/>
                <a:sym typeface="Arial"/>
              </a:rPr>
              <a:t>αξία</a:t>
            </a:r>
            <a:r>
              <a:rPr b="0" i="0" lang="it-IT" sz="2400" u="none" cap="none" strike="noStrike">
                <a:solidFill>
                  <a:srgbClr val="000000"/>
                </a:solidFill>
                <a:latin typeface="Arial"/>
                <a:ea typeface="Arial"/>
                <a:cs typeface="Arial"/>
                <a:sym typeface="Arial"/>
              </a:rPr>
              <a:t>, da cui anche il termine “assiologia” (dottrina dei valori). </a:t>
            </a:r>
            <a:endParaRPr/>
          </a:p>
          <a:p>
            <a:pPr indent="0" lvl="0" marL="0" marR="0" rtl="0" algn="l">
              <a:lnSpc>
                <a:spcPct val="90000"/>
              </a:lnSpc>
              <a:spcBef>
                <a:spcPts val="650"/>
              </a:spcBef>
              <a:spcAft>
                <a:spcPts val="0"/>
              </a:spcAft>
              <a:buNone/>
            </a:pPr>
            <a:r>
              <a:rPr b="0" i="0" lang="it-IT" sz="2400" u="none" cap="none" strike="noStrike">
                <a:solidFill>
                  <a:srgbClr val="000000"/>
                </a:solidFill>
                <a:latin typeface="Arial"/>
                <a:ea typeface="Arial"/>
                <a:cs typeface="Arial"/>
                <a:sym typeface="Arial"/>
              </a:rPr>
              <a:t>Esso dunque, preso nel suo significato</a:t>
            </a:r>
            <a:br>
              <a:rPr b="0" i="0" lang="it-IT" sz="2400" u="none" cap="none" strike="noStrike">
                <a:solidFill>
                  <a:srgbClr val="FF00FF"/>
                </a:solidFill>
                <a:latin typeface="Arial"/>
                <a:ea typeface="Arial"/>
                <a:cs typeface="Arial"/>
                <a:sym typeface="Arial"/>
              </a:rPr>
            </a:br>
            <a:r>
              <a:rPr b="0" i="0" lang="it-IT" sz="2400" u="none" cap="none" strike="noStrike">
                <a:solidFill>
                  <a:srgbClr val="000000"/>
                </a:solidFill>
                <a:latin typeface="Arial"/>
                <a:ea typeface="Arial"/>
                <a:cs typeface="Arial"/>
                <a:sym typeface="Arial"/>
              </a:rPr>
              <a:t>concettuale più ampio, concerne l’intero </a:t>
            </a:r>
            <a:br>
              <a:rPr b="0" i="0" lang="it-IT" sz="2400" u="none" cap="none" strike="noStrike">
                <a:solidFill>
                  <a:srgbClr val="FF00FF"/>
                </a:solidFill>
                <a:latin typeface="Arial"/>
                <a:ea typeface="Arial"/>
                <a:cs typeface="Arial"/>
                <a:sym typeface="Arial"/>
              </a:rPr>
            </a:br>
            <a:r>
              <a:rPr b="0" i="0" lang="it-IT" sz="2400" u="none" cap="none" strike="noStrike">
                <a:solidFill>
                  <a:srgbClr val="000000"/>
                </a:solidFill>
                <a:latin typeface="Arial"/>
                <a:ea typeface="Arial"/>
                <a:cs typeface="Arial"/>
                <a:sym typeface="Arial"/>
              </a:rPr>
              <a:t>ambito della morale: </a:t>
            </a:r>
            <a:br>
              <a:rPr b="0" i="0" lang="it-IT" sz="2400" u="none" cap="none" strike="noStrike">
                <a:solidFill>
                  <a:srgbClr val="FF00FF"/>
                </a:solidFill>
                <a:latin typeface="Arial"/>
                <a:ea typeface="Arial"/>
                <a:cs typeface="Arial"/>
                <a:sym typeface="Arial"/>
              </a:rPr>
            </a:br>
            <a:r>
              <a:rPr b="0" i="0" lang="it-IT" sz="2400" u="sng" cap="none" strike="noStrike">
                <a:solidFill>
                  <a:srgbClr val="000000"/>
                </a:solidFill>
                <a:latin typeface="Arial"/>
                <a:ea typeface="Arial"/>
                <a:cs typeface="Arial"/>
                <a:sym typeface="Arial"/>
              </a:rPr>
              <a:t>riguarda infatti tutto ciò che è buono e utile, i fini ultimi delle azioni umane.</a:t>
            </a:r>
            <a:endParaRPr/>
          </a:p>
          <a:p>
            <a:pPr indent="0" lvl="0" marL="0" marR="0" rtl="0" algn="l">
              <a:lnSpc>
                <a:spcPct val="90000"/>
              </a:lnSpc>
              <a:spcBef>
                <a:spcPts val="650"/>
              </a:spcBef>
              <a:spcAft>
                <a:spcPts val="0"/>
              </a:spcAft>
              <a:buNone/>
            </a:pPr>
            <a:br>
              <a:rPr b="0" i="0" lang="it-IT" sz="2400" u="none" cap="none" strike="noStrike">
                <a:solidFill>
                  <a:srgbClr val="FF00FF"/>
                </a:solidFill>
                <a:latin typeface="Arial"/>
                <a:ea typeface="Arial"/>
                <a:cs typeface="Arial"/>
                <a:sym typeface="Arial"/>
              </a:rPr>
            </a:br>
            <a:endParaRPr b="0" i="0" sz="2400" u="none" cap="none" strike="noStrike">
              <a:solidFill>
                <a:srgbClr val="FF00FF"/>
              </a:solidFill>
              <a:latin typeface="Arial"/>
              <a:ea typeface="Arial"/>
              <a:cs typeface="Arial"/>
              <a:sym typeface="Arial"/>
            </a:endParaRPr>
          </a:p>
        </p:txBody>
      </p:sp>
      <p:sp>
        <p:nvSpPr>
          <p:cNvPr id="234" name="Google Shape;234;p23"/>
          <p:cNvSpPr txBox="1"/>
          <p:nvPr/>
        </p:nvSpPr>
        <p:spPr>
          <a:xfrm>
            <a:off x="393069" y="4057650"/>
            <a:ext cx="7511096" cy="2097088"/>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None/>
            </a:pPr>
            <a:r>
              <a:t/>
            </a:r>
            <a:endParaRPr b="0" i="0" sz="2400" u="none" cap="none" strike="noStrike">
              <a:solidFill>
                <a:srgbClr val="000000"/>
              </a:solidFill>
              <a:latin typeface="Arial"/>
              <a:ea typeface="Arial"/>
              <a:cs typeface="Arial"/>
              <a:sym typeface="Arial"/>
            </a:endParaRPr>
          </a:p>
          <a:p>
            <a:pPr indent="0" lvl="0" marL="0" marR="0" rtl="0" algn="l">
              <a:lnSpc>
                <a:spcPct val="90000"/>
              </a:lnSpc>
              <a:spcBef>
                <a:spcPts val="650"/>
              </a:spcBef>
              <a:spcAft>
                <a:spcPts val="0"/>
              </a:spcAft>
              <a:buNone/>
            </a:pPr>
            <a:br>
              <a:rPr b="0" i="0" lang="it-IT" sz="2400" u="none" cap="none" strike="noStrike">
                <a:solidFill>
                  <a:srgbClr val="FF00FF"/>
                </a:solidFill>
                <a:latin typeface="Arial"/>
                <a:ea typeface="Arial"/>
                <a:cs typeface="Arial"/>
                <a:sym typeface="Arial"/>
              </a:rPr>
            </a:br>
            <a:endParaRPr b="0" i="0" sz="2400" u="none" cap="none" strike="noStrike">
              <a:solidFill>
                <a:srgbClr val="FF00FF"/>
              </a:solidFill>
              <a:latin typeface="Arial"/>
              <a:ea typeface="Arial"/>
              <a:cs typeface="Arial"/>
              <a:sym typeface="Arial"/>
            </a:endParaRPr>
          </a:p>
        </p:txBody>
      </p:sp>
      <p:grpSp>
        <p:nvGrpSpPr>
          <p:cNvPr id="235" name="Google Shape;235;p23"/>
          <p:cNvGrpSpPr/>
          <p:nvPr/>
        </p:nvGrpSpPr>
        <p:grpSpPr>
          <a:xfrm>
            <a:off x="4213077" y="4089519"/>
            <a:ext cx="3816498" cy="2534134"/>
            <a:chOff x="5224212" y="2805465"/>
            <a:chExt cx="3816126" cy="2534965"/>
          </a:xfrm>
        </p:grpSpPr>
        <p:pic>
          <p:nvPicPr>
            <p:cNvPr id="236" name="Google Shape;236;p23"/>
            <p:cNvPicPr preferRelativeResize="0"/>
            <p:nvPr/>
          </p:nvPicPr>
          <p:blipFill rotWithShape="1">
            <a:blip r:embed="rId3">
              <a:alphaModFix/>
            </a:blip>
            <a:srcRect b="0" l="0" r="0" t="0"/>
            <a:stretch/>
          </p:blipFill>
          <p:spPr>
            <a:xfrm>
              <a:off x="6012160" y="3356992"/>
              <a:ext cx="3028178" cy="1983437"/>
            </a:xfrm>
            <a:prstGeom prst="rect">
              <a:avLst/>
            </a:prstGeom>
            <a:noFill/>
            <a:ln>
              <a:noFill/>
            </a:ln>
          </p:spPr>
        </p:pic>
        <p:sp>
          <p:nvSpPr>
            <p:cNvPr id="237" name="Google Shape;237;p23"/>
            <p:cNvSpPr/>
            <p:nvPr/>
          </p:nvSpPr>
          <p:spPr>
            <a:xfrm rot="1910666">
              <a:off x="5173565" y="3427468"/>
              <a:ext cx="2507056"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it-IT" sz="2800" u="none" cap="none" strike="noStrike">
                  <a:solidFill>
                    <a:schemeClr val="accent1"/>
                  </a:solidFill>
                  <a:latin typeface="Arial"/>
                  <a:ea typeface="Arial"/>
                  <a:cs typeface="Arial"/>
                  <a:sym typeface="Arial"/>
                </a:rPr>
                <a:t>Valori</a:t>
              </a:r>
              <a:endParaRPr/>
            </a:p>
          </p:txBody>
        </p:sp>
      </p:grpSp>
      <p:sp>
        <p:nvSpPr>
          <p:cNvPr id="238" name="Google Shape;238;p23"/>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i="0" lang="it-IT" sz="4000" u="none" cap="none" strike="noStrike">
                <a:solidFill>
                  <a:schemeClr val="lt1"/>
                </a:solidFill>
                <a:latin typeface="Calibri"/>
                <a:ea typeface="Calibri"/>
                <a:cs typeface="Calibri"/>
                <a:sym typeface="Calibri"/>
              </a:rPr>
              <a:t>VALUTARE: ATTRIBUIRE VALORE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4"/>
                                        </p:tgtEl>
                                        <p:attrNameLst>
                                          <p:attrName>style.visibility</p:attrName>
                                        </p:attrNameLst>
                                      </p:cBhvr>
                                      <p:to>
                                        <p:strVal val="visible"/>
                                      </p:to>
                                    </p:set>
                                    <p:animEffect filter="fade" transition="in">
                                      <p:cBhvr>
                                        <p:cTn dur="500"/>
                                        <p:tgtEl>
                                          <p:spTgt spid="234"/>
                                        </p:tgtEl>
                                      </p:cBhvr>
                                    </p:animEffect>
                                  </p:childTnLst>
                                </p:cTn>
                              </p:par>
                              <p:par>
                                <p:cTn fill="hold" nodeType="withEffect" presetClass="entr" presetID="10" presetSubtype="0">
                                  <p:stCondLst>
                                    <p:cond delay="0"/>
                                  </p:stCondLst>
                                  <p:childTnLst>
                                    <p:set>
                                      <p:cBhvr>
                                        <p:cTn dur="1" fill="hold">
                                          <p:stCondLst>
                                            <p:cond delay="0"/>
                                          </p:stCondLst>
                                        </p:cTn>
                                        <p:tgtEl>
                                          <p:spTgt spid="235"/>
                                        </p:tgtEl>
                                        <p:attrNameLst>
                                          <p:attrName>style.visibility</p:attrName>
                                        </p:attrNameLst>
                                      </p:cBhvr>
                                      <p:to>
                                        <p:strVal val="visible"/>
                                      </p:to>
                                    </p:set>
                                    <p:animEffect filter="fade" transition="in">
                                      <p:cBhvr>
                                        <p:cTn dur="500"/>
                                        <p:tgtEl>
                                          <p:spTgt spid="23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4"/>
          <p:cNvSpPr txBox="1"/>
          <p:nvPr>
            <p:ph idx="1" type="body"/>
          </p:nvPr>
        </p:nvSpPr>
        <p:spPr>
          <a:xfrm>
            <a:off x="421200" y="1512000"/>
            <a:ext cx="10515600" cy="4351338"/>
          </a:xfrm>
          <a:prstGeom prst="rect">
            <a:avLst/>
          </a:prstGeom>
          <a:solidFill>
            <a:srgbClr val="EDEDED"/>
          </a:solidFill>
          <a:ln>
            <a:noFill/>
          </a:ln>
        </p:spPr>
        <p:txBody>
          <a:bodyPr anchorCtr="0" anchor="ctr" bIns="45700" lIns="91425" spcFirstLastPara="1" rIns="91425" wrap="square" tIns="45700">
            <a:normAutofit/>
          </a:bodyPr>
          <a:lstStyle/>
          <a:p>
            <a:pPr indent="-304800" lvl="0" marL="228600" rtl="0" algn="l">
              <a:lnSpc>
                <a:spcPct val="90000"/>
              </a:lnSpc>
              <a:spcBef>
                <a:spcPts val="0"/>
              </a:spcBef>
              <a:spcAft>
                <a:spcPts val="0"/>
              </a:spcAft>
              <a:buClr>
                <a:schemeClr val="dk1"/>
              </a:buClr>
              <a:buSzPts val="4800"/>
              <a:buChar char="•"/>
            </a:pPr>
            <a:r>
              <a:rPr lang="it-IT" sz="4800"/>
              <a:t> Diagnostica</a:t>
            </a:r>
            <a:endParaRPr/>
          </a:p>
          <a:p>
            <a:pPr indent="-304800" lvl="0" marL="228600" rtl="0" algn="l">
              <a:lnSpc>
                <a:spcPct val="90000"/>
              </a:lnSpc>
              <a:spcBef>
                <a:spcPts val="1000"/>
              </a:spcBef>
              <a:spcAft>
                <a:spcPts val="0"/>
              </a:spcAft>
              <a:buClr>
                <a:schemeClr val="dk1"/>
              </a:buClr>
              <a:buSzPts val="4800"/>
              <a:buChar char="•"/>
            </a:pPr>
            <a:r>
              <a:rPr lang="it-IT" sz="4800"/>
              <a:t> Formativa</a:t>
            </a:r>
            <a:endParaRPr/>
          </a:p>
          <a:p>
            <a:pPr indent="-304800" lvl="0" marL="228600" rtl="0" algn="l">
              <a:lnSpc>
                <a:spcPct val="90000"/>
              </a:lnSpc>
              <a:spcBef>
                <a:spcPts val="1000"/>
              </a:spcBef>
              <a:spcAft>
                <a:spcPts val="0"/>
              </a:spcAft>
              <a:buClr>
                <a:schemeClr val="dk1"/>
              </a:buClr>
              <a:buSzPts val="4800"/>
              <a:buChar char="•"/>
            </a:pPr>
            <a:r>
              <a:rPr lang="it-IT" sz="4800"/>
              <a:t> Sommativa </a:t>
            </a:r>
            <a:endParaRPr/>
          </a:p>
        </p:txBody>
      </p:sp>
      <p:sp>
        <p:nvSpPr>
          <p:cNvPr id="244" name="Google Shape;244;p24"/>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i="0" lang="it-IT" sz="4000" u="none" cap="none" strike="noStrike">
                <a:solidFill>
                  <a:schemeClr val="lt1"/>
                </a:solidFill>
                <a:latin typeface="Calibri"/>
                <a:ea typeface="Calibri"/>
                <a:cs typeface="Calibri"/>
                <a:sym typeface="Calibri"/>
              </a:rPr>
              <a:t>SCRIVEN: LE FUNZIONI DELLA VALUTAZIONE</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5"/>
          <p:cNvSpPr txBox="1"/>
          <p:nvPr/>
        </p:nvSpPr>
        <p:spPr>
          <a:xfrm>
            <a:off x="421200" y="1512000"/>
            <a:ext cx="11425382" cy="4525963"/>
          </a:xfrm>
          <a:prstGeom prst="rect">
            <a:avLst/>
          </a:prstGeom>
          <a:solidFill>
            <a:srgbClr val="EDEDED"/>
          </a:solid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None/>
            </a:pPr>
            <a:r>
              <a:rPr b="0" i="0" lang="it-IT" sz="2400" u="none" cap="none" strike="noStrike">
                <a:solidFill>
                  <a:srgbClr val="000000"/>
                </a:solidFill>
                <a:latin typeface="Arial"/>
                <a:ea typeface="Arial"/>
                <a:cs typeface="Arial"/>
                <a:sym typeface="Arial"/>
              </a:rPr>
              <a:t>… si fa sempre riferimento ad una sfera di valori, ci sono idee di qualità, di giustizia, di bontà, … che guidano le azioni di chi valuta. </a:t>
            </a:r>
            <a:br>
              <a:rPr b="0" i="0" lang="it-IT" sz="2400" u="none" cap="none" strike="noStrike">
                <a:solidFill>
                  <a:srgbClr val="FF00FF"/>
                </a:solidFill>
                <a:latin typeface="Arial"/>
                <a:ea typeface="Arial"/>
                <a:cs typeface="Arial"/>
                <a:sym typeface="Arial"/>
              </a:rPr>
            </a:br>
            <a:r>
              <a:rPr b="0" i="0" lang="it-IT" sz="2400" u="none" cap="none" strike="noStrike">
                <a:solidFill>
                  <a:srgbClr val="000000"/>
                </a:solidFill>
                <a:latin typeface="Arial"/>
                <a:ea typeface="Arial"/>
                <a:cs typeface="Arial"/>
                <a:sym typeface="Arial"/>
              </a:rPr>
              <a:t>L’agire valutativo è sempre ideologicamente orientato (non è mai un agire neutrale).</a:t>
            </a:r>
            <a:br>
              <a:rPr b="0" i="0" lang="it-IT" sz="2400" u="none" cap="none" strike="noStrike">
                <a:solidFill>
                  <a:srgbClr val="FF00FF"/>
                </a:solidFill>
                <a:latin typeface="Arial"/>
                <a:ea typeface="Arial"/>
                <a:cs typeface="Arial"/>
                <a:sym typeface="Arial"/>
              </a:rPr>
            </a:br>
            <a:endParaRPr b="0" i="0" sz="2400" u="none" cap="none" strike="noStrike">
              <a:solidFill>
                <a:srgbClr val="FF00FF"/>
              </a:solidFill>
              <a:latin typeface="Arial"/>
              <a:ea typeface="Arial"/>
              <a:cs typeface="Arial"/>
              <a:sym typeface="Arial"/>
            </a:endParaRPr>
          </a:p>
        </p:txBody>
      </p:sp>
      <p:sp>
        <p:nvSpPr>
          <p:cNvPr id="251" name="Google Shape;251;p25"/>
          <p:cNvSpPr/>
          <p:nvPr/>
        </p:nvSpPr>
        <p:spPr>
          <a:xfrm>
            <a:off x="2251075" y="3500438"/>
            <a:ext cx="3498850" cy="576262"/>
          </a:xfrm>
          <a:custGeom>
            <a:rect b="b" l="l" r="r" t="t"/>
            <a:pathLst>
              <a:path extrusionOk="0" h="576000" w="3499420">
                <a:moveTo>
                  <a:pt x="0" y="0"/>
                </a:moveTo>
                <a:lnTo>
                  <a:pt x="3499420" y="0"/>
                </a:lnTo>
                <a:lnTo>
                  <a:pt x="3499420" y="576000"/>
                </a:lnTo>
                <a:lnTo>
                  <a:pt x="0" y="576000"/>
                </a:lnTo>
                <a:lnTo>
                  <a:pt x="0" y="0"/>
                </a:lnTo>
                <a:close/>
              </a:path>
            </a:pathLst>
          </a:custGeom>
          <a:solidFill>
            <a:srgbClr val="4372C3"/>
          </a:solidFill>
          <a:ln cap="flat" cmpd="sng" w="12700">
            <a:solidFill>
              <a:srgbClr val="4372C3"/>
            </a:solidFill>
            <a:prstDash val="solid"/>
            <a:miter lim="800000"/>
            <a:headEnd len="sm" w="sm" type="none"/>
            <a:tailEnd len="sm" w="sm" type="none"/>
          </a:ln>
        </p:spPr>
        <p:txBody>
          <a:bodyPr anchorCtr="0" anchor="ctr" bIns="81275" lIns="142225" spcFirstLastPara="1" rIns="142225" wrap="square" tIns="81275">
            <a:noAutofit/>
          </a:bodyPr>
          <a:lstStyle/>
          <a:p>
            <a:pPr indent="0" lvl="0" marL="0" marR="0" rtl="0" algn="l">
              <a:lnSpc>
                <a:spcPct val="90000"/>
              </a:lnSpc>
              <a:spcBef>
                <a:spcPts val="0"/>
              </a:spcBef>
              <a:spcAft>
                <a:spcPts val="0"/>
              </a:spcAft>
              <a:buNone/>
            </a:pPr>
            <a:r>
              <a:rPr b="1" i="0" lang="it-IT" sz="1800" u="none" cap="none" strike="noStrike">
                <a:solidFill>
                  <a:schemeClr val="lt1"/>
                </a:solidFill>
                <a:latin typeface="Calibri"/>
                <a:ea typeface="Calibri"/>
                <a:cs typeface="Calibri"/>
                <a:sym typeface="Calibri"/>
              </a:rPr>
              <a:t>Selezionare </a:t>
            </a:r>
            <a:endParaRPr/>
          </a:p>
        </p:txBody>
      </p:sp>
      <p:sp>
        <p:nvSpPr>
          <p:cNvPr id="252" name="Google Shape;252;p25"/>
          <p:cNvSpPr/>
          <p:nvPr/>
        </p:nvSpPr>
        <p:spPr>
          <a:xfrm>
            <a:off x="2251075" y="4076700"/>
            <a:ext cx="3498850" cy="1512888"/>
          </a:xfrm>
          <a:custGeom>
            <a:rect b="b" l="l" r="r" t="t"/>
            <a:pathLst>
              <a:path extrusionOk="0" h="2854800" w="3499420">
                <a:moveTo>
                  <a:pt x="0" y="0"/>
                </a:moveTo>
                <a:lnTo>
                  <a:pt x="3499420" y="0"/>
                </a:lnTo>
                <a:lnTo>
                  <a:pt x="3499420" y="2854800"/>
                </a:lnTo>
                <a:lnTo>
                  <a:pt x="0" y="2854800"/>
                </a:lnTo>
                <a:lnTo>
                  <a:pt x="0" y="0"/>
                </a:lnTo>
                <a:close/>
              </a:path>
            </a:pathLst>
          </a:custGeom>
          <a:solidFill>
            <a:srgbClr val="CCD3EA">
              <a:alpha val="89803"/>
            </a:srgbClr>
          </a:solidFill>
          <a:ln cap="flat" cmpd="sng" w="12700">
            <a:solidFill>
              <a:srgbClr val="CCD3EA">
                <a:alpha val="89803"/>
              </a:srgbClr>
            </a:solidFill>
            <a:prstDash val="solid"/>
            <a:miter lim="800000"/>
            <a:headEnd len="sm" w="sm" type="none"/>
            <a:tailEnd len="sm" w="sm" type="none"/>
          </a:ln>
        </p:spPr>
        <p:txBody>
          <a:bodyPr anchorCtr="0" anchor="t" bIns="160000" lIns="106675" spcFirstLastPara="1" rIns="142225" wrap="square" tIns="106675">
            <a:noAutofit/>
          </a:bodyPr>
          <a:lstStyle/>
          <a:p>
            <a:pPr indent="-228600" lvl="1" marL="228600" marR="0" rtl="0" algn="ctr">
              <a:lnSpc>
                <a:spcPct val="90000"/>
              </a:lnSpc>
              <a:spcBef>
                <a:spcPts val="0"/>
              </a:spcBef>
              <a:spcAft>
                <a:spcPts val="0"/>
              </a:spcAft>
              <a:buClr>
                <a:schemeClr val="dk1"/>
              </a:buClr>
              <a:buSzPts val="2000"/>
              <a:buFont typeface="Calibri"/>
              <a:buChar char="•"/>
            </a:pPr>
            <a:r>
              <a:rPr b="0" i="0" lang="it-IT" sz="2000" u="none" cap="none" strike="noStrike">
                <a:solidFill>
                  <a:schemeClr val="dk1"/>
                </a:solidFill>
                <a:latin typeface="Calibri"/>
                <a:ea typeface="Calibri"/>
                <a:cs typeface="Calibri"/>
                <a:sym typeface="Calibri"/>
              </a:rPr>
              <a:t>Valutazione sommativa</a:t>
            </a:r>
            <a:endParaRPr/>
          </a:p>
        </p:txBody>
      </p:sp>
      <p:sp>
        <p:nvSpPr>
          <p:cNvPr id="253" name="Google Shape;253;p25"/>
          <p:cNvSpPr/>
          <p:nvPr/>
        </p:nvSpPr>
        <p:spPr>
          <a:xfrm>
            <a:off x="6240463" y="3500438"/>
            <a:ext cx="3498850" cy="576262"/>
          </a:xfrm>
          <a:custGeom>
            <a:rect b="b" l="l" r="r" t="t"/>
            <a:pathLst>
              <a:path extrusionOk="0" h="576000" w="3499420">
                <a:moveTo>
                  <a:pt x="0" y="0"/>
                </a:moveTo>
                <a:lnTo>
                  <a:pt x="3499420" y="0"/>
                </a:lnTo>
                <a:lnTo>
                  <a:pt x="3499420" y="576000"/>
                </a:lnTo>
                <a:lnTo>
                  <a:pt x="0" y="576000"/>
                </a:lnTo>
                <a:lnTo>
                  <a:pt x="0" y="0"/>
                </a:lnTo>
                <a:close/>
              </a:path>
            </a:pathLst>
          </a:custGeom>
          <a:solidFill>
            <a:srgbClr val="4372C3"/>
          </a:solidFill>
          <a:ln cap="flat" cmpd="sng" w="12700">
            <a:solidFill>
              <a:srgbClr val="4372C3"/>
            </a:solidFill>
            <a:prstDash val="solid"/>
            <a:miter lim="800000"/>
            <a:headEnd len="sm" w="sm" type="none"/>
            <a:tailEnd len="sm" w="sm" type="none"/>
          </a:ln>
        </p:spPr>
        <p:txBody>
          <a:bodyPr anchorCtr="0" anchor="ctr" bIns="81275" lIns="142225" spcFirstLastPara="1" rIns="142225" wrap="square" tIns="81275">
            <a:noAutofit/>
          </a:bodyPr>
          <a:lstStyle/>
          <a:p>
            <a:pPr indent="0" lvl="0" marL="0" marR="0" rtl="0" algn="l">
              <a:lnSpc>
                <a:spcPct val="90000"/>
              </a:lnSpc>
              <a:spcBef>
                <a:spcPts val="0"/>
              </a:spcBef>
              <a:spcAft>
                <a:spcPts val="0"/>
              </a:spcAft>
              <a:buNone/>
            </a:pPr>
            <a:r>
              <a:rPr b="1" i="0" lang="it-IT" sz="1800" u="none" cap="none" strike="noStrike">
                <a:solidFill>
                  <a:schemeClr val="lt1"/>
                </a:solidFill>
                <a:latin typeface="Calibri"/>
                <a:ea typeface="Calibri"/>
                <a:cs typeface="Calibri"/>
                <a:sym typeface="Calibri"/>
              </a:rPr>
              <a:t>Formare, promuovere, far crescere</a:t>
            </a:r>
            <a:endParaRPr/>
          </a:p>
        </p:txBody>
      </p:sp>
      <p:sp>
        <p:nvSpPr>
          <p:cNvPr id="254" name="Google Shape;254;p25"/>
          <p:cNvSpPr/>
          <p:nvPr/>
        </p:nvSpPr>
        <p:spPr>
          <a:xfrm>
            <a:off x="6240463" y="4076700"/>
            <a:ext cx="3498850" cy="1512888"/>
          </a:xfrm>
          <a:custGeom>
            <a:rect b="b" l="l" r="r" t="t"/>
            <a:pathLst>
              <a:path extrusionOk="0" h="2854800" w="3499420">
                <a:moveTo>
                  <a:pt x="0" y="0"/>
                </a:moveTo>
                <a:lnTo>
                  <a:pt x="3499420" y="0"/>
                </a:lnTo>
                <a:lnTo>
                  <a:pt x="3499420" y="2854800"/>
                </a:lnTo>
                <a:lnTo>
                  <a:pt x="0" y="2854800"/>
                </a:lnTo>
                <a:lnTo>
                  <a:pt x="0" y="0"/>
                </a:lnTo>
                <a:close/>
              </a:path>
            </a:pathLst>
          </a:custGeom>
          <a:solidFill>
            <a:srgbClr val="CCD3EA">
              <a:alpha val="89803"/>
            </a:srgbClr>
          </a:solidFill>
          <a:ln cap="flat" cmpd="sng" w="12700">
            <a:solidFill>
              <a:srgbClr val="CCD3EA">
                <a:alpha val="89803"/>
              </a:srgbClr>
            </a:solidFill>
            <a:prstDash val="solid"/>
            <a:miter lim="800000"/>
            <a:headEnd len="sm" w="sm" type="none"/>
            <a:tailEnd len="sm" w="sm" type="none"/>
          </a:ln>
        </p:spPr>
        <p:txBody>
          <a:bodyPr anchorCtr="0" anchor="t" bIns="160000" lIns="106675" spcFirstLastPara="1" rIns="142225" wrap="square" tIns="106675">
            <a:noAutofit/>
          </a:bodyPr>
          <a:lstStyle/>
          <a:p>
            <a:pPr indent="-228600" lvl="1" marL="228600" marR="0" rtl="0" algn="ctr">
              <a:lnSpc>
                <a:spcPct val="90000"/>
              </a:lnSpc>
              <a:spcBef>
                <a:spcPts val="0"/>
              </a:spcBef>
              <a:spcAft>
                <a:spcPts val="0"/>
              </a:spcAft>
              <a:buClr>
                <a:srgbClr val="000000"/>
              </a:buClr>
              <a:buSzPts val="2000"/>
              <a:buFont typeface="Arial"/>
              <a:buChar char="•"/>
            </a:pPr>
            <a:r>
              <a:rPr b="0" i="0" lang="it-IT" sz="2000" u="none" cap="none" strike="noStrike">
                <a:solidFill>
                  <a:srgbClr val="000000"/>
                </a:solidFill>
                <a:latin typeface="Arial"/>
                <a:ea typeface="Arial"/>
                <a:cs typeface="Arial"/>
                <a:sym typeface="Arial"/>
              </a:rPr>
              <a:t>Valutazione formativa</a:t>
            </a:r>
            <a:br>
              <a:rPr b="0" i="0" lang="it-IT" sz="2000" u="none" cap="none" strike="noStrike">
                <a:solidFill>
                  <a:srgbClr val="FF00FF"/>
                </a:solidFill>
                <a:latin typeface="Arial"/>
                <a:ea typeface="Arial"/>
                <a:cs typeface="Arial"/>
                <a:sym typeface="Arial"/>
              </a:rPr>
            </a:br>
            <a:r>
              <a:rPr b="0" i="0" lang="it-IT" sz="2000" u="none" cap="none" strike="noStrike">
                <a:solidFill>
                  <a:srgbClr val="000000"/>
                </a:solidFill>
                <a:latin typeface="Arial"/>
                <a:ea typeface="Arial"/>
                <a:cs typeface="Arial"/>
                <a:sym typeface="Arial"/>
              </a:rPr>
              <a:t>+</a:t>
            </a:r>
            <a:endParaRPr/>
          </a:p>
          <a:p>
            <a:pPr indent="-228600" lvl="1" marL="228600" marR="0" rtl="0" algn="ctr">
              <a:lnSpc>
                <a:spcPct val="90000"/>
              </a:lnSpc>
              <a:spcBef>
                <a:spcPts val="300"/>
              </a:spcBef>
              <a:spcAft>
                <a:spcPts val="0"/>
              </a:spcAft>
              <a:buClr>
                <a:srgbClr val="000000"/>
              </a:buClr>
              <a:buSzPts val="2000"/>
              <a:buFont typeface="Arial"/>
              <a:buChar char="•"/>
            </a:pPr>
            <a:r>
              <a:rPr b="0" i="0" lang="it-IT" sz="2000" u="none" cap="none" strike="noStrike">
                <a:solidFill>
                  <a:srgbClr val="000000"/>
                </a:solidFill>
                <a:latin typeface="Arial"/>
                <a:ea typeface="Arial"/>
                <a:cs typeface="Arial"/>
                <a:sym typeface="Arial"/>
              </a:rPr>
              <a:t>Valutazione sommativa</a:t>
            </a:r>
            <a:endParaRPr/>
          </a:p>
          <a:p>
            <a:pPr indent="-101600" lvl="1" marL="228600" marR="0" rtl="0" algn="l">
              <a:lnSpc>
                <a:spcPct val="90000"/>
              </a:lnSpc>
              <a:spcBef>
                <a:spcPts val="300"/>
              </a:spcBef>
              <a:spcAft>
                <a:spcPts val="0"/>
              </a:spcAft>
              <a:buClr>
                <a:schemeClr val="dk1"/>
              </a:buClr>
              <a:buSzPts val="2000"/>
              <a:buFont typeface="Arial"/>
              <a:buNone/>
            </a:pPr>
            <a:r>
              <a:t/>
            </a:r>
            <a:endParaRPr b="0" i="0" sz="2000" u="sng" cap="none" strike="noStrike">
              <a:solidFill>
                <a:srgbClr val="000000"/>
              </a:solidFill>
              <a:latin typeface="Arial"/>
              <a:ea typeface="Arial"/>
              <a:cs typeface="Arial"/>
              <a:sym typeface="Arial"/>
            </a:endParaRPr>
          </a:p>
        </p:txBody>
      </p:sp>
      <p:sp>
        <p:nvSpPr>
          <p:cNvPr id="255" name="Google Shape;255;p25"/>
          <p:cNvSpPr/>
          <p:nvPr/>
        </p:nvSpPr>
        <p:spPr>
          <a:xfrm>
            <a:off x="4943475" y="4310064"/>
            <a:ext cx="1701800" cy="1703387"/>
          </a:xfrm>
          <a:custGeom>
            <a:rect b="b" l="l" r="r" t="t"/>
            <a:pathLst>
              <a:path extrusionOk="0" h="1702989" w="1702989">
                <a:moveTo>
                  <a:pt x="1208789" y="271522"/>
                </a:moveTo>
                <a:lnTo>
                  <a:pt x="1341254" y="160364"/>
                </a:lnTo>
                <a:lnTo>
                  <a:pt x="1447079" y="249162"/>
                </a:lnTo>
                <a:lnTo>
                  <a:pt x="1360612" y="398917"/>
                </a:lnTo>
                <a:cubicBezTo>
                  <a:pt x="1422095" y="468081"/>
                  <a:pt x="1468840" y="549047"/>
                  <a:pt x="1497997" y="636874"/>
                </a:cubicBezTo>
                <a:lnTo>
                  <a:pt x="1670922" y="636870"/>
                </a:lnTo>
                <a:lnTo>
                  <a:pt x="1694911" y="772915"/>
                </a:lnTo>
                <a:lnTo>
                  <a:pt x="1532413" y="832055"/>
                </a:lnTo>
                <a:cubicBezTo>
                  <a:pt x="1535054" y="924558"/>
                  <a:pt x="1518819" y="1016629"/>
                  <a:pt x="1484700" y="1102650"/>
                </a:cubicBezTo>
                <a:lnTo>
                  <a:pt x="1617171" y="1213800"/>
                </a:lnTo>
                <a:lnTo>
                  <a:pt x="1548099" y="1333437"/>
                </a:lnTo>
                <a:lnTo>
                  <a:pt x="1385604" y="1274289"/>
                </a:lnTo>
                <a:cubicBezTo>
                  <a:pt x="1328167" y="1346848"/>
                  <a:pt x="1256549" y="1406943"/>
                  <a:pt x="1175119" y="1450907"/>
                </a:cubicBezTo>
                <a:lnTo>
                  <a:pt x="1205151" y="1621204"/>
                </a:lnTo>
                <a:lnTo>
                  <a:pt x="1075338" y="1668452"/>
                </a:lnTo>
                <a:lnTo>
                  <a:pt x="988879" y="1518692"/>
                </a:lnTo>
                <a:cubicBezTo>
                  <a:pt x="898240" y="1537356"/>
                  <a:pt x="804749" y="1537356"/>
                  <a:pt x="714110" y="1518692"/>
                </a:cubicBezTo>
                <a:lnTo>
                  <a:pt x="627651" y="1668452"/>
                </a:lnTo>
                <a:lnTo>
                  <a:pt x="497838" y="1621204"/>
                </a:lnTo>
                <a:lnTo>
                  <a:pt x="527871" y="1450907"/>
                </a:lnTo>
                <a:cubicBezTo>
                  <a:pt x="446441" y="1406943"/>
                  <a:pt x="374822" y="1346848"/>
                  <a:pt x="317385" y="1274289"/>
                </a:cubicBezTo>
                <a:lnTo>
                  <a:pt x="154890" y="1333437"/>
                </a:lnTo>
                <a:lnTo>
                  <a:pt x="85818" y="1213800"/>
                </a:lnTo>
                <a:lnTo>
                  <a:pt x="218290" y="1102650"/>
                </a:lnTo>
                <a:cubicBezTo>
                  <a:pt x="184171" y="1016629"/>
                  <a:pt x="167936" y="924558"/>
                  <a:pt x="170577" y="832055"/>
                </a:cubicBezTo>
                <a:lnTo>
                  <a:pt x="8078" y="772915"/>
                </a:lnTo>
                <a:lnTo>
                  <a:pt x="32067" y="636870"/>
                </a:lnTo>
                <a:lnTo>
                  <a:pt x="204992" y="636874"/>
                </a:lnTo>
                <a:cubicBezTo>
                  <a:pt x="234148" y="549046"/>
                  <a:pt x="280894" y="468081"/>
                  <a:pt x="342377" y="398917"/>
                </a:cubicBezTo>
                <a:lnTo>
                  <a:pt x="255910" y="249162"/>
                </a:lnTo>
                <a:lnTo>
                  <a:pt x="361735" y="160364"/>
                </a:lnTo>
                <a:lnTo>
                  <a:pt x="494200" y="271522"/>
                </a:lnTo>
                <a:cubicBezTo>
                  <a:pt x="572989" y="222983"/>
                  <a:pt x="660843" y="191008"/>
                  <a:pt x="752399" y="177545"/>
                </a:cubicBezTo>
                <a:lnTo>
                  <a:pt x="782422" y="7246"/>
                </a:lnTo>
                <a:lnTo>
                  <a:pt x="920567" y="7246"/>
                </a:lnTo>
                <a:lnTo>
                  <a:pt x="950590" y="177545"/>
                </a:lnTo>
                <a:cubicBezTo>
                  <a:pt x="1042146" y="191007"/>
                  <a:pt x="1129999" y="222983"/>
                  <a:pt x="1208789" y="271522"/>
                </a:cubicBezTo>
                <a:close/>
              </a:path>
            </a:pathLst>
          </a:custGeom>
          <a:gradFill>
            <a:gsLst>
              <a:gs pos="0">
                <a:srgbClr val="C5E5E8"/>
              </a:gs>
              <a:gs pos="50000">
                <a:srgbClr val="B9E2E5"/>
              </a:gs>
              <a:gs pos="100000">
                <a:srgbClr val="A1CBCE"/>
              </a:gs>
            </a:gsLst>
            <a:lin ang="5400000" scaled="0"/>
          </a:gradFill>
          <a:ln>
            <a:noFill/>
          </a:ln>
          <a:effectLst>
            <a:outerShdw blurRad="57150" rotWithShape="0" algn="ctr" dir="5400000" dist="19050">
              <a:srgbClr val="808080">
                <a:alpha val="62745"/>
              </a:srgbClr>
            </a:outerShdw>
          </a:effectLst>
        </p:spPr>
        <p:txBody>
          <a:bodyPr anchorCtr="0" anchor="ctr" bIns="454100" lIns="367775" spcFirstLastPara="1" rIns="367775" wrap="square" tIns="424300">
            <a:noAutofit/>
          </a:bodyPr>
          <a:lstStyle/>
          <a:p>
            <a:pPr indent="0" lvl="0" marL="0" marR="0" rtl="0" algn="ctr">
              <a:lnSpc>
                <a:spcPct val="90000"/>
              </a:lnSpc>
              <a:spcBef>
                <a:spcPts val="0"/>
              </a:spcBef>
              <a:spcAft>
                <a:spcPts val="0"/>
              </a:spcAft>
              <a:buNone/>
            </a:pPr>
            <a:r>
              <a:rPr b="0" i="0" lang="it-IT" sz="2000" u="none" cap="none" strike="noStrike">
                <a:solidFill>
                  <a:schemeClr val="lt1"/>
                </a:solidFill>
                <a:latin typeface="Calibri"/>
                <a:ea typeface="Calibri"/>
                <a:cs typeface="Calibri"/>
                <a:sym typeface="Calibri"/>
              </a:rPr>
              <a:t>Valutare</a:t>
            </a:r>
            <a:endParaRPr/>
          </a:p>
        </p:txBody>
      </p:sp>
      <p:sp>
        <p:nvSpPr>
          <p:cNvPr id="256" name="Google Shape;256;p25"/>
          <p:cNvSpPr/>
          <p:nvPr/>
        </p:nvSpPr>
        <p:spPr>
          <a:xfrm rot="5400000">
            <a:off x="5130800" y="3232150"/>
            <a:ext cx="1238250" cy="1238250"/>
          </a:xfrm>
          <a:custGeom>
            <a:rect b="b" l="l" r="r" t="t"/>
            <a:pathLst>
              <a:path extrusionOk="0" h="1238537" w="1238537">
                <a:moveTo>
                  <a:pt x="926732" y="313690"/>
                </a:moveTo>
                <a:lnTo>
                  <a:pt x="1109458" y="258620"/>
                </a:lnTo>
                <a:lnTo>
                  <a:pt x="1176694" y="375077"/>
                </a:lnTo>
                <a:lnTo>
                  <a:pt x="1037639" y="505787"/>
                </a:lnTo>
                <a:cubicBezTo>
                  <a:pt x="1057796" y="580099"/>
                  <a:pt x="1057796" y="658438"/>
                  <a:pt x="1037639" y="732750"/>
                </a:cubicBezTo>
                <a:lnTo>
                  <a:pt x="1176694" y="863460"/>
                </a:lnTo>
                <a:lnTo>
                  <a:pt x="1109458" y="979917"/>
                </a:lnTo>
                <a:lnTo>
                  <a:pt x="926732" y="924847"/>
                </a:lnTo>
                <a:cubicBezTo>
                  <a:pt x="872455" y="979459"/>
                  <a:pt x="804610" y="1018629"/>
                  <a:pt x="730176" y="1038329"/>
                </a:cubicBezTo>
                <a:lnTo>
                  <a:pt x="686505" y="1224109"/>
                </a:lnTo>
                <a:lnTo>
                  <a:pt x="552032" y="1224109"/>
                </a:lnTo>
                <a:lnTo>
                  <a:pt x="508361" y="1038329"/>
                </a:lnTo>
                <a:cubicBezTo>
                  <a:pt x="433927" y="1018629"/>
                  <a:pt x="366083" y="979460"/>
                  <a:pt x="311805" y="924847"/>
                </a:cubicBezTo>
                <a:lnTo>
                  <a:pt x="129079" y="979917"/>
                </a:lnTo>
                <a:lnTo>
                  <a:pt x="61843" y="863460"/>
                </a:lnTo>
                <a:lnTo>
                  <a:pt x="200898" y="732750"/>
                </a:lnTo>
                <a:cubicBezTo>
                  <a:pt x="180741" y="658438"/>
                  <a:pt x="180741" y="580099"/>
                  <a:pt x="200898" y="505787"/>
                </a:cubicBezTo>
                <a:lnTo>
                  <a:pt x="61843" y="375077"/>
                </a:lnTo>
                <a:lnTo>
                  <a:pt x="129079" y="258620"/>
                </a:lnTo>
                <a:lnTo>
                  <a:pt x="311805" y="313690"/>
                </a:lnTo>
                <a:cubicBezTo>
                  <a:pt x="366082" y="259078"/>
                  <a:pt x="433927" y="219908"/>
                  <a:pt x="508361" y="200208"/>
                </a:cubicBezTo>
                <a:lnTo>
                  <a:pt x="552032" y="14428"/>
                </a:lnTo>
                <a:lnTo>
                  <a:pt x="686505" y="14428"/>
                </a:lnTo>
                <a:lnTo>
                  <a:pt x="730176" y="200208"/>
                </a:lnTo>
                <a:cubicBezTo>
                  <a:pt x="804610" y="219908"/>
                  <a:pt x="872454" y="259077"/>
                  <a:pt x="926732" y="313690"/>
                </a:cubicBezTo>
                <a:close/>
              </a:path>
            </a:pathLst>
          </a:custGeom>
          <a:gradFill>
            <a:gsLst>
              <a:gs pos="0">
                <a:srgbClr val="C5E5E8"/>
              </a:gs>
              <a:gs pos="50000">
                <a:srgbClr val="B9E2E5"/>
              </a:gs>
              <a:gs pos="100000">
                <a:srgbClr val="A1CBCE"/>
              </a:gs>
            </a:gsLst>
            <a:lin ang="5400000" scaled="0"/>
          </a:gradFill>
          <a:ln>
            <a:noFill/>
          </a:ln>
          <a:effectLst>
            <a:outerShdw blurRad="57150" rotWithShape="0" algn="ctr" dir="5400000" dist="19050">
              <a:srgbClr val="808080">
                <a:alpha val="62745"/>
              </a:srgbClr>
            </a:outerShdw>
          </a:effectLst>
        </p:spPr>
        <p:txBody>
          <a:bodyPr anchorCtr="0" anchor="ctr" bIns="339075" lIns="337200" spcFirstLastPara="1" rIns="337200" wrap="square" tIns="339075">
            <a:noAutofit/>
          </a:bodyPr>
          <a:lstStyle/>
          <a:p>
            <a:pPr indent="0" lvl="0" marL="0" marR="0" rtl="0" algn="ctr">
              <a:lnSpc>
                <a:spcPct val="90000"/>
              </a:lnSpc>
              <a:spcBef>
                <a:spcPts val="0"/>
              </a:spcBef>
              <a:spcAft>
                <a:spcPts val="0"/>
              </a:spcAft>
              <a:buNone/>
            </a:pPr>
            <a:r>
              <a:rPr b="0" i="0" lang="it-IT" sz="2000" u="none" cap="none" strike="noStrike">
                <a:solidFill>
                  <a:schemeClr val="lt1"/>
                </a:solidFill>
                <a:latin typeface="Calibri"/>
                <a:ea typeface="Calibri"/>
                <a:cs typeface="Calibri"/>
                <a:sym typeface="Calibri"/>
              </a:rPr>
              <a:t>per</a:t>
            </a:r>
            <a:endParaRPr/>
          </a:p>
        </p:txBody>
      </p:sp>
      <p:sp>
        <p:nvSpPr>
          <p:cNvPr id="257" name="Google Shape;257;p25"/>
          <p:cNvSpPr/>
          <p:nvPr/>
        </p:nvSpPr>
        <p:spPr>
          <a:xfrm rot="9240573">
            <a:off x="4657726" y="4222751"/>
            <a:ext cx="2093913" cy="2093913"/>
          </a:xfrm>
          <a:custGeom>
            <a:rect b="b" l="l" r="r" t="t"/>
            <a:pathLst>
              <a:path extrusionOk="0" h="2093913" w="2093913">
                <a:moveTo>
                  <a:pt x="809853" y="97244"/>
                </a:moveTo>
                <a:cubicBezTo>
                  <a:pt x="1255315" y="-13969"/>
                  <a:pt x="1718213" y="199377"/>
                  <a:pt x="1923027" y="610298"/>
                </a:cubicBezTo>
                <a:cubicBezTo>
                  <a:pt x="2127841" y="1021219"/>
                  <a:pt x="2019525" y="1519274"/>
                  <a:pt x="1662549" y="1808018"/>
                </a:cubicBezTo>
                <a:lnTo>
                  <a:pt x="1700545" y="1864285"/>
                </a:lnTo>
                <a:lnTo>
                  <a:pt x="1566175" y="1815858"/>
                </a:lnTo>
                <a:cubicBezTo>
                  <a:pt x="1566507" y="1766162"/>
                  <a:pt x="1566838" y="1716467"/>
                  <a:pt x="1567170" y="1666771"/>
                </a:cubicBezTo>
                <a:lnTo>
                  <a:pt x="1605151" y="1723018"/>
                </a:lnTo>
                <a:cubicBezTo>
                  <a:pt x="1920983" y="1462249"/>
                  <a:pt x="2014182" y="1017556"/>
                  <a:pt x="1829633" y="651917"/>
                </a:cubicBezTo>
                <a:cubicBezTo>
                  <a:pt x="1645084" y="286278"/>
                  <a:pt x="1231970" y="97136"/>
                  <a:pt x="834594" y="196344"/>
                </a:cubicBezTo>
                <a:lnTo>
                  <a:pt x="809853" y="97244"/>
                </a:lnTo>
                <a:close/>
              </a:path>
            </a:pathLst>
          </a:custGeom>
          <a:gradFill>
            <a:gsLst>
              <a:gs pos="0">
                <a:srgbClr val="E2F1F3"/>
              </a:gs>
              <a:gs pos="50000">
                <a:srgbClr val="D9EEF0"/>
              </a:gs>
              <a:gs pos="100000">
                <a:srgbClr val="BED5D7"/>
              </a:gs>
            </a:gsLst>
            <a:lin ang="5400000" scaled="0"/>
          </a:gradFill>
          <a:ln>
            <a:noFill/>
          </a:ln>
          <a:effectLst>
            <a:outerShdw blurRad="57150" rotWithShape="0" algn="ctr" dir="5400000" dist="19050">
              <a:srgbClr val="000000">
                <a:alpha val="62745"/>
              </a:srgbClr>
            </a:outerShdw>
          </a:effectLst>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8" name="Google Shape;258;p25"/>
          <p:cNvSpPr/>
          <p:nvPr/>
        </p:nvSpPr>
        <p:spPr>
          <a:xfrm rot="5175904">
            <a:off x="5002214" y="3017839"/>
            <a:ext cx="1584325" cy="1584325"/>
          </a:xfrm>
          <a:custGeom>
            <a:rect b="b" l="l" r="r" t="t"/>
            <a:pathLst>
              <a:path extrusionOk="0" h="1584325" w="1584325">
                <a:moveTo>
                  <a:pt x="512721" y="124242"/>
                </a:moveTo>
                <a:lnTo>
                  <a:pt x="552174" y="218542"/>
                </a:lnTo>
                <a:cubicBezTo>
                  <a:pt x="304089" y="322335"/>
                  <a:pt x="150841" y="573848"/>
                  <a:pt x="172356" y="841908"/>
                </a:cubicBezTo>
                <a:lnTo>
                  <a:pt x="238495" y="827429"/>
                </a:lnTo>
                <a:lnTo>
                  <a:pt x="134819" y="936063"/>
                </a:lnTo>
                <a:lnTo>
                  <a:pt x="5508" y="878433"/>
                </a:lnTo>
                <a:lnTo>
                  <a:pt x="71709" y="863941"/>
                </a:lnTo>
                <a:cubicBezTo>
                  <a:pt x="40157" y="547244"/>
                  <a:pt x="219117" y="247078"/>
                  <a:pt x="512721" y="124242"/>
                </a:cubicBezTo>
                <a:close/>
              </a:path>
            </a:pathLst>
          </a:custGeom>
          <a:gradFill>
            <a:gsLst>
              <a:gs pos="0">
                <a:srgbClr val="E2F1F3"/>
              </a:gs>
              <a:gs pos="50000">
                <a:srgbClr val="D9EEF0"/>
              </a:gs>
              <a:gs pos="100000">
                <a:srgbClr val="BED5D7"/>
              </a:gs>
            </a:gsLst>
            <a:lin ang="5400000" scaled="0"/>
          </a:gradFill>
          <a:ln>
            <a:noFill/>
          </a:ln>
          <a:effectLst>
            <a:outerShdw blurRad="57150" rotWithShape="0" algn="ctr" dir="5400000" dist="19050">
              <a:srgbClr val="000000">
                <a:alpha val="62745"/>
              </a:srgbClr>
            </a:outerShdw>
          </a:effectLst>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9" name="Google Shape;259;p25"/>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u="none">
                <a:solidFill>
                  <a:schemeClr val="lt1"/>
                </a:solidFill>
                <a:latin typeface="Calibri"/>
                <a:ea typeface="Calibri"/>
                <a:cs typeface="Calibri"/>
                <a:sym typeface="Calibri"/>
              </a:rPr>
              <a:t>QUANDO SI VALUTA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50"/>
                                        </p:tgtEl>
                                        <p:attrNameLst>
                                          <p:attrName>style.visibility</p:attrName>
                                        </p:attrNameLst>
                                      </p:cBhvr>
                                      <p:to>
                                        <p:strVal val="visible"/>
                                      </p:to>
                                    </p:set>
                                    <p:anim calcmode="lin" valueType="num">
                                      <p:cBhvr additive="base">
                                        <p:cTn dur="500"/>
                                        <p:tgtEl>
                                          <p:spTgt spid="25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5"/>
                                        </p:tgtEl>
                                        <p:attrNameLst>
                                          <p:attrName>style.visibility</p:attrName>
                                        </p:attrNameLst>
                                      </p:cBhvr>
                                      <p:to>
                                        <p:strVal val="visible"/>
                                      </p:to>
                                    </p:set>
                                    <p:animEffect filter="fade" transition="in">
                                      <p:cBhvr>
                                        <p:cTn dur="500"/>
                                        <p:tgtEl>
                                          <p:spTgt spid="255"/>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256"/>
                                        </p:tgtEl>
                                        <p:attrNameLst>
                                          <p:attrName>style.visibility</p:attrName>
                                        </p:attrNameLst>
                                      </p:cBhvr>
                                      <p:to>
                                        <p:strVal val="visible"/>
                                      </p:to>
                                    </p:set>
                                    <p:animEffect filter="fade" transition="in">
                                      <p:cBhvr>
                                        <p:cTn dur="500"/>
                                        <p:tgtEl>
                                          <p:spTgt spid="256"/>
                                        </p:tgtEl>
                                      </p:cBhvr>
                                    </p:animEffect>
                                  </p:childTnLst>
                                </p:cTn>
                              </p:par>
                            </p:childTnLst>
                          </p:cTn>
                        </p:par>
                        <p:par>
                          <p:cTn fill="hold">
                            <p:stCondLst>
                              <p:cond delay="1000"/>
                            </p:stCondLst>
                            <p:childTnLst>
                              <p:par>
                                <p:cTn fill="hold" nodeType="afterEffect" presetClass="emph" presetID="8" presetSubtype="0">
                                  <p:stCondLst>
                                    <p:cond delay="0"/>
                                  </p:stCondLst>
                                  <p:childTnLst>
                                    <p:animRot by="-21600000">
                                      <p:cBhvr>
                                        <p:cTn dur="2000" fill="hold"/>
                                        <p:tgtEl>
                                          <p:spTgt spid="255"/>
                                        </p:tgtEl>
                                        <p:attrNameLst>
                                          <p:attrName>r</p:attrName>
                                        </p:attrNameLst>
                                      </p:cBhvr>
                                    </p:animRot>
                                  </p:childTnLst>
                                </p:cTn>
                              </p:par>
                              <p:par>
                                <p:cTn fill="hold" nodeType="withEffect" presetClass="emph" presetID="8" presetSubtype="0">
                                  <p:stCondLst>
                                    <p:cond delay="0"/>
                                  </p:stCondLst>
                                  <p:childTnLst>
                                    <p:animRot by="-21600000">
                                      <p:cBhvr>
                                        <p:cTn dur="2000" fill="hold"/>
                                        <p:tgtEl>
                                          <p:spTgt spid="256"/>
                                        </p:tgtEl>
                                        <p:attrNameLst>
                                          <p:attrName>r</p:attrName>
                                        </p:attrNameLst>
                                      </p:cBhvr>
                                    </p:animRo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257"/>
                                        </p:tgtEl>
                                        <p:attrNameLst>
                                          <p:attrName>style.visibility</p:attrName>
                                        </p:attrNameLst>
                                      </p:cBhvr>
                                      <p:to>
                                        <p:strVal val="visible"/>
                                      </p:to>
                                    </p:set>
                                    <p:animEffect filter="fade" transition="in">
                                      <p:cBhvr>
                                        <p:cTn dur="500"/>
                                        <p:tgtEl>
                                          <p:spTgt spid="257"/>
                                        </p:tgtEl>
                                      </p:cBhvr>
                                    </p:animEffect>
                                  </p:childTnLst>
                                </p:cTn>
                              </p:par>
                              <p:par>
                                <p:cTn fill="hold" nodeType="withEffect" presetClass="entr" presetID="10" presetSubtype="0">
                                  <p:stCondLst>
                                    <p:cond delay="0"/>
                                  </p:stCondLst>
                                  <p:childTnLst>
                                    <p:set>
                                      <p:cBhvr>
                                        <p:cTn dur="1" fill="hold">
                                          <p:stCondLst>
                                            <p:cond delay="0"/>
                                          </p:stCondLst>
                                        </p:cTn>
                                        <p:tgtEl>
                                          <p:spTgt spid="258"/>
                                        </p:tgtEl>
                                        <p:attrNameLst>
                                          <p:attrName>style.visibility</p:attrName>
                                        </p:attrNameLst>
                                      </p:cBhvr>
                                      <p:to>
                                        <p:strVal val="visible"/>
                                      </p:to>
                                    </p:set>
                                    <p:animEffect filter="fade" transition="in">
                                      <p:cBhvr>
                                        <p:cTn dur="500"/>
                                        <p:tgtEl>
                                          <p:spTgt spid="258"/>
                                        </p:tgtEl>
                                      </p:cBhvr>
                                    </p:animEffect>
                                  </p:childTnLst>
                                </p:cTn>
                              </p:par>
                            </p:childTnLst>
                          </p:cTn>
                        </p:par>
                        <p:par>
                          <p:cTn fill="hold">
                            <p:stCondLst>
                              <p:cond delay="3500"/>
                            </p:stCondLst>
                            <p:childTnLst>
                              <p:par>
                                <p:cTn fill="hold" nodeType="afterEffect" presetClass="entr" presetID="2" presetSubtype="8">
                                  <p:stCondLst>
                                    <p:cond delay="0"/>
                                  </p:stCondLst>
                                  <p:childTnLst>
                                    <p:set>
                                      <p:cBhvr>
                                        <p:cTn dur="1" fill="hold">
                                          <p:stCondLst>
                                            <p:cond delay="0"/>
                                          </p:stCondLst>
                                        </p:cTn>
                                        <p:tgtEl>
                                          <p:spTgt spid="251"/>
                                        </p:tgtEl>
                                        <p:attrNameLst>
                                          <p:attrName>style.visibility</p:attrName>
                                        </p:attrNameLst>
                                      </p:cBhvr>
                                      <p:to>
                                        <p:strVal val="visible"/>
                                      </p:to>
                                    </p:set>
                                    <p:anim calcmode="lin" valueType="num">
                                      <p:cBhvr additive="base">
                                        <p:cTn dur="500"/>
                                        <p:tgtEl>
                                          <p:spTgt spid="251"/>
                                        </p:tgtEl>
                                        <p:attrNameLst>
                                          <p:attrName>ppt_x</p:attrName>
                                        </p:attrNameLst>
                                      </p:cBhvr>
                                      <p:tavLst>
                                        <p:tav fmla="" tm="0">
                                          <p:val>
                                            <p:strVal val="#ppt_x-1"/>
                                          </p:val>
                                        </p:tav>
                                        <p:tav fmla="" tm="100000">
                                          <p:val>
                                            <p:strVal val="#ppt_x"/>
                                          </p:val>
                                        </p:tav>
                                      </p:tavLst>
                                    </p:anim>
                                  </p:childTnLst>
                                </p:cTn>
                              </p:par>
                            </p:childTnLst>
                          </p:cTn>
                        </p:par>
                        <p:par>
                          <p:cTn fill="hold">
                            <p:stCondLst>
                              <p:cond delay="4000"/>
                            </p:stCondLst>
                            <p:childTnLst>
                              <p:par>
                                <p:cTn fill="hold" nodeType="afterEffect" presetClass="entr" presetID="2" presetSubtype="2">
                                  <p:stCondLst>
                                    <p:cond delay="0"/>
                                  </p:stCondLst>
                                  <p:childTnLst>
                                    <p:set>
                                      <p:cBhvr>
                                        <p:cTn dur="1" fill="hold">
                                          <p:stCondLst>
                                            <p:cond delay="0"/>
                                          </p:stCondLst>
                                        </p:cTn>
                                        <p:tgtEl>
                                          <p:spTgt spid="253"/>
                                        </p:tgtEl>
                                        <p:attrNameLst>
                                          <p:attrName>style.visibility</p:attrName>
                                        </p:attrNameLst>
                                      </p:cBhvr>
                                      <p:to>
                                        <p:strVal val="visible"/>
                                      </p:to>
                                    </p:set>
                                    <p:anim calcmode="lin" valueType="num">
                                      <p:cBhvr additive="base">
                                        <p:cTn dur="500"/>
                                        <p:tgtEl>
                                          <p:spTgt spid="253"/>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2"/>
                                        </p:tgtEl>
                                        <p:attrNameLst>
                                          <p:attrName>style.visibility</p:attrName>
                                        </p:attrNameLst>
                                      </p:cBhvr>
                                      <p:to>
                                        <p:strVal val="visible"/>
                                      </p:to>
                                    </p:set>
                                    <p:animEffect filter="fade" transition="in">
                                      <p:cBhvr>
                                        <p:cTn dur="500"/>
                                        <p:tgtEl>
                                          <p:spTgt spid="2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4"/>
                                        </p:tgtEl>
                                        <p:attrNameLst>
                                          <p:attrName>style.visibility</p:attrName>
                                        </p:attrNameLst>
                                      </p:cBhvr>
                                      <p:to>
                                        <p:strVal val="visible"/>
                                      </p:to>
                                    </p:set>
                                    <p:animEffect filter="fade" transition="in">
                                      <p:cBhvr>
                                        <p:cTn dur="500"/>
                                        <p:tgtEl>
                                          <p:spTgt spid="2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26"/>
          <p:cNvSpPr txBox="1"/>
          <p:nvPr>
            <p:ph idx="1" type="body"/>
          </p:nvPr>
        </p:nvSpPr>
        <p:spPr>
          <a:xfrm>
            <a:off x="421200" y="1600201"/>
            <a:ext cx="10544962" cy="5023452"/>
          </a:xfrm>
          <a:prstGeom prst="rect">
            <a:avLst/>
          </a:prstGeom>
          <a:solidFill>
            <a:srgbClr val="EDEDED"/>
          </a:solid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rgbClr val="000000"/>
              </a:buClr>
              <a:buSzPts val="2400"/>
              <a:buFont typeface="Noto Sans Symbols"/>
              <a:buChar char="⮚"/>
            </a:pPr>
            <a:r>
              <a:rPr lang="it-IT" sz="2400">
                <a:solidFill>
                  <a:srgbClr val="000000"/>
                </a:solidFill>
              </a:rPr>
              <a:t>La </a:t>
            </a:r>
            <a:r>
              <a:rPr lang="it-IT" sz="2400" u="sng">
                <a:solidFill>
                  <a:srgbClr val="000000"/>
                </a:solidFill>
              </a:rPr>
              <a:t>valutazione formativa</a:t>
            </a:r>
            <a:r>
              <a:rPr lang="it-IT" sz="2400">
                <a:solidFill>
                  <a:srgbClr val="000000"/>
                </a:solidFill>
              </a:rPr>
              <a:t> è finalizzata a intervenire durante il processo formativo e mira al miglioramento in fieri, al fine di correggere i programmi per renderli adeguati all’utenza.</a:t>
            </a:r>
            <a:r>
              <a:rPr baseline="30000" lang="it-IT" sz="2000">
                <a:solidFill>
                  <a:srgbClr val="000000"/>
                </a:solidFill>
              </a:rPr>
              <a:t>*</a:t>
            </a:r>
            <a:endParaRPr/>
          </a:p>
          <a:p>
            <a:pPr indent="-228600" lvl="0" marL="228600" rtl="0" algn="l">
              <a:lnSpc>
                <a:spcPct val="90000"/>
              </a:lnSpc>
              <a:spcBef>
                <a:spcPts val="650"/>
              </a:spcBef>
              <a:spcAft>
                <a:spcPts val="0"/>
              </a:spcAft>
              <a:buClr>
                <a:srgbClr val="000000"/>
              </a:buClr>
              <a:buSzPts val="2800"/>
              <a:buNone/>
            </a:pPr>
            <a:r>
              <a:t/>
            </a:r>
            <a:endParaRPr>
              <a:solidFill>
                <a:srgbClr val="009999"/>
              </a:solidFill>
            </a:endParaRPr>
          </a:p>
          <a:p>
            <a:pPr indent="-228600" lvl="0" marL="228600" rtl="0" algn="l">
              <a:lnSpc>
                <a:spcPct val="90000"/>
              </a:lnSpc>
              <a:spcBef>
                <a:spcPts val="650"/>
              </a:spcBef>
              <a:spcAft>
                <a:spcPts val="0"/>
              </a:spcAft>
              <a:buClr>
                <a:srgbClr val="000000"/>
              </a:buClr>
              <a:buSzPts val="2400"/>
              <a:buFont typeface="Noto Sans Symbols"/>
              <a:buChar char="⮚"/>
            </a:pPr>
            <a:r>
              <a:rPr lang="it-IT" sz="2400">
                <a:solidFill>
                  <a:srgbClr val="000000"/>
                </a:solidFill>
              </a:rPr>
              <a:t>La </a:t>
            </a:r>
            <a:r>
              <a:rPr lang="it-IT" sz="2400" u="sng">
                <a:solidFill>
                  <a:srgbClr val="000000"/>
                </a:solidFill>
              </a:rPr>
              <a:t>valutazione sommativa</a:t>
            </a:r>
            <a:r>
              <a:rPr lang="it-IT" sz="2400">
                <a:solidFill>
                  <a:srgbClr val="000000"/>
                </a:solidFill>
              </a:rPr>
              <a:t> consiste nella rendicontazione dei risultati raggiunti, si identifica con una vera e propria attività di bilancio.</a:t>
            </a:r>
            <a:r>
              <a:rPr baseline="30000" lang="it-IT" sz="2000">
                <a:solidFill>
                  <a:srgbClr val="000000"/>
                </a:solidFill>
              </a:rPr>
              <a:t>*</a:t>
            </a:r>
            <a:r>
              <a:rPr lang="it-IT" sz="2400">
                <a:solidFill>
                  <a:srgbClr val="000000"/>
                </a:solidFill>
              </a:rPr>
              <a:t> </a:t>
            </a:r>
            <a:endParaRPr/>
          </a:p>
          <a:p>
            <a:pPr indent="-228600" lvl="0" marL="228600" rtl="0" algn="ctr">
              <a:lnSpc>
                <a:spcPct val="90000"/>
              </a:lnSpc>
              <a:spcBef>
                <a:spcPts val="650"/>
              </a:spcBef>
              <a:spcAft>
                <a:spcPts val="0"/>
              </a:spcAft>
              <a:buClr>
                <a:srgbClr val="000000"/>
              </a:buClr>
              <a:buSzPts val="1000"/>
              <a:buNone/>
            </a:pPr>
            <a:r>
              <a:t/>
            </a:r>
            <a:endParaRPr sz="1000">
              <a:solidFill>
                <a:srgbClr val="000000"/>
              </a:solidFill>
            </a:endParaRPr>
          </a:p>
          <a:p>
            <a:pPr indent="-228600" lvl="0" marL="228600" rtl="0" algn="ctr">
              <a:lnSpc>
                <a:spcPct val="90000"/>
              </a:lnSpc>
              <a:spcBef>
                <a:spcPts val="650"/>
              </a:spcBef>
              <a:spcAft>
                <a:spcPts val="0"/>
              </a:spcAft>
              <a:buClr>
                <a:srgbClr val="000000"/>
              </a:buClr>
              <a:buSzPts val="2800"/>
              <a:buNone/>
            </a:pPr>
            <a:r>
              <a:rPr lang="it-IT">
                <a:solidFill>
                  <a:srgbClr val="00B050"/>
                </a:solidFill>
              </a:rPr>
              <a:t>Entrambe le funzioni sono rivolte al miglioramento del processo formativo.</a:t>
            </a:r>
            <a:r>
              <a:rPr baseline="30000" lang="it-IT" sz="2000">
                <a:solidFill>
                  <a:srgbClr val="000000"/>
                </a:solidFill>
              </a:rPr>
              <a:t>*</a:t>
            </a:r>
            <a:r>
              <a:rPr lang="it-IT">
                <a:solidFill>
                  <a:srgbClr val="00B050"/>
                </a:solidFill>
              </a:rPr>
              <a:t> </a:t>
            </a:r>
            <a:endParaRPr/>
          </a:p>
        </p:txBody>
      </p:sp>
      <p:sp>
        <p:nvSpPr>
          <p:cNvPr id="266" name="Google Shape;266;p26"/>
          <p:cNvSpPr txBox="1"/>
          <p:nvPr/>
        </p:nvSpPr>
        <p:spPr>
          <a:xfrm>
            <a:off x="1524001" y="5856288"/>
            <a:ext cx="8920163" cy="6461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1200" u="none">
                <a:solidFill>
                  <a:schemeClr val="dk1"/>
                </a:solidFill>
                <a:latin typeface="Arial"/>
                <a:ea typeface="Arial"/>
                <a:cs typeface="Arial"/>
                <a:sym typeface="Arial"/>
              </a:rPr>
              <a:t>* Scriven, M. (1967). </a:t>
            </a:r>
            <a:r>
              <a:rPr i="1" lang="it-IT" sz="1200" u="none">
                <a:solidFill>
                  <a:schemeClr val="dk1"/>
                </a:solidFill>
                <a:latin typeface="Arial"/>
                <a:ea typeface="Arial"/>
                <a:cs typeface="Arial"/>
                <a:sym typeface="Arial"/>
              </a:rPr>
              <a:t>The methodology of evaluation</a:t>
            </a:r>
            <a:r>
              <a:rPr lang="it-IT" sz="1200" u="none">
                <a:solidFill>
                  <a:schemeClr val="dk1"/>
                </a:solidFill>
                <a:latin typeface="Arial"/>
                <a:ea typeface="Arial"/>
                <a:cs typeface="Arial"/>
                <a:sym typeface="Arial"/>
              </a:rPr>
              <a:t>. R.W. Tyler, R M. Gagne, M. Scriven (eds.), Perspectives of </a:t>
            </a:r>
            <a:br>
              <a:rPr lang="it-IT" sz="1200" u="none">
                <a:solidFill>
                  <a:srgbClr val="FF00FF"/>
                </a:solidFill>
                <a:latin typeface="Arial"/>
                <a:ea typeface="Arial"/>
                <a:cs typeface="Arial"/>
                <a:sym typeface="Arial"/>
              </a:rPr>
            </a:br>
            <a:r>
              <a:rPr lang="it-IT" sz="1200" u="none">
                <a:solidFill>
                  <a:schemeClr val="dk1"/>
                </a:solidFill>
                <a:latin typeface="Arial"/>
                <a:ea typeface="Arial"/>
                <a:cs typeface="Arial"/>
                <a:sym typeface="Arial"/>
              </a:rPr>
              <a:t>curriculum evaluation, American Educational Research Association  Monograph Series on  Curriculum Evaluation Vol. 1 </a:t>
            </a:r>
            <a:br>
              <a:rPr lang="it-IT" sz="1200" u="none">
                <a:solidFill>
                  <a:srgbClr val="FF00FF"/>
                </a:solidFill>
                <a:latin typeface="Arial"/>
                <a:ea typeface="Arial"/>
                <a:cs typeface="Arial"/>
                <a:sym typeface="Arial"/>
              </a:rPr>
            </a:br>
            <a:r>
              <a:rPr lang="it-IT" sz="1200" u="none">
                <a:solidFill>
                  <a:schemeClr val="dk1"/>
                </a:solidFill>
                <a:latin typeface="Arial"/>
                <a:ea typeface="Arial"/>
                <a:cs typeface="Arial"/>
                <a:sym typeface="Arial"/>
              </a:rPr>
              <a:t>pp.39-83. Chicago, IL: Rand McNally.</a:t>
            </a:r>
            <a:endParaRPr sz="1200" u="none">
              <a:solidFill>
                <a:schemeClr val="dk1"/>
              </a:solidFill>
              <a:latin typeface="Arial"/>
              <a:ea typeface="Arial"/>
              <a:cs typeface="Arial"/>
              <a:sym typeface="Arial"/>
            </a:endParaRPr>
          </a:p>
        </p:txBody>
      </p:sp>
      <p:sp>
        <p:nvSpPr>
          <p:cNvPr id="267" name="Google Shape;267;p26"/>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FUNZIONI DELLA VALUTAZIONE</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27"/>
          <p:cNvSpPr txBox="1"/>
          <p:nvPr/>
        </p:nvSpPr>
        <p:spPr>
          <a:xfrm>
            <a:off x="421200" y="1512000"/>
            <a:ext cx="11342255" cy="4551217"/>
          </a:xfrm>
          <a:prstGeom prst="rect">
            <a:avLst/>
          </a:prstGeom>
          <a:solidFill>
            <a:srgbClr val="EDEDED"/>
          </a:solid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None/>
            </a:pPr>
            <a:br>
              <a:rPr lang="it-IT" sz="2400" u="none">
                <a:solidFill>
                  <a:srgbClr val="FF00FF"/>
                </a:solidFill>
                <a:latin typeface="Arial"/>
                <a:ea typeface="Arial"/>
                <a:cs typeface="Arial"/>
                <a:sym typeface="Arial"/>
              </a:rPr>
            </a:br>
            <a:r>
              <a:rPr lang="it-IT" sz="2400" u="none">
                <a:solidFill>
                  <a:schemeClr val="dk1"/>
                </a:solidFill>
                <a:latin typeface="Arial"/>
                <a:ea typeface="Arial"/>
                <a:cs typeface="Arial"/>
                <a:sym typeface="Arial"/>
              </a:rPr>
              <a:t>La valutazione “</a:t>
            </a:r>
            <a:r>
              <a:rPr b="1" lang="it-IT" sz="2400" u="none">
                <a:solidFill>
                  <a:schemeClr val="dk1"/>
                </a:solidFill>
                <a:latin typeface="Arial"/>
                <a:ea typeface="Arial"/>
                <a:cs typeface="Arial"/>
                <a:sym typeface="Arial"/>
              </a:rPr>
              <a:t>formativa</a:t>
            </a:r>
            <a:r>
              <a:rPr lang="it-IT" sz="2400" u="none">
                <a:solidFill>
                  <a:schemeClr val="dk1"/>
                </a:solidFill>
                <a:latin typeface="Arial"/>
                <a:ea typeface="Arial"/>
                <a:cs typeface="Arial"/>
                <a:sym typeface="Arial"/>
              </a:rPr>
              <a:t>” si caratterizza per il suo essere:</a:t>
            </a:r>
            <a:endParaRPr/>
          </a:p>
          <a:p>
            <a:pPr indent="0" lvl="0" marL="0" marR="0" rtl="0" algn="l">
              <a:lnSpc>
                <a:spcPct val="90000"/>
              </a:lnSpc>
              <a:spcBef>
                <a:spcPts val="650"/>
              </a:spcBef>
              <a:spcAft>
                <a:spcPts val="0"/>
              </a:spcAft>
              <a:buNone/>
            </a:pPr>
            <a:r>
              <a:t/>
            </a:r>
            <a:endParaRPr sz="2400" u="none">
              <a:solidFill>
                <a:schemeClr val="dk1"/>
              </a:solidFill>
              <a:latin typeface="Arial"/>
              <a:ea typeface="Arial"/>
              <a:cs typeface="Arial"/>
              <a:sym typeface="Arial"/>
            </a:endParaRPr>
          </a:p>
          <a:p>
            <a:pPr indent="0" lvl="0" marL="0" marR="0" rtl="0" algn="l">
              <a:lnSpc>
                <a:spcPct val="90000"/>
              </a:lnSpc>
              <a:spcBef>
                <a:spcPts val="650"/>
              </a:spcBef>
              <a:spcAft>
                <a:spcPts val="0"/>
              </a:spcAft>
              <a:buNone/>
            </a:pPr>
            <a:r>
              <a:rPr lang="it-IT" sz="2400" u="none">
                <a:solidFill>
                  <a:schemeClr val="dk1"/>
                </a:solidFill>
                <a:latin typeface="Arial"/>
                <a:ea typeface="Arial"/>
                <a:cs typeface="Arial"/>
                <a:sym typeface="Arial"/>
              </a:rPr>
              <a:t>Analitica</a:t>
            </a:r>
            <a:endParaRPr/>
          </a:p>
          <a:p>
            <a:pPr indent="0" lvl="0" marL="0" marR="0" rtl="0" algn="l">
              <a:lnSpc>
                <a:spcPct val="90000"/>
              </a:lnSpc>
              <a:spcBef>
                <a:spcPts val="650"/>
              </a:spcBef>
              <a:spcAft>
                <a:spcPts val="0"/>
              </a:spcAft>
              <a:buNone/>
            </a:pPr>
            <a:r>
              <a:rPr lang="it-IT" sz="2400" u="none">
                <a:solidFill>
                  <a:schemeClr val="dk1"/>
                </a:solidFill>
                <a:latin typeface="Arial"/>
                <a:ea typeface="Arial"/>
                <a:cs typeface="Arial"/>
                <a:sym typeface="Arial"/>
              </a:rPr>
              <a:t>Valida nel raccogliere evidenze </a:t>
            </a:r>
            <a:endParaRPr/>
          </a:p>
          <a:p>
            <a:pPr indent="0" lvl="0" marL="0" marR="0" rtl="0" algn="l">
              <a:lnSpc>
                <a:spcPct val="90000"/>
              </a:lnSpc>
              <a:spcBef>
                <a:spcPts val="650"/>
              </a:spcBef>
              <a:spcAft>
                <a:spcPts val="0"/>
              </a:spcAft>
              <a:buNone/>
            </a:pPr>
            <a:r>
              <a:rPr lang="it-IT" sz="2400" u="none">
                <a:solidFill>
                  <a:schemeClr val="dk1"/>
                </a:solidFill>
                <a:latin typeface="Arial"/>
                <a:ea typeface="Arial"/>
                <a:cs typeface="Arial"/>
                <a:sym typeface="Arial"/>
              </a:rPr>
              <a:t>Regolatrice</a:t>
            </a:r>
            <a:endParaRPr/>
          </a:p>
          <a:p>
            <a:pPr indent="0" lvl="0" marL="0" marR="0" rtl="0" algn="l">
              <a:lnSpc>
                <a:spcPct val="90000"/>
              </a:lnSpc>
              <a:spcBef>
                <a:spcPts val="650"/>
              </a:spcBef>
              <a:spcAft>
                <a:spcPts val="0"/>
              </a:spcAft>
              <a:buNone/>
            </a:pPr>
            <a:r>
              <a:rPr lang="it-IT" sz="2400" u="none">
                <a:solidFill>
                  <a:schemeClr val="dk1"/>
                </a:solidFill>
                <a:latin typeface="Arial"/>
                <a:ea typeface="Arial"/>
                <a:cs typeface="Arial"/>
                <a:sym typeface="Arial"/>
              </a:rPr>
              <a:t>Ricostruttiva</a:t>
            </a:r>
            <a:br>
              <a:rPr lang="it-IT" sz="2400" u="none">
                <a:solidFill>
                  <a:srgbClr val="FF00FF"/>
                </a:solidFill>
                <a:latin typeface="Arial"/>
                <a:ea typeface="Arial"/>
                <a:cs typeface="Arial"/>
                <a:sym typeface="Arial"/>
              </a:rPr>
            </a:br>
            <a:r>
              <a:rPr lang="it-IT" sz="2400" u="none">
                <a:solidFill>
                  <a:schemeClr val="dk1"/>
                </a:solidFill>
                <a:latin typeface="Arial"/>
                <a:ea typeface="Arial"/>
                <a:cs typeface="Arial"/>
                <a:sym typeface="Arial"/>
              </a:rPr>
              <a:t>Emancipante.</a:t>
            </a:r>
            <a:endParaRPr/>
          </a:p>
          <a:p>
            <a:pPr indent="0" lvl="0" marL="0" marR="0" rtl="0" algn="l">
              <a:lnSpc>
                <a:spcPct val="90000"/>
              </a:lnSpc>
              <a:spcBef>
                <a:spcPts val="650"/>
              </a:spcBef>
              <a:spcAft>
                <a:spcPts val="0"/>
              </a:spcAft>
              <a:buNone/>
            </a:pPr>
            <a:br>
              <a:rPr lang="it-IT" sz="2400" u="none">
                <a:solidFill>
                  <a:srgbClr val="FF00FF"/>
                </a:solidFill>
                <a:latin typeface="Arial"/>
                <a:ea typeface="Arial"/>
                <a:cs typeface="Arial"/>
                <a:sym typeface="Arial"/>
              </a:rPr>
            </a:br>
            <a:endParaRPr sz="2400" u="none">
              <a:solidFill>
                <a:srgbClr val="FF00FF"/>
              </a:solidFill>
              <a:latin typeface="Arial"/>
              <a:ea typeface="Arial"/>
              <a:cs typeface="Arial"/>
              <a:sym typeface="Arial"/>
            </a:endParaRPr>
          </a:p>
        </p:txBody>
      </p:sp>
      <p:sp>
        <p:nvSpPr>
          <p:cNvPr id="274" name="Google Shape;274;p27"/>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VALUTARE: IL SIGNIFICATO</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3">
                                            <p:txEl>
                                              <p:pRg end="0" st="0"/>
                                            </p:txEl>
                                          </p:spTgt>
                                        </p:tgtEl>
                                        <p:attrNameLst>
                                          <p:attrName>style.visibility</p:attrName>
                                        </p:attrNameLst>
                                      </p:cBhvr>
                                      <p:to>
                                        <p:strVal val="visible"/>
                                      </p:to>
                                    </p:set>
                                    <p:animEffect filter="fade" transition="in">
                                      <p:cBhvr>
                                        <p:cTn dur="500"/>
                                        <p:tgtEl>
                                          <p:spTgt spid="27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3">
                                            <p:txEl>
                                              <p:pRg end="1" st="1"/>
                                            </p:txEl>
                                          </p:spTgt>
                                        </p:tgtEl>
                                        <p:attrNameLst>
                                          <p:attrName>style.visibility</p:attrName>
                                        </p:attrNameLst>
                                      </p:cBhvr>
                                      <p:to>
                                        <p:strVal val="visible"/>
                                      </p:to>
                                    </p:set>
                                    <p:animEffect filter="fade" transition="in">
                                      <p:cBhvr>
                                        <p:cTn dur="500"/>
                                        <p:tgtEl>
                                          <p:spTgt spid="27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3">
                                            <p:txEl>
                                              <p:pRg end="2" st="2"/>
                                            </p:txEl>
                                          </p:spTgt>
                                        </p:tgtEl>
                                        <p:attrNameLst>
                                          <p:attrName>style.visibility</p:attrName>
                                        </p:attrNameLst>
                                      </p:cBhvr>
                                      <p:to>
                                        <p:strVal val="visible"/>
                                      </p:to>
                                    </p:set>
                                    <p:animEffect filter="fade" transition="in">
                                      <p:cBhvr>
                                        <p:cTn dur="500"/>
                                        <p:tgtEl>
                                          <p:spTgt spid="27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3">
                                            <p:txEl>
                                              <p:pRg end="3" st="3"/>
                                            </p:txEl>
                                          </p:spTgt>
                                        </p:tgtEl>
                                        <p:attrNameLst>
                                          <p:attrName>style.visibility</p:attrName>
                                        </p:attrNameLst>
                                      </p:cBhvr>
                                      <p:to>
                                        <p:strVal val="visible"/>
                                      </p:to>
                                    </p:set>
                                    <p:animEffect filter="fade" transition="in">
                                      <p:cBhvr>
                                        <p:cTn dur="500"/>
                                        <p:tgtEl>
                                          <p:spTgt spid="27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3">
                                            <p:txEl>
                                              <p:pRg end="4" st="4"/>
                                            </p:txEl>
                                          </p:spTgt>
                                        </p:tgtEl>
                                        <p:attrNameLst>
                                          <p:attrName>style.visibility</p:attrName>
                                        </p:attrNameLst>
                                      </p:cBhvr>
                                      <p:to>
                                        <p:strVal val="visible"/>
                                      </p:to>
                                    </p:set>
                                    <p:animEffect filter="fade" transition="in">
                                      <p:cBhvr>
                                        <p:cTn dur="500"/>
                                        <p:tgtEl>
                                          <p:spTgt spid="27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3">
                                            <p:txEl>
                                              <p:pRg end="5" st="5"/>
                                            </p:txEl>
                                          </p:spTgt>
                                        </p:tgtEl>
                                        <p:attrNameLst>
                                          <p:attrName>style.visibility</p:attrName>
                                        </p:attrNameLst>
                                      </p:cBhvr>
                                      <p:to>
                                        <p:strVal val="visible"/>
                                      </p:to>
                                    </p:set>
                                    <p:animEffect filter="fade" transition="in">
                                      <p:cBhvr>
                                        <p:cTn dur="500"/>
                                        <p:tgtEl>
                                          <p:spTgt spid="273">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3">
                                            <p:txEl>
                                              <p:pRg end="6" st="6"/>
                                            </p:txEl>
                                          </p:spTgt>
                                        </p:tgtEl>
                                        <p:attrNameLst>
                                          <p:attrName>style.visibility</p:attrName>
                                        </p:attrNameLst>
                                      </p:cBhvr>
                                      <p:to>
                                        <p:strVal val="visible"/>
                                      </p:to>
                                    </p:set>
                                    <p:animEffect filter="fade" transition="in">
                                      <p:cBhvr>
                                        <p:cTn dur="500"/>
                                        <p:tgtEl>
                                          <p:spTgt spid="273">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28"/>
          <p:cNvSpPr/>
          <p:nvPr/>
        </p:nvSpPr>
        <p:spPr>
          <a:xfrm>
            <a:off x="421200" y="1512000"/>
            <a:ext cx="11397673" cy="5111653"/>
          </a:xfrm>
          <a:prstGeom prst="rect">
            <a:avLst/>
          </a:prstGeom>
          <a:solidFill>
            <a:srgbClr val="EDEDED"/>
          </a:solidFill>
          <a:ln cap="flat" cmpd="sng" w="12700">
            <a:solidFill>
              <a:srgbClr val="EDEDE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1" name="Google Shape;281;p28"/>
          <p:cNvSpPr txBox="1"/>
          <p:nvPr>
            <p:ph idx="1" type="body"/>
          </p:nvPr>
        </p:nvSpPr>
        <p:spPr>
          <a:xfrm>
            <a:off x="1703388" y="4927601"/>
            <a:ext cx="8856662" cy="1165225"/>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000"/>
              <a:buNone/>
            </a:pPr>
            <a:r>
              <a:rPr lang="it-IT" sz="2000"/>
              <a:t>La funzione formativa come punto di partenza per una valutazione come:</a:t>
            </a:r>
            <a:endParaRPr/>
          </a:p>
          <a:p>
            <a:pPr indent="-228600" lvl="0" marL="228600" rtl="0" algn="l">
              <a:lnSpc>
                <a:spcPct val="90000"/>
              </a:lnSpc>
              <a:spcBef>
                <a:spcPts val="1000"/>
              </a:spcBef>
              <a:spcAft>
                <a:spcPts val="0"/>
              </a:spcAft>
              <a:buClr>
                <a:schemeClr val="dk1"/>
              </a:buClr>
              <a:buSzPts val="2000"/>
              <a:buChar char="•"/>
            </a:pPr>
            <a:r>
              <a:rPr b="1" lang="it-IT" sz="2000"/>
              <a:t>Assessment</a:t>
            </a:r>
            <a:endParaRPr b="1" sz="2000"/>
          </a:p>
          <a:p>
            <a:pPr indent="-228600" lvl="0" marL="228600" rtl="0" algn="l">
              <a:lnSpc>
                <a:spcPct val="90000"/>
              </a:lnSpc>
              <a:spcBef>
                <a:spcPts val="1000"/>
              </a:spcBef>
              <a:spcAft>
                <a:spcPts val="0"/>
              </a:spcAft>
              <a:buClr>
                <a:schemeClr val="dk1"/>
              </a:buClr>
              <a:buSzPts val="2000"/>
              <a:buChar char="•"/>
            </a:pPr>
            <a:r>
              <a:rPr b="1" lang="it-IT" sz="2000"/>
              <a:t>Evaluation</a:t>
            </a:r>
            <a:endParaRPr/>
          </a:p>
        </p:txBody>
      </p:sp>
      <p:sp>
        <p:nvSpPr>
          <p:cNvPr id="282" name="Google Shape;282;p28"/>
          <p:cNvSpPr/>
          <p:nvPr/>
        </p:nvSpPr>
        <p:spPr>
          <a:xfrm>
            <a:off x="4464051" y="3175001"/>
            <a:ext cx="1712913" cy="1476375"/>
          </a:xfrm>
          <a:custGeom>
            <a:rect b="b" l="l" r="r" t="t"/>
            <a:pathLst>
              <a:path extrusionOk="0" h="1476884" w="1712976">
                <a:moveTo>
                  <a:pt x="0" y="738442"/>
                </a:moveTo>
                <a:lnTo>
                  <a:pt x="369221" y="0"/>
                </a:lnTo>
                <a:lnTo>
                  <a:pt x="1343755" y="0"/>
                </a:lnTo>
                <a:lnTo>
                  <a:pt x="1712976" y="738442"/>
                </a:lnTo>
                <a:lnTo>
                  <a:pt x="1343755" y="1476884"/>
                </a:lnTo>
                <a:lnTo>
                  <a:pt x="369221" y="1476884"/>
                </a:lnTo>
                <a:lnTo>
                  <a:pt x="0" y="738442"/>
                </a:lnTo>
                <a:close/>
              </a:path>
            </a:pathLst>
          </a:custGeom>
          <a:solidFill>
            <a:srgbClr val="4372C3"/>
          </a:solidFill>
          <a:ln cap="flat" cmpd="sng" w="12700">
            <a:solidFill>
              <a:srgbClr val="4372C3"/>
            </a:solidFill>
            <a:prstDash val="solid"/>
            <a:miter lim="800000"/>
            <a:headEnd len="sm" w="sm" type="none"/>
            <a:tailEnd len="sm" w="sm" type="none"/>
          </a:ln>
        </p:spPr>
        <p:txBody>
          <a:bodyPr anchorCtr="0" anchor="ctr" bIns="240600" lIns="265800" spcFirstLastPara="1" rIns="265800" wrap="square" tIns="240600">
            <a:noAutofit/>
          </a:bodyPr>
          <a:lstStyle/>
          <a:p>
            <a:pPr indent="0" lvl="0" marL="0" marR="0" rtl="0" algn="ctr">
              <a:lnSpc>
                <a:spcPct val="90000"/>
              </a:lnSpc>
              <a:spcBef>
                <a:spcPts val="0"/>
              </a:spcBef>
              <a:spcAft>
                <a:spcPts val="0"/>
              </a:spcAft>
              <a:buNone/>
            </a:pPr>
            <a:r>
              <a:rPr b="1" lang="it-IT" sz="900" u="none">
                <a:solidFill>
                  <a:srgbClr val="FFFFFF"/>
                </a:solidFill>
                <a:latin typeface="Arial"/>
                <a:ea typeface="Arial"/>
                <a:cs typeface="Arial"/>
                <a:sym typeface="Arial"/>
              </a:rPr>
              <a:t>… ricostruisce il percorso, lo </a:t>
            </a:r>
            <a:br>
              <a:rPr b="1" lang="it-IT" sz="900" u="none">
                <a:solidFill>
                  <a:srgbClr val="FF00FF"/>
                </a:solidFill>
                <a:latin typeface="Arial"/>
                <a:ea typeface="Arial"/>
                <a:cs typeface="Arial"/>
                <a:sym typeface="Arial"/>
              </a:rPr>
            </a:br>
            <a:r>
              <a:rPr b="1" lang="it-IT" sz="900" u="none">
                <a:solidFill>
                  <a:srgbClr val="FFFFFF"/>
                </a:solidFill>
                <a:latin typeface="Arial"/>
                <a:ea typeface="Arial"/>
                <a:cs typeface="Arial"/>
                <a:sym typeface="Arial"/>
              </a:rPr>
              <a:t>ri-progetta in funzione di un miglioramento e della crescita professionale di chi entra nel processo valutativo.</a:t>
            </a:r>
            <a:endParaRPr/>
          </a:p>
        </p:txBody>
      </p:sp>
      <p:sp>
        <p:nvSpPr>
          <p:cNvPr id="283" name="Google Shape;283;p28"/>
          <p:cNvSpPr/>
          <p:nvPr/>
        </p:nvSpPr>
        <p:spPr>
          <a:xfrm>
            <a:off x="5922963" y="2363788"/>
            <a:ext cx="1712912" cy="1477962"/>
          </a:xfrm>
          <a:custGeom>
            <a:rect b="b" l="l" r="r" t="t"/>
            <a:pathLst>
              <a:path extrusionOk="0" h="1476884" w="1712976">
                <a:moveTo>
                  <a:pt x="0" y="738442"/>
                </a:moveTo>
                <a:lnTo>
                  <a:pt x="369221" y="0"/>
                </a:lnTo>
                <a:lnTo>
                  <a:pt x="1343755" y="0"/>
                </a:lnTo>
                <a:lnTo>
                  <a:pt x="1712976" y="738442"/>
                </a:lnTo>
                <a:lnTo>
                  <a:pt x="1343755" y="1476884"/>
                </a:lnTo>
                <a:lnTo>
                  <a:pt x="369221" y="1476884"/>
                </a:lnTo>
                <a:lnTo>
                  <a:pt x="0" y="738442"/>
                </a:lnTo>
                <a:close/>
              </a:path>
            </a:pathLst>
          </a:custGeom>
          <a:solidFill>
            <a:schemeClr val="lt1"/>
          </a:solidFill>
          <a:ln cap="flat" cmpd="sng" w="12700">
            <a:solidFill>
              <a:schemeClr val="accent1"/>
            </a:solidFill>
            <a:prstDash val="solid"/>
            <a:miter lim="800000"/>
            <a:headEnd len="sm" w="sm" type="none"/>
            <a:tailEnd len="sm" w="sm" type="none"/>
          </a:ln>
        </p:spPr>
        <p:txBody>
          <a:bodyPr anchorCtr="0" anchor="ctr" bIns="240600" lIns="265800" spcFirstLastPara="1" rIns="265800" wrap="square" tIns="240600">
            <a:noAutofit/>
          </a:bodyPr>
          <a:lstStyle/>
          <a:p>
            <a:pPr indent="0" lvl="0" marL="0" marR="0" rtl="0" algn="ctr">
              <a:lnSpc>
                <a:spcPct val="90000"/>
              </a:lnSpc>
              <a:spcBef>
                <a:spcPts val="0"/>
              </a:spcBef>
              <a:spcAft>
                <a:spcPts val="0"/>
              </a:spcAft>
              <a:buNone/>
            </a:pPr>
            <a:r>
              <a:rPr lang="it-IT" sz="900" u="none">
                <a:solidFill>
                  <a:srgbClr val="000000"/>
                </a:solidFill>
                <a:latin typeface="Arial"/>
                <a:ea typeface="Arial"/>
                <a:cs typeface="Arial"/>
                <a:sym typeface="Arial"/>
              </a:rPr>
              <a:t>… nella sua funzione diagnostica:</a:t>
            </a:r>
            <a:endParaRPr/>
          </a:p>
        </p:txBody>
      </p:sp>
      <p:sp>
        <p:nvSpPr>
          <p:cNvPr id="284" name="Google Shape;284;p28"/>
          <p:cNvSpPr/>
          <p:nvPr/>
        </p:nvSpPr>
        <p:spPr>
          <a:xfrm>
            <a:off x="4464051" y="1557339"/>
            <a:ext cx="1712913" cy="1476375"/>
          </a:xfrm>
          <a:custGeom>
            <a:rect b="b" l="l" r="r" t="t"/>
            <a:pathLst>
              <a:path extrusionOk="0" h="1476884" w="1712976">
                <a:moveTo>
                  <a:pt x="0" y="738442"/>
                </a:moveTo>
                <a:lnTo>
                  <a:pt x="369221" y="0"/>
                </a:lnTo>
                <a:lnTo>
                  <a:pt x="1343755" y="0"/>
                </a:lnTo>
                <a:lnTo>
                  <a:pt x="1712976" y="738442"/>
                </a:lnTo>
                <a:lnTo>
                  <a:pt x="1343755" y="1476884"/>
                </a:lnTo>
                <a:lnTo>
                  <a:pt x="369221" y="1476884"/>
                </a:lnTo>
                <a:lnTo>
                  <a:pt x="0" y="738442"/>
                </a:lnTo>
                <a:close/>
              </a:path>
            </a:pathLst>
          </a:custGeom>
          <a:solidFill>
            <a:srgbClr val="4372C3"/>
          </a:solidFill>
          <a:ln cap="flat" cmpd="sng" w="12700">
            <a:solidFill>
              <a:srgbClr val="4372C3"/>
            </a:solidFill>
            <a:prstDash val="solid"/>
            <a:miter lim="800000"/>
            <a:headEnd len="sm" w="sm" type="none"/>
            <a:tailEnd len="sm" w="sm" type="none"/>
          </a:ln>
        </p:spPr>
        <p:txBody>
          <a:bodyPr anchorCtr="0" anchor="ctr" bIns="240600" lIns="265800" spcFirstLastPara="1" rIns="265800" wrap="square" tIns="240600">
            <a:noAutofit/>
          </a:bodyPr>
          <a:lstStyle/>
          <a:p>
            <a:pPr indent="0" lvl="0" marL="0" marR="0" rtl="0" algn="ctr">
              <a:lnSpc>
                <a:spcPct val="90000"/>
              </a:lnSpc>
              <a:spcBef>
                <a:spcPts val="0"/>
              </a:spcBef>
              <a:spcAft>
                <a:spcPts val="0"/>
              </a:spcAft>
              <a:buNone/>
            </a:pPr>
            <a:r>
              <a:rPr b="1" lang="it-IT" sz="900" u="none">
                <a:solidFill>
                  <a:srgbClr val="FFFFFF"/>
                </a:solidFill>
                <a:latin typeface="Arial"/>
                <a:ea typeface="Arial"/>
                <a:cs typeface="Arial"/>
                <a:sym typeface="Arial"/>
              </a:rPr>
              <a:t>… analizza in modo diagnostico la situazione/la prestazione/il contesto.</a:t>
            </a:r>
            <a:endParaRPr/>
          </a:p>
        </p:txBody>
      </p:sp>
      <p:sp>
        <p:nvSpPr>
          <p:cNvPr id="285" name="Google Shape;285;p28"/>
          <p:cNvSpPr/>
          <p:nvPr/>
        </p:nvSpPr>
        <p:spPr>
          <a:xfrm>
            <a:off x="7377113" y="3178176"/>
            <a:ext cx="1712912" cy="1476375"/>
          </a:xfrm>
          <a:custGeom>
            <a:rect b="b" l="l" r="r" t="t"/>
            <a:pathLst>
              <a:path extrusionOk="0" h="1476884" w="1712976">
                <a:moveTo>
                  <a:pt x="0" y="738442"/>
                </a:moveTo>
                <a:lnTo>
                  <a:pt x="369221" y="0"/>
                </a:lnTo>
                <a:lnTo>
                  <a:pt x="1343755" y="0"/>
                </a:lnTo>
                <a:lnTo>
                  <a:pt x="1712976" y="738442"/>
                </a:lnTo>
                <a:lnTo>
                  <a:pt x="1343755" y="1476884"/>
                </a:lnTo>
                <a:lnTo>
                  <a:pt x="369221" y="1476884"/>
                </a:lnTo>
                <a:lnTo>
                  <a:pt x="0" y="738442"/>
                </a:lnTo>
                <a:close/>
              </a:path>
            </a:pathLst>
          </a:custGeom>
          <a:solidFill>
            <a:srgbClr val="4372C3"/>
          </a:solidFill>
          <a:ln cap="flat" cmpd="sng" w="12700">
            <a:solidFill>
              <a:srgbClr val="4372C3"/>
            </a:solidFill>
            <a:prstDash val="solid"/>
            <a:miter lim="800000"/>
            <a:headEnd len="sm" w="sm" type="none"/>
            <a:tailEnd len="sm" w="sm" type="none"/>
          </a:ln>
        </p:spPr>
        <p:txBody>
          <a:bodyPr anchorCtr="0" anchor="ctr" bIns="240600" lIns="265800" spcFirstLastPara="1" rIns="265800" wrap="square" tIns="240600">
            <a:noAutofit/>
          </a:bodyPr>
          <a:lstStyle/>
          <a:p>
            <a:pPr indent="0" lvl="0" marL="0" marR="0" rtl="0" algn="ctr">
              <a:lnSpc>
                <a:spcPct val="90000"/>
              </a:lnSpc>
              <a:spcBef>
                <a:spcPts val="0"/>
              </a:spcBef>
              <a:spcAft>
                <a:spcPts val="0"/>
              </a:spcAft>
              <a:buNone/>
            </a:pPr>
            <a:r>
              <a:rPr b="1" lang="it-IT" sz="900" u="none">
                <a:solidFill>
                  <a:srgbClr val="FFFFFF"/>
                </a:solidFill>
                <a:latin typeface="Arial"/>
                <a:ea typeface="Arial"/>
                <a:cs typeface="Arial"/>
                <a:sym typeface="Arial"/>
              </a:rPr>
              <a:t>… si concentra sugli “errori”, sui punti di debolezza, considerandoli come la principale risorsa che consente di ri-progettare il miglioramento.</a:t>
            </a:r>
            <a:endParaRPr b="1" sz="900" u="none">
              <a:solidFill>
                <a:srgbClr val="FFFFFF"/>
              </a:solidFill>
              <a:latin typeface="Arial"/>
              <a:ea typeface="Arial"/>
              <a:cs typeface="Arial"/>
              <a:sym typeface="Arial"/>
            </a:endParaRPr>
          </a:p>
        </p:txBody>
      </p:sp>
      <p:sp>
        <p:nvSpPr>
          <p:cNvPr id="286" name="Google Shape;286;p28"/>
          <p:cNvSpPr/>
          <p:nvPr/>
        </p:nvSpPr>
        <p:spPr>
          <a:xfrm>
            <a:off x="7377113" y="1560514"/>
            <a:ext cx="1712912" cy="1476375"/>
          </a:xfrm>
          <a:custGeom>
            <a:rect b="b" l="l" r="r" t="t"/>
            <a:pathLst>
              <a:path extrusionOk="0" h="1476884" w="1712976">
                <a:moveTo>
                  <a:pt x="0" y="738442"/>
                </a:moveTo>
                <a:lnTo>
                  <a:pt x="369221" y="0"/>
                </a:lnTo>
                <a:lnTo>
                  <a:pt x="1343755" y="0"/>
                </a:lnTo>
                <a:lnTo>
                  <a:pt x="1712976" y="738442"/>
                </a:lnTo>
                <a:lnTo>
                  <a:pt x="1343755" y="1476884"/>
                </a:lnTo>
                <a:lnTo>
                  <a:pt x="369221" y="1476884"/>
                </a:lnTo>
                <a:lnTo>
                  <a:pt x="0" y="738442"/>
                </a:lnTo>
                <a:close/>
              </a:path>
            </a:pathLst>
          </a:custGeom>
          <a:solidFill>
            <a:srgbClr val="4372C3"/>
          </a:solidFill>
          <a:ln cap="flat" cmpd="sng" w="12700">
            <a:solidFill>
              <a:srgbClr val="4372C3"/>
            </a:solidFill>
            <a:prstDash val="solid"/>
            <a:miter lim="800000"/>
            <a:headEnd len="sm" w="sm" type="none"/>
            <a:tailEnd len="sm" w="sm" type="none"/>
          </a:ln>
        </p:spPr>
        <p:txBody>
          <a:bodyPr anchorCtr="0" anchor="ctr" bIns="240600" lIns="265800" spcFirstLastPara="1" rIns="265800" wrap="square" tIns="240600">
            <a:noAutofit/>
          </a:bodyPr>
          <a:lstStyle/>
          <a:p>
            <a:pPr indent="0" lvl="0" marL="0" marR="0" rtl="0" algn="ctr">
              <a:lnSpc>
                <a:spcPct val="90000"/>
              </a:lnSpc>
              <a:spcBef>
                <a:spcPts val="0"/>
              </a:spcBef>
              <a:spcAft>
                <a:spcPts val="0"/>
              </a:spcAft>
              <a:buNone/>
            </a:pPr>
            <a:r>
              <a:rPr b="1" lang="it-IT" sz="900" u="none">
                <a:solidFill>
                  <a:srgbClr val="FFFFFF"/>
                </a:solidFill>
                <a:latin typeface="Arial"/>
                <a:ea typeface="Arial"/>
                <a:cs typeface="Arial"/>
                <a:sym typeface="Arial"/>
              </a:rPr>
              <a:t>… analizza le specifiche situazioni educativa e fornisce informazioni per poter assumere decisioni coerenti ed efficaci.</a:t>
            </a:r>
            <a:endParaRPr/>
          </a:p>
        </p:txBody>
      </p:sp>
      <p:sp>
        <p:nvSpPr>
          <p:cNvPr id="287" name="Google Shape;287;p28"/>
          <p:cNvSpPr/>
          <p:nvPr/>
        </p:nvSpPr>
        <p:spPr>
          <a:xfrm>
            <a:off x="2971801" y="2363788"/>
            <a:ext cx="1712913" cy="1477962"/>
          </a:xfrm>
          <a:custGeom>
            <a:rect b="b" l="l" r="r" t="t"/>
            <a:pathLst>
              <a:path extrusionOk="0" h="1476884" w="1712976">
                <a:moveTo>
                  <a:pt x="0" y="738442"/>
                </a:moveTo>
                <a:lnTo>
                  <a:pt x="369221" y="0"/>
                </a:lnTo>
                <a:lnTo>
                  <a:pt x="1343755" y="0"/>
                </a:lnTo>
                <a:lnTo>
                  <a:pt x="1712976" y="738442"/>
                </a:lnTo>
                <a:lnTo>
                  <a:pt x="1343755" y="1476884"/>
                </a:lnTo>
                <a:lnTo>
                  <a:pt x="369221" y="1476884"/>
                </a:lnTo>
                <a:lnTo>
                  <a:pt x="0" y="738442"/>
                </a:lnTo>
                <a:close/>
              </a:path>
            </a:pathLst>
          </a:custGeom>
          <a:solidFill>
            <a:schemeClr val="lt1"/>
          </a:solidFill>
          <a:ln cap="flat" cmpd="sng" w="12700">
            <a:solidFill>
              <a:schemeClr val="accent1"/>
            </a:solidFill>
            <a:prstDash val="solid"/>
            <a:miter lim="800000"/>
            <a:headEnd len="sm" w="sm" type="none"/>
            <a:tailEnd len="sm" w="sm" type="none"/>
          </a:ln>
        </p:spPr>
        <p:txBody>
          <a:bodyPr anchorCtr="0" anchor="ctr" bIns="240600" lIns="265800" spcFirstLastPara="1" rIns="265800" wrap="square" tIns="240600">
            <a:noAutofit/>
          </a:bodyPr>
          <a:lstStyle/>
          <a:p>
            <a:pPr indent="0" lvl="0" marL="0" marR="0" rtl="0" algn="ctr">
              <a:lnSpc>
                <a:spcPct val="90000"/>
              </a:lnSpc>
              <a:spcBef>
                <a:spcPts val="0"/>
              </a:spcBef>
              <a:spcAft>
                <a:spcPts val="0"/>
              </a:spcAft>
              <a:buNone/>
            </a:pPr>
            <a:r>
              <a:rPr b="1" lang="it-IT" sz="1100">
                <a:solidFill>
                  <a:schemeClr val="dk1"/>
                </a:solidFill>
                <a:latin typeface="Calibri"/>
                <a:ea typeface="Calibri"/>
                <a:cs typeface="Calibri"/>
                <a:sym typeface="Calibri"/>
              </a:rPr>
              <a:t>Una valutazione formativa:</a:t>
            </a:r>
            <a:endParaRPr/>
          </a:p>
        </p:txBody>
      </p:sp>
      <p:sp>
        <p:nvSpPr>
          <p:cNvPr id="288" name="Google Shape;288;p28"/>
          <p:cNvSpPr/>
          <p:nvPr/>
        </p:nvSpPr>
        <p:spPr>
          <a:xfrm>
            <a:off x="5618164" y="2819400"/>
            <a:ext cx="223837" cy="192088"/>
          </a:xfrm>
          <a:custGeom>
            <a:rect b="b" l="l" r="r" t="t"/>
            <a:pathLst>
              <a:path extrusionOk="0" h="1476884" w="1712976">
                <a:moveTo>
                  <a:pt x="0" y="738442"/>
                </a:moveTo>
                <a:lnTo>
                  <a:pt x="369221" y="0"/>
                </a:lnTo>
                <a:lnTo>
                  <a:pt x="1343755" y="0"/>
                </a:lnTo>
                <a:lnTo>
                  <a:pt x="1712976" y="738442"/>
                </a:lnTo>
                <a:lnTo>
                  <a:pt x="1343755" y="1476884"/>
                </a:lnTo>
                <a:lnTo>
                  <a:pt x="369221" y="1476884"/>
                </a:lnTo>
                <a:lnTo>
                  <a:pt x="0" y="738442"/>
                </a:lnTo>
                <a:close/>
              </a:path>
            </a:pathLst>
          </a:custGeom>
          <a:solidFill>
            <a:schemeClr val="lt1"/>
          </a:solidFill>
          <a:ln cap="flat" cmpd="sng" w="12700">
            <a:solidFill>
              <a:schemeClr val="accent1"/>
            </a:solidFill>
            <a:prstDash val="solid"/>
            <a:miter lim="800000"/>
            <a:headEnd len="sm" w="sm" type="none"/>
            <a:tailEnd len="sm" w="sm" type="none"/>
          </a:ln>
        </p:spPr>
        <p:txBody>
          <a:bodyPr anchorCtr="0" anchor="ctr" bIns="240600" lIns="265800" spcFirstLastPara="1" rIns="265800" wrap="square" tIns="240600">
            <a:noAutofit/>
          </a:bodyPr>
          <a:lstStyle/>
          <a:p>
            <a:pPr indent="0" lvl="0" marL="0" marR="0" rtl="0" algn="ctr">
              <a:lnSpc>
                <a:spcPct val="90000"/>
              </a:lnSpc>
              <a:spcBef>
                <a:spcPts val="0"/>
              </a:spcBef>
              <a:spcAft>
                <a:spcPts val="0"/>
              </a:spcAft>
              <a:buNone/>
            </a:pPr>
            <a:r>
              <a:rPr b="1" lang="it-IT" sz="900">
                <a:solidFill>
                  <a:schemeClr val="dk1"/>
                </a:solidFill>
                <a:latin typeface="Calibri"/>
                <a:ea typeface="Calibri"/>
                <a:cs typeface="Calibri"/>
                <a:sym typeface="Calibri"/>
              </a:rPr>
              <a:t>1</a:t>
            </a:r>
            <a:endParaRPr/>
          </a:p>
        </p:txBody>
      </p:sp>
      <p:sp>
        <p:nvSpPr>
          <p:cNvPr id="289" name="Google Shape;289;p28"/>
          <p:cNvSpPr/>
          <p:nvPr/>
        </p:nvSpPr>
        <p:spPr>
          <a:xfrm>
            <a:off x="5618164" y="4445000"/>
            <a:ext cx="223837" cy="192088"/>
          </a:xfrm>
          <a:custGeom>
            <a:rect b="b" l="l" r="r" t="t"/>
            <a:pathLst>
              <a:path extrusionOk="0" h="1476884" w="1712976">
                <a:moveTo>
                  <a:pt x="0" y="738442"/>
                </a:moveTo>
                <a:lnTo>
                  <a:pt x="369221" y="0"/>
                </a:lnTo>
                <a:lnTo>
                  <a:pt x="1343755" y="0"/>
                </a:lnTo>
                <a:lnTo>
                  <a:pt x="1712976" y="738442"/>
                </a:lnTo>
                <a:lnTo>
                  <a:pt x="1343755" y="1476884"/>
                </a:lnTo>
                <a:lnTo>
                  <a:pt x="369221" y="1476884"/>
                </a:lnTo>
                <a:lnTo>
                  <a:pt x="0" y="738442"/>
                </a:lnTo>
                <a:close/>
              </a:path>
            </a:pathLst>
          </a:custGeom>
          <a:solidFill>
            <a:schemeClr val="lt1"/>
          </a:solidFill>
          <a:ln cap="flat" cmpd="sng" w="12700">
            <a:solidFill>
              <a:schemeClr val="accent1"/>
            </a:solidFill>
            <a:prstDash val="solid"/>
            <a:miter lim="800000"/>
            <a:headEnd len="sm" w="sm" type="none"/>
            <a:tailEnd len="sm" w="sm" type="none"/>
          </a:ln>
        </p:spPr>
        <p:txBody>
          <a:bodyPr anchorCtr="0" anchor="ctr" bIns="240600" lIns="265800" spcFirstLastPara="1" rIns="265800" wrap="square" tIns="240600">
            <a:noAutofit/>
          </a:bodyPr>
          <a:lstStyle/>
          <a:p>
            <a:pPr indent="0" lvl="0" marL="0" marR="0" rtl="0" algn="ctr">
              <a:lnSpc>
                <a:spcPct val="90000"/>
              </a:lnSpc>
              <a:spcBef>
                <a:spcPts val="0"/>
              </a:spcBef>
              <a:spcAft>
                <a:spcPts val="0"/>
              </a:spcAft>
              <a:buNone/>
            </a:pPr>
            <a:r>
              <a:rPr b="1" lang="it-IT" sz="900">
                <a:solidFill>
                  <a:schemeClr val="dk1"/>
                </a:solidFill>
                <a:latin typeface="Calibri"/>
                <a:ea typeface="Calibri"/>
                <a:cs typeface="Calibri"/>
                <a:sym typeface="Calibri"/>
              </a:rPr>
              <a:t>2</a:t>
            </a:r>
            <a:endParaRPr/>
          </a:p>
        </p:txBody>
      </p:sp>
      <p:sp>
        <p:nvSpPr>
          <p:cNvPr id="290" name="Google Shape;290;p28"/>
          <p:cNvSpPr/>
          <p:nvPr/>
        </p:nvSpPr>
        <p:spPr>
          <a:xfrm>
            <a:off x="8540750" y="2819400"/>
            <a:ext cx="223838" cy="192088"/>
          </a:xfrm>
          <a:custGeom>
            <a:rect b="b" l="l" r="r" t="t"/>
            <a:pathLst>
              <a:path extrusionOk="0" h="1476884" w="1712976">
                <a:moveTo>
                  <a:pt x="0" y="738442"/>
                </a:moveTo>
                <a:lnTo>
                  <a:pt x="369221" y="0"/>
                </a:lnTo>
                <a:lnTo>
                  <a:pt x="1343755" y="0"/>
                </a:lnTo>
                <a:lnTo>
                  <a:pt x="1712976" y="738442"/>
                </a:lnTo>
                <a:lnTo>
                  <a:pt x="1343755" y="1476884"/>
                </a:lnTo>
                <a:lnTo>
                  <a:pt x="369221" y="1476884"/>
                </a:lnTo>
                <a:lnTo>
                  <a:pt x="0" y="738442"/>
                </a:lnTo>
                <a:close/>
              </a:path>
            </a:pathLst>
          </a:custGeom>
          <a:solidFill>
            <a:schemeClr val="lt1"/>
          </a:solidFill>
          <a:ln cap="flat" cmpd="sng" w="12700">
            <a:solidFill>
              <a:schemeClr val="accent1"/>
            </a:solidFill>
            <a:prstDash val="solid"/>
            <a:miter lim="800000"/>
            <a:headEnd len="sm" w="sm" type="none"/>
            <a:tailEnd len="sm" w="sm" type="none"/>
          </a:ln>
        </p:spPr>
        <p:txBody>
          <a:bodyPr anchorCtr="0" anchor="ctr" bIns="240600" lIns="265800" spcFirstLastPara="1" rIns="265800" wrap="square" tIns="240600">
            <a:noAutofit/>
          </a:bodyPr>
          <a:lstStyle/>
          <a:p>
            <a:pPr indent="0" lvl="0" marL="0" marR="0" rtl="0" algn="ctr">
              <a:lnSpc>
                <a:spcPct val="90000"/>
              </a:lnSpc>
              <a:spcBef>
                <a:spcPts val="0"/>
              </a:spcBef>
              <a:spcAft>
                <a:spcPts val="0"/>
              </a:spcAft>
              <a:buNone/>
            </a:pPr>
            <a:r>
              <a:rPr b="1" lang="it-IT" sz="900">
                <a:solidFill>
                  <a:schemeClr val="dk1"/>
                </a:solidFill>
                <a:latin typeface="Calibri"/>
                <a:ea typeface="Calibri"/>
                <a:cs typeface="Calibri"/>
                <a:sym typeface="Calibri"/>
              </a:rPr>
              <a:t>3</a:t>
            </a:r>
            <a:endParaRPr/>
          </a:p>
        </p:txBody>
      </p:sp>
      <p:sp>
        <p:nvSpPr>
          <p:cNvPr id="291" name="Google Shape;291;p28"/>
          <p:cNvSpPr/>
          <p:nvPr/>
        </p:nvSpPr>
        <p:spPr>
          <a:xfrm>
            <a:off x="8532814" y="4445000"/>
            <a:ext cx="223837" cy="192088"/>
          </a:xfrm>
          <a:custGeom>
            <a:rect b="b" l="l" r="r" t="t"/>
            <a:pathLst>
              <a:path extrusionOk="0" h="1476884" w="1712976">
                <a:moveTo>
                  <a:pt x="0" y="738442"/>
                </a:moveTo>
                <a:lnTo>
                  <a:pt x="369221" y="0"/>
                </a:lnTo>
                <a:lnTo>
                  <a:pt x="1343755" y="0"/>
                </a:lnTo>
                <a:lnTo>
                  <a:pt x="1712976" y="738442"/>
                </a:lnTo>
                <a:lnTo>
                  <a:pt x="1343755" y="1476884"/>
                </a:lnTo>
                <a:lnTo>
                  <a:pt x="369221" y="1476884"/>
                </a:lnTo>
                <a:lnTo>
                  <a:pt x="0" y="738442"/>
                </a:lnTo>
                <a:close/>
              </a:path>
            </a:pathLst>
          </a:custGeom>
          <a:solidFill>
            <a:schemeClr val="lt1"/>
          </a:solidFill>
          <a:ln cap="flat" cmpd="sng" w="12700">
            <a:solidFill>
              <a:schemeClr val="accent1"/>
            </a:solidFill>
            <a:prstDash val="solid"/>
            <a:miter lim="800000"/>
            <a:headEnd len="sm" w="sm" type="none"/>
            <a:tailEnd len="sm" w="sm" type="none"/>
          </a:ln>
        </p:spPr>
        <p:txBody>
          <a:bodyPr anchorCtr="0" anchor="ctr" bIns="240600" lIns="265800" spcFirstLastPara="1" rIns="265800" wrap="square" tIns="240600">
            <a:noAutofit/>
          </a:bodyPr>
          <a:lstStyle/>
          <a:p>
            <a:pPr indent="0" lvl="0" marL="0" marR="0" rtl="0" algn="ctr">
              <a:lnSpc>
                <a:spcPct val="90000"/>
              </a:lnSpc>
              <a:spcBef>
                <a:spcPts val="0"/>
              </a:spcBef>
              <a:spcAft>
                <a:spcPts val="0"/>
              </a:spcAft>
              <a:buNone/>
            </a:pPr>
            <a:r>
              <a:rPr b="1" lang="it-IT" sz="900">
                <a:solidFill>
                  <a:schemeClr val="dk1"/>
                </a:solidFill>
                <a:latin typeface="Calibri"/>
                <a:ea typeface="Calibri"/>
                <a:cs typeface="Calibri"/>
                <a:sym typeface="Calibri"/>
              </a:rPr>
              <a:t>4</a:t>
            </a:r>
            <a:endParaRPr/>
          </a:p>
        </p:txBody>
      </p:sp>
      <p:sp>
        <p:nvSpPr>
          <p:cNvPr id="292" name="Google Shape;292;p28"/>
          <p:cNvSpPr/>
          <p:nvPr/>
        </p:nvSpPr>
        <p:spPr>
          <a:xfrm rot="-5400000">
            <a:off x="7215982" y="5168107"/>
            <a:ext cx="936625" cy="938212"/>
          </a:xfrm>
          <a:custGeom>
            <a:rect b="b" l="l" r="r" t="t"/>
            <a:pathLst>
              <a:path extrusionOk="0" h="120000" w="120000">
                <a:moveTo>
                  <a:pt x="8412" y="60000"/>
                </a:moveTo>
                <a:lnTo>
                  <a:pt x="8412" y="60000"/>
                </a:lnTo>
                <a:cubicBezTo>
                  <a:pt x="8412" y="32958"/>
                  <a:pt x="29283" y="10503"/>
                  <a:pt x="56245" y="8535"/>
                </a:cubicBezTo>
                <a:cubicBezTo>
                  <a:pt x="83208" y="6567"/>
                  <a:pt x="107117" y="25753"/>
                  <a:pt x="111041" y="52509"/>
                </a:cubicBezTo>
                <a:cubicBezTo>
                  <a:pt x="114966" y="79264"/>
                  <a:pt x="97576" y="104512"/>
                  <a:pt x="71184" y="110375"/>
                </a:cubicBezTo>
                <a:lnTo>
                  <a:pt x="70615" y="118422"/>
                </a:lnTo>
                <a:lnTo>
                  <a:pt x="56824" y="104913"/>
                </a:lnTo>
                <a:lnTo>
                  <a:pt x="72728" y="88547"/>
                </a:lnTo>
                <a:lnTo>
                  <a:pt x="72168" y="96469"/>
                </a:lnTo>
                <a:cubicBezTo>
                  <a:pt x="90777" y="90248"/>
                  <a:pt x="101712" y="70989"/>
                  <a:pt x="97529" y="51802"/>
                </a:cubicBezTo>
                <a:cubicBezTo>
                  <a:pt x="93345" y="32615"/>
                  <a:pt x="75388" y="19667"/>
                  <a:pt x="55881" y="21773"/>
                </a:cubicBezTo>
                <a:cubicBezTo>
                  <a:pt x="36374" y="23879"/>
                  <a:pt x="21588" y="40361"/>
                  <a:pt x="21588" y="60000"/>
                </a:cubicBezTo>
                <a:close/>
              </a:path>
            </a:pathLst>
          </a:custGeom>
          <a:solidFill>
            <a:srgbClr val="4372C3"/>
          </a:solidFill>
          <a:ln cap="flat" cmpd="sng" w="12700">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293" name="Google Shape;293;p28"/>
          <p:cNvSpPr/>
          <p:nvPr/>
        </p:nvSpPr>
        <p:spPr>
          <a:xfrm rot="-2198649">
            <a:off x="7423151" y="5507039"/>
            <a:ext cx="523875" cy="261937"/>
          </a:xfrm>
          <a:custGeom>
            <a:rect b="b" l="l" r="r" t="t"/>
            <a:pathLst>
              <a:path extrusionOk="0" h="299619" w="599300">
                <a:moveTo>
                  <a:pt x="0" y="0"/>
                </a:moveTo>
                <a:lnTo>
                  <a:pt x="599300" y="0"/>
                </a:lnTo>
                <a:lnTo>
                  <a:pt x="599300" y="299619"/>
                </a:lnTo>
                <a:lnTo>
                  <a:pt x="0" y="299619"/>
                </a:lnTo>
                <a:lnTo>
                  <a:pt x="0" y="0"/>
                </a:lnTo>
                <a:close/>
              </a:path>
            </a:pathLst>
          </a:custGeom>
          <a:noFill/>
          <a:ln>
            <a:noFill/>
          </a:ln>
        </p:spPr>
        <p:txBody>
          <a:bodyPr anchorCtr="0" anchor="ctr" bIns="5075" lIns="5075" spcFirstLastPara="1" rIns="5075" wrap="square" tIns="5075">
            <a:noAutofit/>
          </a:bodyPr>
          <a:lstStyle/>
          <a:p>
            <a:pPr indent="0" lvl="0" marL="0" marR="0" rtl="0" algn="ctr">
              <a:lnSpc>
                <a:spcPct val="90000"/>
              </a:lnSpc>
              <a:spcBef>
                <a:spcPts val="0"/>
              </a:spcBef>
              <a:spcAft>
                <a:spcPts val="0"/>
              </a:spcAft>
              <a:buNone/>
            </a:pPr>
            <a:r>
              <a:rPr lang="it-IT" sz="700">
                <a:solidFill>
                  <a:schemeClr val="dk1"/>
                </a:solidFill>
                <a:latin typeface="Calibri"/>
                <a:ea typeface="Calibri"/>
                <a:cs typeface="Calibri"/>
                <a:sym typeface="Calibri"/>
              </a:rPr>
              <a:t>assessment</a:t>
            </a:r>
            <a:endParaRPr sz="700">
              <a:solidFill>
                <a:schemeClr val="dk1"/>
              </a:solidFill>
              <a:latin typeface="Calibri"/>
              <a:ea typeface="Calibri"/>
              <a:cs typeface="Calibri"/>
              <a:sym typeface="Calibri"/>
            </a:endParaRPr>
          </a:p>
        </p:txBody>
      </p:sp>
      <p:sp>
        <p:nvSpPr>
          <p:cNvPr id="294" name="Google Shape;294;p28"/>
          <p:cNvSpPr/>
          <p:nvPr/>
        </p:nvSpPr>
        <p:spPr>
          <a:xfrm rot="-5400000">
            <a:off x="7753351" y="5429251"/>
            <a:ext cx="938213" cy="938213"/>
          </a:xfrm>
          <a:custGeom>
            <a:rect b="b" l="l" r="r" t="t"/>
            <a:pathLst>
              <a:path extrusionOk="0" h="120000" w="120000">
                <a:moveTo>
                  <a:pt x="96478" y="23522"/>
                </a:moveTo>
                <a:lnTo>
                  <a:pt x="87161" y="32839"/>
                </a:lnTo>
                <a:lnTo>
                  <a:pt x="87161" y="32839"/>
                </a:lnTo>
                <a:cubicBezTo>
                  <a:pt x="75941" y="21618"/>
                  <a:pt x="58976" y="18452"/>
                  <a:pt x="44464" y="24870"/>
                </a:cubicBezTo>
                <a:cubicBezTo>
                  <a:pt x="29952" y="31288"/>
                  <a:pt x="20880" y="45969"/>
                  <a:pt x="21631" y="61819"/>
                </a:cubicBezTo>
                <a:cubicBezTo>
                  <a:pt x="22383" y="77669"/>
                  <a:pt x="32803" y="91426"/>
                  <a:pt x="47857" y="96442"/>
                </a:cubicBezTo>
                <a:lnTo>
                  <a:pt x="47297" y="88504"/>
                </a:lnTo>
                <a:lnTo>
                  <a:pt x="63169" y="104888"/>
                </a:lnTo>
                <a:lnTo>
                  <a:pt x="49410" y="118429"/>
                </a:lnTo>
                <a:lnTo>
                  <a:pt x="48840" y="110366"/>
                </a:lnTo>
                <a:lnTo>
                  <a:pt x="48840" y="110366"/>
                </a:lnTo>
                <a:cubicBezTo>
                  <a:pt x="27397" y="105615"/>
                  <a:pt x="11313" y="87808"/>
                  <a:pt x="8761" y="65993"/>
                </a:cubicBezTo>
                <a:cubicBezTo>
                  <a:pt x="6210" y="44178"/>
                  <a:pt x="17750" y="23140"/>
                  <a:pt x="37518" y="13568"/>
                </a:cubicBezTo>
                <a:cubicBezTo>
                  <a:pt x="57287" y="3997"/>
                  <a:pt x="80948" y="7991"/>
                  <a:pt x="96478" y="23522"/>
                </a:cubicBezTo>
                <a:close/>
              </a:path>
            </a:pathLst>
          </a:custGeom>
          <a:solidFill>
            <a:srgbClr val="4372C3"/>
          </a:solidFill>
          <a:ln cap="flat" cmpd="sng" w="12700">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295" name="Google Shape;295;p28"/>
          <p:cNvSpPr/>
          <p:nvPr/>
        </p:nvSpPr>
        <p:spPr>
          <a:xfrm rot="2439266">
            <a:off x="7964489" y="5767389"/>
            <a:ext cx="522287" cy="261937"/>
          </a:xfrm>
          <a:custGeom>
            <a:rect b="b" l="l" r="r" t="t"/>
            <a:pathLst>
              <a:path extrusionOk="0" h="299619" w="599300">
                <a:moveTo>
                  <a:pt x="0" y="0"/>
                </a:moveTo>
                <a:lnTo>
                  <a:pt x="599300" y="0"/>
                </a:lnTo>
                <a:lnTo>
                  <a:pt x="599300" y="299619"/>
                </a:lnTo>
                <a:lnTo>
                  <a:pt x="0" y="299619"/>
                </a:lnTo>
                <a:lnTo>
                  <a:pt x="0" y="0"/>
                </a:lnTo>
                <a:close/>
              </a:path>
            </a:pathLst>
          </a:custGeom>
          <a:noFill/>
          <a:ln>
            <a:noFill/>
          </a:ln>
        </p:spPr>
        <p:txBody>
          <a:bodyPr anchorCtr="0" anchor="ctr" bIns="5075" lIns="5075" spcFirstLastPara="1" rIns="5075" wrap="square" tIns="5075">
            <a:noAutofit/>
          </a:bodyPr>
          <a:lstStyle/>
          <a:p>
            <a:pPr indent="0" lvl="0" marL="0" marR="0" rtl="0" algn="ctr">
              <a:lnSpc>
                <a:spcPct val="90000"/>
              </a:lnSpc>
              <a:spcBef>
                <a:spcPts val="0"/>
              </a:spcBef>
              <a:spcAft>
                <a:spcPts val="0"/>
              </a:spcAft>
              <a:buNone/>
            </a:pPr>
            <a:r>
              <a:rPr lang="it-IT" sz="700">
                <a:solidFill>
                  <a:schemeClr val="dk1"/>
                </a:solidFill>
                <a:latin typeface="Calibri"/>
                <a:ea typeface="Calibri"/>
                <a:cs typeface="Calibri"/>
                <a:sym typeface="Calibri"/>
              </a:rPr>
              <a:t>evaluation</a:t>
            </a:r>
            <a:endParaRPr sz="700">
              <a:solidFill>
                <a:schemeClr val="dk1"/>
              </a:solidFill>
              <a:latin typeface="Calibri"/>
              <a:ea typeface="Calibri"/>
              <a:cs typeface="Calibri"/>
              <a:sym typeface="Calibri"/>
            </a:endParaRPr>
          </a:p>
        </p:txBody>
      </p:sp>
      <p:sp>
        <p:nvSpPr>
          <p:cNvPr id="296" name="Google Shape;296;p28"/>
          <p:cNvSpPr/>
          <p:nvPr/>
        </p:nvSpPr>
        <p:spPr>
          <a:xfrm rot="-5400000">
            <a:off x="8295482" y="5168107"/>
            <a:ext cx="936625" cy="938212"/>
          </a:xfrm>
          <a:custGeom>
            <a:rect b="b" l="l" r="r" t="t"/>
            <a:pathLst>
              <a:path extrusionOk="0" h="120000" w="120000">
                <a:moveTo>
                  <a:pt x="23486" y="23548"/>
                </a:moveTo>
                <a:lnTo>
                  <a:pt x="23486" y="23548"/>
                </a:lnTo>
                <a:cubicBezTo>
                  <a:pt x="39003" y="7995"/>
                  <a:pt x="62665" y="3978"/>
                  <a:pt x="82444" y="13537"/>
                </a:cubicBezTo>
                <a:cubicBezTo>
                  <a:pt x="102223" y="23096"/>
                  <a:pt x="113780" y="44136"/>
                  <a:pt x="111243" y="65961"/>
                </a:cubicBezTo>
                <a:cubicBezTo>
                  <a:pt x="108705" y="87787"/>
                  <a:pt x="92628" y="105611"/>
                  <a:pt x="71184" y="110375"/>
                </a:cubicBezTo>
                <a:lnTo>
                  <a:pt x="70615" y="118422"/>
                </a:lnTo>
                <a:lnTo>
                  <a:pt x="56824" y="104913"/>
                </a:lnTo>
                <a:lnTo>
                  <a:pt x="72728" y="88547"/>
                </a:lnTo>
                <a:lnTo>
                  <a:pt x="72168" y="96469"/>
                </a:lnTo>
                <a:cubicBezTo>
                  <a:pt x="87221" y="91436"/>
                  <a:pt x="97633" y="77655"/>
                  <a:pt x="98371" y="61786"/>
                </a:cubicBezTo>
                <a:cubicBezTo>
                  <a:pt x="99108" y="45918"/>
                  <a:pt x="90019" y="31229"/>
                  <a:pt x="75497" y="24819"/>
                </a:cubicBezTo>
                <a:cubicBezTo>
                  <a:pt x="60975" y="18410"/>
                  <a:pt x="44010" y="21601"/>
                  <a:pt x="32803" y="32849"/>
                </a:cubicBezTo>
                <a:close/>
              </a:path>
            </a:pathLst>
          </a:custGeom>
          <a:solidFill>
            <a:srgbClr val="4372C3"/>
          </a:solidFill>
          <a:ln cap="flat" cmpd="sng" w="12700">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297" name="Google Shape;297;p28"/>
          <p:cNvSpPr/>
          <p:nvPr/>
        </p:nvSpPr>
        <p:spPr>
          <a:xfrm rot="-1911963">
            <a:off x="8504239" y="5507039"/>
            <a:ext cx="523875" cy="261937"/>
          </a:xfrm>
          <a:custGeom>
            <a:rect b="b" l="l" r="r" t="t"/>
            <a:pathLst>
              <a:path extrusionOk="0" h="299619" w="599300">
                <a:moveTo>
                  <a:pt x="0" y="0"/>
                </a:moveTo>
                <a:lnTo>
                  <a:pt x="599300" y="0"/>
                </a:lnTo>
                <a:lnTo>
                  <a:pt x="599300" y="299619"/>
                </a:lnTo>
                <a:lnTo>
                  <a:pt x="0" y="299619"/>
                </a:lnTo>
                <a:lnTo>
                  <a:pt x="0" y="0"/>
                </a:lnTo>
                <a:close/>
              </a:path>
            </a:pathLst>
          </a:custGeom>
          <a:noFill/>
          <a:ln>
            <a:noFill/>
          </a:ln>
        </p:spPr>
        <p:txBody>
          <a:bodyPr anchorCtr="0" anchor="ctr" bIns="5075" lIns="5075" spcFirstLastPara="1" rIns="5075" wrap="square" tIns="5075">
            <a:noAutofit/>
          </a:bodyPr>
          <a:lstStyle/>
          <a:p>
            <a:pPr indent="0" lvl="0" marL="0" marR="0" rtl="0" algn="ctr">
              <a:lnSpc>
                <a:spcPct val="90000"/>
              </a:lnSpc>
              <a:spcBef>
                <a:spcPts val="0"/>
              </a:spcBef>
              <a:spcAft>
                <a:spcPts val="0"/>
              </a:spcAft>
              <a:buNone/>
            </a:pPr>
            <a:r>
              <a:rPr lang="it-IT" sz="700">
                <a:solidFill>
                  <a:schemeClr val="dk1"/>
                </a:solidFill>
                <a:latin typeface="Calibri"/>
                <a:ea typeface="Calibri"/>
                <a:cs typeface="Calibri"/>
                <a:sym typeface="Calibri"/>
              </a:rPr>
              <a:t>assessment</a:t>
            </a:r>
            <a:endParaRPr sz="700">
              <a:solidFill>
                <a:schemeClr val="dk1"/>
              </a:solidFill>
              <a:latin typeface="Calibri"/>
              <a:ea typeface="Calibri"/>
              <a:cs typeface="Calibri"/>
              <a:sym typeface="Calibri"/>
            </a:endParaRPr>
          </a:p>
        </p:txBody>
      </p:sp>
      <p:sp>
        <p:nvSpPr>
          <p:cNvPr id="298" name="Google Shape;298;p28"/>
          <p:cNvSpPr/>
          <p:nvPr/>
        </p:nvSpPr>
        <p:spPr>
          <a:xfrm rot="-5400000">
            <a:off x="8896350" y="5494338"/>
            <a:ext cx="806450" cy="806450"/>
          </a:xfrm>
          <a:prstGeom prst="blockArc">
            <a:avLst>
              <a:gd fmla="val 0" name="adj1"/>
              <a:gd fmla="val 18900000" name="adj2"/>
              <a:gd fmla="val 12740" name="adj3"/>
            </a:avLst>
          </a:prstGeom>
          <a:solidFill>
            <a:srgbClr val="4372C3"/>
          </a:solidFill>
          <a:ln cap="flat" cmpd="sng" w="12700">
            <a:solidFill>
              <a:srgbClr val="FFFFF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299" name="Google Shape;299;p28"/>
          <p:cNvSpPr/>
          <p:nvPr/>
        </p:nvSpPr>
        <p:spPr>
          <a:xfrm rot="3493891">
            <a:off x="9043988" y="5768976"/>
            <a:ext cx="523875" cy="260350"/>
          </a:xfrm>
          <a:custGeom>
            <a:rect b="b" l="l" r="r" t="t"/>
            <a:pathLst>
              <a:path extrusionOk="0" h="299619" w="599300">
                <a:moveTo>
                  <a:pt x="0" y="0"/>
                </a:moveTo>
                <a:lnTo>
                  <a:pt x="599300" y="0"/>
                </a:lnTo>
                <a:lnTo>
                  <a:pt x="599300" y="299619"/>
                </a:lnTo>
                <a:lnTo>
                  <a:pt x="0" y="299619"/>
                </a:lnTo>
                <a:lnTo>
                  <a:pt x="0" y="0"/>
                </a:lnTo>
                <a:close/>
              </a:path>
            </a:pathLst>
          </a:custGeom>
          <a:noFill/>
          <a:ln>
            <a:noFill/>
          </a:ln>
        </p:spPr>
        <p:txBody>
          <a:bodyPr anchorCtr="0" anchor="ctr" bIns="5075" lIns="5075" spcFirstLastPara="1" rIns="5075" wrap="square" tIns="5075">
            <a:noAutofit/>
          </a:bodyPr>
          <a:lstStyle/>
          <a:p>
            <a:pPr indent="0" lvl="0" marL="0" marR="0" rtl="0" algn="ctr">
              <a:lnSpc>
                <a:spcPct val="90000"/>
              </a:lnSpc>
              <a:spcBef>
                <a:spcPts val="0"/>
              </a:spcBef>
              <a:spcAft>
                <a:spcPts val="0"/>
              </a:spcAft>
              <a:buNone/>
            </a:pPr>
            <a:r>
              <a:rPr lang="it-IT" sz="700">
                <a:solidFill>
                  <a:schemeClr val="dk1"/>
                </a:solidFill>
                <a:latin typeface="Calibri"/>
                <a:ea typeface="Calibri"/>
                <a:cs typeface="Calibri"/>
                <a:sym typeface="Calibri"/>
              </a:rPr>
              <a:t>evaluation</a:t>
            </a:r>
            <a:endParaRPr sz="700">
              <a:solidFill>
                <a:schemeClr val="dk1"/>
              </a:solidFill>
              <a:latin typeface="Calibri"/>
              <a:ea typeface="Calibri"/>
              <a:cs typeface="Calibri"/>
              <a:sym typeface="Calibri"/>
            </a:endParaRPr>
          </a:p>
        </p:txBody>
      </p:sp>
      <p:sp>
        <p:nvSpPr>
          <p:cNvPr id="300" name="Google Shape;300;p28"/>
          <p:cNvSpPr/>
          <p:nvPr/>
        </p:nvSpPr>
        <p:spPr>
          <a:xfrm>
            <a:off x="3740151" y="5397501"/>
            <a:ext cx="288925" cy="601663"/>
          </a:xfrm>
          <a:prstGeom prst="rightBrace">
            <a:avLst>
              <a:gd fmla="val 5254" name="adj1"/>
              <a:gd fmla="val 48542" name="adj2"/>
            </a:avLst>
          </a:prstGeom>
          <a:solidFill>
            <a:schemeClr val="lt1"/>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u="sng">
              <a:solidFill>
                <a:schemeClr val="dk1"/>
              </a:solidFill>
              <a:latin typeface="Arial"/>
              <a:ea typeface="Arial"/>
              <a:cs typeface="Arial"/>
              <a:sym typeface="Arial"/>
            </a:endParaRPr>
          </a:p>
        </p:txBody>
      </p:sp>
      <p:sp>
        <p:nvSpPr>
          <p:cNvPr id="301" name="Google Shape;301;p28"/>
          <p:cNvSpPr txBox="1"/>
          <p:nvPr/>
        </p:nvSpPr>
        <p:spPr>
          <a:xfrm>
            <a:off x="4189413" y="5392738"/>
            <a:ext cx="2990850" cy="646112"/>
          </a:xfrm>
          <a:prstGeom prst="rect">
            <a:avLst/>
          </a:prstGeom>
          <a:noFill/>
          <a:ln cap="flat" cmpd="sng" w="9525">
            <a:solidFill>
              <a:schemeClr val="accent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it-IT" sz="1800" u="none">
                <a:solidFill>
                  <a:schemeClr val="dk1"/>
                </a:solidFill>
                <a:latin typeface="Arial"/>
                <a:ea typeface="Arial"/>
                <a:cs typeface="Arial"/>
                <a:sym typeface="Arial"/>
              </a:rPr>
              <a:t>Si tratta di due dimensioni concatenate </a:t>
            </a:r>
            <a:endParaRPr/>
          </a:p>
        </p:txBody>
      </p:sp>
      <p:sp>
        <p:nvSpPr>
          <p:cNvPr id="302" name="Google Shape;302;p28"/>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LA VALUTAZIONE FORMATIVA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284"/>
                                        </p:tgtEl>
                                        <p:attrNameLst>
                                          <p:attrName>style.visibility</p:attrName>
                                        </p:attrNameLst>
                                      </p:cBhvr>
                                      <p:to>
                                        <p:strVal val="visible"/>
                                      </p:to>
                                    </p:set>
                                    <p:anim calcmode="lin" valueType="num">
                                      <p:cBhvr additive="base">
                                        <p:cTn dur="500"/>
                                        <p:tgtEl>
                                          <p:spTgt spid="284"/>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288"/>
                                        </p:tgtEl>
                                        <p:attrNameLst>
                                          <p:attrName>style.visibility</p:attrName>
                                        </p:attrNameLst>
                                      </p:cBhvr>
                                      <p:to>
                                        <p:strVal val="visible"/>
                                      </p:to>
                                    </p:set>
                                    <p:anim calcmode="lin" valueType="num">
                                      <p:cBhvr additive="base">
                                        <p:cTn dur="500"/>
                                        <p:tgtEl>
                                          <p:spTgt spid="288"/>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282"/>
                                        </p:tgtEl>
                                        <p:attrNameLst>
                                          <p:attrName>style.visibility</p:attrName>
                                        </p:attrNameLst>
                                      </p:cBhvr>
                                      <p:to>
                                        <p:strVal val="visible"/>
                                      </p:to>
                                    </p:set>
                                    <p:anim calcmode="lin" valueType="num">
                                      <p:cBhvr additive="base">
                                        <p:cTn dur="500"/>
                                        <p:tgtEl>
                                          <p:spTgt spid="282"/>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289"/>
                                        </p:tgtEl>
                                        <p:attrNameLst>
                                          <p:attrName>style.visibility</p:attrName>
                                        </p:attrNameLst>
                                      </p:cBhvr>
                                      <p:to>
                                        <p:strVal val="visible"/>
                                      </p:to>
                                    </p:set>
                                    <p:anim calcmode="lin" valueType="num">
                                      <p:cBhvr additive="base">
                                        <p:cTn dur="500"/>
                                        <p:tgtEl>
                                          <p:spTgt spid="289"/>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3"/>
                                        </p:tgtEl>
                                        <p:attrNameLst>
                                          <p:attrName>style.visibility</p:attrName>
                                        </p:attrNameLst>
                                      </p:cBhvr>
                                      <p:to>
                                        <p:strVal val="visible"/>
                                      </p:to>
                                    </p:set>
                                    <p:animEffect filter="fade" transition="in">
                                      <p:cBhvr>
                                        <p:cTn dur="500"/>
                                        <p:tgtEl>
                                          <p:spTgt spid="2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286"/>
                                        </p:tgtEl>
                                        <p:attrNameLst>
                                          <p:attrName>style.visibility</p:attrName>
                                        </p:attrNameLst>
                                      </p:cBhvr>
                                      <p:to>
                                        <p:strVal val="visible"/>
                                      </p:to>
                                    </p:set>
                                    <p:anim calcmode="lin" valueType="num">
                                      <p:cBhvr additive="base">
                                        <p:cTn dur="500"/>
                                        <p:tgtEl>
                                          <p:spTgt spid="286"/>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290"/>
                                        </p:tgtEl>
                                        <p:attrNameLst>
                                          <p:attrName>style.visibility</p:attrName>
                                        </p:attrNameLst>
                                      </p:cBhvr>
                                      <p:to>
                                        <p:strVal val="visible"/>
                                      </p:to>
                                    </p:set>
                                    <p:anim calcmode="lin" valueType="num">
                                      <p:cBhvr additive="base">
                                        <p:cTn dur="500"/>
                                        <p:tgtEl>
                                          <p:spTgt spid="290"/>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291"/>
                                        </p:tgtEl>
                                        <p:attrNameLst>
                                          <p:attrName>style.visibility</p:attrName>
                                        </p:attrNameLst>
                                      </p:cBhvr>
                                      <p:to>
                                        <p:strVal val="visible"/>
                                      </p:to>
                                    </p:set>
                                    <p:anim calcmode="lin" valueType="num">
                                      <p:cBhvr additive="base">
                                        <p:cTn dur="500"/>
                                        <p:tgtEl>
                                          <p:spTgt spid="291"/>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285"/>
                                        </p:tgtEl>
                                        <p:attrNameLst>
                                          <p:attrName>style.visibility</p:attrName>
                                        </p:attrNameLst>
                                      </p:cBhvr>
                                      <p:to>
                                        <p:strVal val="visible"/>
                                      </p:to>
                                    </p:set>
                                    <p:anim calcmode="lin" valueType="num">
                                      <p:cBhvr additive="base">
                                        <p:cTn dur="500"/>
                                        <p:tgtEl>
                                          <p:spTgt spid="285"/>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1">
                                            <p:txEl>
                                              <p:pRg end="0" st="0"/>
                                            </p:txEl>
                                          </p:spTgt>
                                        </p:tgtEl>
                                        <p:attrNameLst>
                                          <p:attrName>style.visibility</p:attrName>
                                        </p:attrNameLst>
                                      </p:cBhvr>
                                      <p:to>
                                        <p:strVal val="visible"/>
                                      </p:to>
                                    </p:set>
                                    <p:animEffect filter="fade" transition="in">
                                      <p:cBhvr>
                                        <p:cTn dur="500"/>
                                        <p:tgtEl>
                                          <p:spTgt spid="28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1">
                                            <p:txEl>
                                              <p:pRg end="1" st="1"/>
                                            </p:txEl>
                                          </p:spTgt>
                                        </p:tgtEl>
                                        <p:attrNameLst>
                                          <p:attrName>style.visibility</p:attrName>
                                        </p:attrNameLst>
                                      </p:cBhvr>
                                      <p:to>
                                        <p:strVal val="visible"/>
                                      </p:to>
                                    </p:set>
                                    <p:animEffect filter="fade" transition="in">
                                      <p:cBhvr>
                                        <p:cTn dur="500"/>
                                        <p:tgtEl>
                                          <p:spTgt spid="28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1">
                                            <p:txEl>
                                              <p:pRg end="2" st="2"/>
                                            </p:txEl>
                                          </p:spTgt>
                                        </p:tgtEl>
                                        <p:attrNameLst>
                                          <p:attrName>style.visibility</p:attrName>
                                        </p:attrNameLst>
                                      </p:cBhvr>
                                      <p:to>
                                        <p:strVal val="visible"/>
                                      </p:to>
                                    </p:set>
                                    <p:animEffect filter="fade" transition="in">
                                      <p:cBhvr>
                                        <p:cTn dur="500"/>
                                        <p:tgtEl>
                                          <p:spTgt spid="28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0"/>
                                        </p:tgtEl>
                                        <p:attrNameLst>
                                          <p:attrName>style.visibility</p:attrName>
                                        </p:attrNameLst>
                                      </p:cBhvr>
                                      <p:to>
                                        <p:strVal val="visible"/>
                                      </p:to>
                                    </p:set>
                                    <p:animEffect filter="fade" transition="in">
                                      <p:cBhvr>
                                        <p:cTn dur="500"/>
                                        <p:tgtEl>
                                          <p:spTgt spid="300"/>
                                        </p:tgtEl>
                                      </p:cBhvr>
                                    </p:animEffect>
                                  </p:childTnLst>
                                </p:cTn>
                              </p:par>
                              <p:par>
                                <p:cTn fill="hold" nodeType="withEffect" presetClass="entr" presetID="10" presetSubtype="0">
                                  <p:stCondLst>
                                    <p:cond delay="0"/>
                                  </p:stCondLst>
                                  <p:childTnLst>
                                    <p:set>
                                      <p:cBhvr>
                                        <p:cTn dur="1" fill="hold">
                                          <p:stCondLst>
                                            <p:cond delay="0"/>
                                          </p:stCondLst>
                                        </p:cTn>
                                        <p:tgtEl>
                                          <p:spTgt spid="301"/>
                                        </p:tgtEl>
                                        <p:attrNameLst>
                                          <p:attrName>style.visibility</p:attrName>
                                        </p:attrNameLst>
                                      </p:cBhvr>
                                      <p:to>
                                        <p:strVal val="visible"/>
                                      </p:to>
                                    </p:set>
                                    <p:animEffect filter="fade" transition="in">
                                      <p:cBhvr>
                                        <p:cTn dur="500"/>
                                        <p:tgtEl>
                                          <p:spTgt spid="301"/>
                                        </p:tgtEl>
                                      </p:cBhvr>
                                    </p:animEffect>
                                  </p:childTnLst>
                                </p:cTn>
                              </p:par>
                              <p:par>
                                <p:cTn fill="hold" nodeType="withEffect" presetClass="entr" presetID="10" presetSubtype="0">
                                  <p:stCondLst>
                                    <p:cond delay="0"/>
                                  </p:stCondLst>
                                  <p:childTnLst>
                                    <p:set>
                                      <p:cBhvr>
                                        <p:cTn dur="1" fill="hold">
                                          <p:stCondLst>
                                            <p:cond delay="0"/>
                                          </p:stCondLst>
                                        </p:cTn>
                                        <p:tgtEl>
                                          <p:spTgt spid="292"/>
                                        </p:tgtEl>
                                        <p:attrNameLst>
                                          <p:attrName>style.visibility</p:attrName>
                                        </p:attrNameLst>
                                      </p:cBhvr>
                                      <p:to>
                                        <p:strVal val="visible"/>
                                      </p:to>
                                    </p:set>
                                    <p:animEffect filter="fade" transition="in">
                                      <p:cBhvr>
                                        <p:cTn dur="500"/>
                                        <p:tgtEl>
                                          <p:spTgt spid="292"/>
                                        </p:tgtEl>
                                      </p:cBhvr>
                                    </p:animEffect>
                                  </p:childTnLst>
                                </p:cTn>
                              </p:par>
                              <p:par>
                                <p:cTn fill="hold" nodeType="withEffect" presetClass="entr" presetID="10" presetSubtype="0">
                                  <p:stCondLst>
                                    <p:cond delay="0"/>
                                  </p:stCondLst>
                                  <p:childTnLst>
                                    <p:set>
                                      <p:cBhvr>
                                        <p:cTn dur="1" fill="hold">
                                          <p:stCondLst>
                                            <p:cond delay="0"/>
                                          </p:stCondLst>
                                        </p:cTn>
                                        <p:tgtEl>
                                          <p:spTgt spid="293"/>
                                        </p:tgtEl>
                                        <p:attrNameLst>
                                          <p:attrName>style.visibility</p:attrName>
                                        </p:attrNameLst>
                                      </p:cBhvr>
                                      <p:to>
                                        <p:strVal val="visible"/>
                                      </p:to>
                                    </p:set>
                                    <p:animEffect filter="fade" transition="in">
                                      <p:cBhvr>
                                        <p:cTn dur="500"/>
                                        <p:tgtEl>
                                          <p:spTgt spid="293"/>
                                        </p:tgtEl>
                                      </p:cBhvr>
                                    </p:animEffect>
                                  </p:childTnLst>
                                </p:cTn>
                              </p:par>
                              <p:par>
                                <p:cTn fill="hold" nodeType="withEffect" presetClass="entr" presetID="10" presetSubtype="0">
                                  <p:stCondLst>
                                    <p:cond delay="0"/>
                                  </p:stCondLst>
                                  <p:childTnLst>
                                    <p:set>
                                      <p:cBhvr>
                                        <p:cTn dur="1" fill="hold">
                                          <p:stCondLst>
                                            <p:cond delay="0"/>
                                          </p:stCondLst>
                                        </p:cTn>
                                        <p:tgtEl>
                                          <p:spTgt spid="295"/>
                                        </p:tgtEl>
                                        <p:attrNameLst>
                                          <p:attrName>style.visibility</p:attrName>
                                        </p:attrNameLst>
                                      </p:cBhvr>
                                      <p:to>
                                        <p:strVal val="visible"/>
                                      </p:to>
                                    </p:set>
                                    <p:animEffect filter="fade" transition="in">
                                      <p:cBhvr>
                                        <p:cTn dur="500"/>
                                        <p:tgtEl>
                                          <p:spTgt spid="295"/>
                                        </p:tgtEl>
                                      </p:cBhvr>
                                    </p:animEffect>
                                  </p:childTnLst>
                                </p:cTn>
                              </p:par>
                              <p:par>
                                <p:cTn fill="hold" nodeType="withEffect" presetClass="entr" presetID="10" presetSubtype="0">
                                  <p:stCondLst>
                                    <p:cond delay="0"/>
                                  </p:stCondLst>
                                  <p:childTnLst>
                                    <p:set>
                                      <p:cBhvr>
                                        <p:cTn dur="1" fill="hold">
                                          <p:stCondLst>
                                            <p:cond delay="0"/>
                                          </p:stCondLst>
                                        </p:cTn>
                                        <p:tgtEl>
                                          <p:spTgt spid="294"/>
                                        </p:tgtEl>
                                        <p:attrNameLst>
                                          <p:attrName>style.visibility</p:attrName>
                                        </p:attrNameLst>
                                      </p:cBhvr>
                                      <p:to>
                                        <p:strVal val="visible"/>
                                      </p:to>
                                    </p:set>
                                    <p:animEffect filter="fade" transition="in">
                                      <p:cBhvr>
                                        <p:cTn dur="500"/>
                                        <p:tgtEl>
                                          <p:spTgt spid="294"/>
                                        </p:tgtEl>
                                      </p:cBhvr>
                                    </p:animEffect>
                                  </p:childTnLst>
                                </p:cTn>
                              </p:par>
                              <p:par>
                                <p:cTn fill="hold" nodeType="withEffect" presetClass="entr" presetID="10" presetSubtype="0">
                                  <p:stCondLst>
                                    <p:cond delay="0"/>
                                  </p:stCondLst>
                                  <p:childTnLst>
                                    <p:set>
                                      <p:cBhvr>
                                        <p:cTn dur="1" fill="hold">
                                          <p:stCondLst>
                                            <p:cond delay="0"/>
                                          </p:stCondLst>
                                        </p:cTn>
                                        <p:tgtEl>
                                          <p:spTgt spid="297"/>
                                        </p:tgtEl>
                                        <p:attrNameLst>
                                          <p:attrName>style.visibility</p:attrName>
                                        </p:attrNameLst>
                                      </p:cBhvr>
                                      <p:to>
                                        <p:strVal val="visible"/>
                                      </p:to>
                                    </p:set>
                                    <p:animEffect filter="fade" transition="in">
                                      <p:cBhvr>
                                        <p:cTn dur="500"/>
                                        <p:tgtEl>
                                          <p:spTgt spid="297"/>
                                        </p:tgtEl>
                                      </p:cBhvr>
                                    </p:animEffect>
                                  </p:childTnLst>
                                </p:cTn>
                              </p:par>
                              <p:par>
                                <p:cTn fill="hold" nodeType="withEffect" presetClass="entr" presetID="10" presetSubtype="0">
                                  <p:stCondLst>
                                    <p:cond delay="0"/>
                                  </p:stCondLst>
                                  <p:childTnLst>
                                    <p:set>
                                      <p:cBhvr>
                                        <p:cTn dur="1" fill="hold">
                                          <p:stCondLst>
                                            <p:cond delay="0"/>
                                          </p:stCondLst>
                                        </p:cTn>
                                        <p:tgtEl>
                                          <p:spTgt spid="296"/>
                                        </p:tgtEl>
                                        <p:attrNameLst>
                                          <p:attrName>style.visibility</p:attrName>
                                        </p:attrNameLst>
                                      </p:cBhvr>
                                      <p:to>
                                        <p:strVal val="visible"/>
                                      </p:to>
                                    </p:set>
                                    <p:animEffect filter="fade" transition="in">
                                      <p:cBhvr>
                                        <p:cTn dur="500"/>
                                        <p:tgtEl>
                                          <p:spTgt spid="296"/>
                                        </p:tgtEl>
                                      </p:cBhvr>
                                    </p:animEffect>
                                  </p:childTnLst>
                                </p:cTn>
                              </p:par>
                              <p:par>
                                <p:cTn fill="hold" nodeType="withEffect" presetClass="entr" presetID="10" presetSubtype="0">
                                  <p:stCondLst>
                                    <p:cond delay="0"/>
                                  </p:stCondLst>
                                  <p:childTnLst>
                                    <p:set>
                                      <p:cBhvr>
                                        <p:cTn dur="1" fill="hold">
                                          <p:stCondLst>
                                            <p:cond delay="0"/>
                                          </p:stCondLst>
                                        </p:cTn>
                                        <p:tgtEl>
                                          <p:spTgt spid="299"/>
                                        </p:tgtEl>
                                        <p:attrNameLst>
                                          <p:attrName>style.visibility</p:attrName>
                                        </p:attrNameLst>
                                      </p:cBhvr>
                                      <p:to>
                                        <p:strVal val="visible"/>
                                      </p:to>
                                    </p:set>
                                    <p:animEffect filter="fade" transition="in">
                                      <p:cBhvr>
                                        <p:cTn dur="500"/>
                                        <p:tgtEl>
                                          <p:spTgt spid="299"/>
                                        </p:tgtEl>
                                      </p:cBhvr>
                                    </p:animEffect>
                                  </p:childTnLst>
                                </p:cTn>
                              </p:par>
                              <p:par>
                                <p:cTn fill="hold" nodeType="withEffect" presetClass="entr" presetID="10" presetSubtype="0">
                                  <p:stCondLst>
                                    <p:cond delay="0"/>
                                  </p:stCondLst>
                                  <p:childTnLst>
                                    <p:set>
                                      <p:cBhvr>
                                        <p:cTn dur="1" fill="hold">
                                          <p:stCondLst>
                                            <p:cond delay="0"/>
                                          </p:stCondLst>
                                        </p:cTn>
                                        <p:tgtEl>
                                          <p:spTgt spid="298"/>
                                        </p:tgtEl>
                                        <p:attrNameLst>
                                          <p:attrName>style.visibility</p:attrName>
                                        </p:attrNameLst>
                                      </p:cBhvr>
                                      <p:to>
                                        <p:strVal val="visible"/>
                                      </p:to>
                                    </p:set>
                                    <p:animEffect filter="fade" transition="in">
                                      <p:cBhvr>
                                        <p:cTn dur="500"/>
                                        <p:tgtEl>
                                          <p:spTgt spid="298"/>
                                        </p:tgtEl>
                                      </p:cBhvr>
                                    </p:animEffect>
                                  </p:childTnLst>
                                </p:cTn>
                              </p:par>
                              <p:par>
                                <p:cTn fill="hold" nodeType="withEffect" presetClass="emph" presetID="8" presetSubtype="0">
                                  <p:stCondLst>
                                    <p:cond delay="0"/>
                                  </p:stCondLst>
                                  <p:childTnLst>
                                    <p:animRot by="-21600000">
                                      <p:cBhvr>
                                        <p:cTn dur="2000" fill="hold"/>
                                        <p:tgtEl>
                                          <p:spTgt spid="292"/>
                                        </p:tgtEl>
                                        <p:attrNameLst>
                                          <p:attrName>r</p:attrName>
                                        </p:attrNameLst>
                                      </p:cBhvr>
                                    </p:animRot>
                                  </p:childTnLst>
                                </p:cTn>
                              </p:par>
                              <p:par>
                                <p:cTn fill="hold" nodeType="withEffect" presetClass="emph" presetID="8" presetSubtype="0">
                                  <p:stCondLst>
                                    <p:cond delay="0"/>
                                  </p:stCondLst>
                                  <p:childTnLst>
                                    <p:animRot by="-21600000">
                                      <p:cBhvr>
                                        <p:cTn dur="2000" fill="hold"/>
                                        <p:tgtEl>
                                          <p:spTgt spid="293"/>
                                        </p:tgtEl>
                                        <p:attrNameLst>
                                          <p:attrName>r</p:attrName>
                                        </p:attrNameLst>
                                      </p:cBhvr>
                                    </p:animRot>
                                  </p:childTnLst>
                                </p:cTn>
                              </p:par>
                              <p:par>
                                <p:cTn fill="hold" nodeType="withEffect" presetClass="emph" presetID="8" presetSubtype="0">
                                  <p:stCondLst>
                                    <p:cond delay="0"/>
                                  </p:stCondLst>
                                  <p:childTnLst>
                                    <p:animRot by="-21600000">
                                      <p:cBhvr>
                                        <p:cTn dur="2000" fill="hold"/>
                                        <p:tgtEl>
                                          <p:spTgt spid="295"/>
                                        </p:tgtEl>
                                        <p:attrNameLst>
                                          <p:attrName>r</p:attrName>
                                        </p:attrNameLst>
                                      </p:cBhvr>
                                    </p:animRot>
                                  </p:childTnLst>
                                </p:cTn>
                              </p:par>
                              <p:par>
                                <p:cTn fill="hold" nodeType="withEffect" presetClass="emph" presetID="8" presetSubtype="0">
                                  <p:stCondLst>
                                    <p:cond delay="0"/>
                                  </p:stCondLst>
                                  <p:childTnLst>
                                    <p:animRot by="-21600000">
                                      <p:cBhvr>
                                        <p:cTn dur="2000" fill="hold"/>
                                        <p:tgtEl>
                                          <p:spTgt spid="294"/>
                                        </p:tgtEl>
                                        <p:attrNameLst>
                                          <p:attrName>r</p:attrName>
                                        </p:attrNameLst>
                                      </p:cBhvr>
                                    </p:animRot>
                                  </p:childTnLst>
                                </p:cTn>
                              </p:par>
                              <p:par>
                                <p:cTn fill="hold" nodeType="withEffect" presetClass="emph" presetID="8" presetSubtype="0">
                                  <p:stCondLst>
                                    <p:cond delay="0"/>
                                  </p:stCondLst>
                                  <p:childTnLst>
                                    <p:animRot by="-21600000">
                                      <p:cBhvr>
                                        <p:cTn dur="2000" fill="hold"/>
                                        <p:tgtEl>
                                          <p:spTgt spid="297"/>
                                        </p:tgtEl>
                                        <p:attrNameLst>
                                          <p:attrName>r</p:attrName>
                                        </p:attrNameLst>
                                      </p:cBhvr>
                                    </p:animRot>
                                  </p:childTnLst>
                                </p:cTn>
                              </p:par>
                              <p:par>
                                <p:cTn fill="hold" nodeType="withEffect" presetClass="emph" presetID="8" presetSubtype="0">
                                  <p:stCondLst>
                                    <p:cond delay="0"/>
                                  </p:stCondLst>
                                  <p:childTnLst>
                                    <p:animRot by="-21600000">
                                      <p:cBhvr>
                                        <p:cTn dur="2000" fill="hold"/>
                                        <p:tgtEl>
                                          <p:spTgt spid="296"/>
                                        </p:tgtEl>
                                        <p:attrNameLst>
                                          <p:attrName>r</p:attrName>
                                        </p:attrNameLst>
                                      </p:cBhvr>
                                    </p:animRot>
                                  </p:childTnLst>
                                </p:cTn>
                              </p:par>
                              <p:par>
                                <p:cTn fill="hold" nodeType="withEffect" presetClass="emph" presetID="8" presetSubtype="0">
                                  <p:stCondLst>
                                    <p:cond delay="0"/>
                                  </p:stCondLst>
                                  <p:childTnLst>
                                    <p:animRot by="-21600000">
                                      <p:cBhvr>
                                        <p:cTn dur="2000" fill="hold"/>
                                        <p:tgtEl>
                                          <p:spTgt spid="299"/>
                                        </p:tgtEl>
                                        <p:attrNameLst>
                                          <p:attrName>r</p:attrName>
                                        </p:attrNameLst>
                                      </p:cBhvr>
                                    </p:animRot>
                                  </p:childTnLst>
                                </p:cTn>
                              </p:par>
                              <p:par>
                                <p:cTn fill="hold" nodeType="withEffect" presetClass="emph" presetID="8" presetSubtype="0">
                                  <p:stCondLst>
                                    <p:cond delay="0"/>
                                  </p:stCondLst>
                                  <p:childTnLst>
                                    <p:animRot by="-21600000">
                                      <p:cBhvr>
                                        <p:cTn dur="2000" fill="hold"/>
                                        <p:tgtEl>
                                          <p:spTgt spid="298"/>
                                        </p:tgtEl>
                                        <p:attrNameLst>
                                          <p:attrName>r</p:attrName>
                                        </p:attrNameLst>
                                      </p:cBhvr>
                                    </p:animRo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29"/>
          <p:cNvSpPr/>
          <p:nvPr/>
        </p:nvSpPr>
        <p:spPr>
          <a:xfrm>
            <a:off x="421200" y="1512000"/>
            <a:ext cx="11397673" cy="5111653"/>
          </a:xfrm>
          <a:prstGeom prst="rect">
            <a:avLst/>
          </a:prstGeom>
          <a:solidFill>
            <a:srgbClr val="EDEDED"/>
          </a:solidFill>
          <a:ln cap="flat" cmpd="sng" w="12700">
            <a:solidFill>
              <a:srgbClr val="EDEDE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9" name="Google Shape;309;p29"/>
          <p:cNvSpPr/>
          <p:nvPr/>
        </p:nvSpPr>
        <p:spPr>
          <a:xfrm>
            <a:off x="4272655" y="2315519"/>
            <a:ext cx="1778161" cy="2909742"/>
          </a:xfrm>
          <a:custGeom>
            <a:rect b="b" l="l" r="r" t="t"/>
            <a:pathLst>
              <a:path extrusionOk="0" h="1778160" w="2909741">
                <a:moveTo>
                  <a:pt x="1" y="1597016"/>
                </a:moveTo>
                <a:lnTo>
                  <a:pt x="1" y="181144"/>
                </a:lnTo>
                <a:cubicBezTo>
                  <a:pt x="1" y="81101"/>
                  <a:pt x="217166" y="0"/>
                  <a:pt x="485054" y="0"/>
                </a:cubicBezTo>
                <a:lnTo>
                  <a:pt x="2909740" y="0"/>
                </a:lnTo>
                <a:lnTo>
                  <a:pt x="2909740" y="0"/>
                </a:lnTo>
                <a:lnTo>
                  <a:pt x="2909740" y="1778160"/>
                </a:lnTo>
                <a:lnTo>
                  <a:pt x="2909740" y="1778160"/>
                </a:lnTo>
                <a:lnTo>
                  <a:pt x="485054" y="1778160"/>
                </a:lnTo>
                <a:cubicBezTo>
                  <a:pt x="217166" y="1778160"/>
                  <a:pt x="1" y="1697059"/>
                  <a:pt x="1" y="1597016"/>
                </a:cubicBezTo>
                <a:close/>
              </a:path>
            </a:pathLst>
          </a:custGeom>
          <a:solidFill>
            <a:srgbClr val="BFC8E3"/>
          </a:solidFill>
          <a:ln>
            <a:noFill/>
          </a:ln>
        </p:spPr>
        <p:txBody>
          <a:bodyPr anchorCtr="0" anchor="ctr" bIns="270950" lIns="197300" spcFirstLastPara="1" rIns="165725" wrap="square" tIns="270950">
            <a:noAutofit/>
          </a:bodyPr>
          <a:lstStyle/>
          <a:p>
            <a:pPr indent="0" lvl="0" marL="0" marR="0" rtl="0" algn="ctr">
              <a:lnSpc>
                <a:spcPct val="90000"/>
              </a:lnSpc>
              <a:spcBef>
                <a:spcPts val="0"/>
              </a:spcBef>
              <a:spcAft>
                <a:spcPts val="0"/>
              </a:spcAft>
              <a:buNone/>
            </a:pPr>
            <a:r>
              <a:rPr lang="it-IT" sz="2900">
                <a:solidFill>
                  <a:schemeClr val="dk1"/>
                </a:solidFill>
                <a:latin typeface="Calibri"/>
                <a:ea typeface="Calibri"/>
                <a:cs typeface="Calibri"/>
                <a:sym typeface="Calibri"/>
              </a:rPr>
              <a:t>Processi</a:t>
            </a:r>
            <a:endParaRPr/>
          </a:p>
          <a:p>
            <a:pPr indent="0" lvl="0" marL="0" marR="0" rtl="0" algn="ctr">
              <a:lnSpc>
                <a:spcPct val="90000"/>
              </a:lnSpc>
              <a:spcBef>
                <a:spcPts val="1015"/>
              </a:spcBef>
              <a:spcAft>
                <a:spcPts val="0"/>
              </a:spcAft>
              <a:buNone/>
            </a:pPr>
            <a:r>
              <a:rPr lang="it-IT" sz="2900">
                <a:solidFill>
                  <a:schemeClr val="dk1"/>
                </a:solidFill>
                <a:latin typeface="Calibri"/>
                <a:ea typeface="Calibri"/>
                <a:cs typeface="Calibri"/>
                <a:sym typeface="Calibri"/>
              </a:rPr>
              <a:t> e </a:t>
            </a:r>
            <a:endParaRPr/>
          </a:p>
          <a:p>
            <a:pPr indent="0" lvl="0" marL="0" marR="0" rtl="0" algn="ctr">
              <a:lnSpc>
                <a:spcPct val="90000"/>
              </a:lnSpc>
              <a:spcBef>
                <a:spcPts val="1015"/>
              </a:spcBef>
              <a:spcAft>
                <a:spcPts val="0"/>
              </a:spcAft>
              <a:buNone/>
            </a:pPr>
            <a:r>
              <a:rPr lang="it-IT" sz="2900">
                <a:solidFill>
                  <a:schemeClr val="dk1"/>
                </a:solidFill>
                <a:latin typeface="Calibri"/>
                <a:ea typeface="Calibri"/>
                <a:cs typeface="Calibri"/>
                <a:sym typeface="Calibri"/>
              </a:rPr>
              <a:t>Contesti</a:t>
            </a:r>
            <a:endParaRPr/>
          </a:p>
        </p:txBody>
      </p:sp>
      <p:sp>
        <p:nvSpPr>
          <p:cNvPr id="310" name="Google Shape;310;p29"/>
          <p:cNvSpPr/>
          <p:nvPr/>
        </p:nvSpPr>
        <p:spPr>
          <a:xfrm>
            <a:off x="6131558" y="2315519"/>
            <a:ext cx="1778161" cy="2909742"/>
          </a:xfrm>
          <a:custGeom>
            <a:rect b="b" l="l" r="r" t="t"/>
            <a:pathLst>
              <a:path extrusionOk="0" h="1778160" w="2909741">
                <a:moveTo>
                  <a:pt x="2909740" y="181144"/>
                </a:moveTo>
                <a:lnTo>
                  <a:pt x="2909740" y="1597016"/>
                </a:lnTo>
                <a:cubicBezTo>
                  <a:pt x="2909740" y="1697059"/>
                  <a:pt x="2692575" y="1778160"/>
                  <a:pt x="2424687" y="1778160"/>
                </a:cubicBezTo>
                <a:lnTo>
                  <a:pt x="1" y="1778160"/>
                </a:lnTo>
                <a:lnTo>
                  <a:pt x="1" y="1778160"/>
                </a:lnTo>
                <a:lnTo>
                  <a:pt x="1" y="0"/>
                </a:lnTo>
                <a:lnTo>
                  <a:pt x="1" y="0"/>
                </a:lnTo>
                <a:lnTo>
                  <a:pt x="2424687" y="0"/>
                </a:lnTo>
                <a:cubicBezTo>
                  <a:pt x="2692575" y="0"/>
                  <a:pt x="2909740" y="81101"/>
                  <a:pt x="2909740" y="181144"/>
                </a:cubicBezTo>
                <a:close/>
              </a:path>
            </a:pathLst>
          </a:custGeom>
          <a:solidFill>
            <a:srgbClr val="BFC8E3"/>
          </a:solidFill>
          <a:ln>
            <a:noFill/>
          </a:ln>
        </p:spPr>
        <p:txBody>
          <a:bodyPr anchorCtr="0" anchor="ctr" bIns="270950" lIns="165725" spcFirstLastPara="1" rIns="197300" wrap="square" tIns="270950">
            <a:noAutofit/>
          </a:bodyPr>
          <a:lstStyle/>
          <a:p>
            <a:pPr indent="0" lvl="0" marL="0" marR="0" rtl="0" algn="l">
              <a:lnSpc>
                <a:spcPct val="90000"/>
              </a:lnSpc>
              <a:spcBef>
                <a:spcPts val="0"/>
              </a:spcBef>
              <a:spcAft>
                <a:spcPts val="0"/>
              </a:spcAft>
              <a:buNone/>
            </a:pPr>
            <a:r>
              <a:rPr lang="it-IT" sz="2900">
                <a:solidFill>
                  <a:schemeClr val="dk1"/>
                </a:solidFill>
                <a:latin typeface="Calibri"/>
                <a:ea typeface="Calibri"/>
                <a:cs typeface="Calibri"/>
                <a:sym typeface="Calibri"/>
              </a:rPr>
              <a:t>Prodotti</a:t>
            </a:r>
            <a:endParaRPr/>
          </a:p>
        </p:txBody>
      </p:sp>
      <p:sp>
        <p:nvSpPr>
          <p:cNvPr id="311" name="Google Shape;311;p29"/>
          <p:cNvSpPr/>
          <p:nvPr/>
        </p:nvSpPr>
        <p:spPr>
          <a:xfrm>
            <a:off x="5160963" y="1506538"/>
            <a:ext cx="1858962" cy="1858962"/>
          </a:xfrm>
          <a:custGeom>
            <a:rect b="b" l="l" r="r" t="t"/>
            <a:pathLst>
              <a:path extrusionOk="0" h="120000" w="120000">
                <a:moveTo>
                  <a:pt x="7500" y="60000"/>
                </a:moveTo>
                <a:lnTo>
                  <a:pt x="7500" y="60000"/>
                </a:lnTo>
                <a:cubicBezTo>
                  <a:pt x="7500" y="33869"/>
                  <a:pt x="26717" y="11716"/>
                  <a:pt x="52586" y="8026"/>
                </a:cubicBezTo>
                <a:cubicBezTo>
                  <a:pt x="78455" y="4336"/>
                  <a:pt x="103100" y="20232"/>
                  <a:pt x="110406" y="45321"/>
                </a:cubicBezTo>
                <a:lnTo>
                  <a:pt x="117538" y="45321"/>
                </a:lnTo>
                <a:lnTo>
                  <a:pt x="105000" y="60000"/>
                </a:lnTo>
                <a:lnTo>
                  <a:pt x="87538" y="45321"/>
                </a:lnTo>
                <a:lnTo>
                  <a:pt x="94508" y="45321"/>
                </a:lnTo>
                <a:cubicBezTo>
                  <a:pt x="87531" y="28920"/>
                  <a:pt x="69973" y="19696"/>
                  <a:pt x="52509" y="23256"/>
                </a:cubicBezTo>
                <a:cubicBezTo>
                  <a:pt x="35045" y="26816"/>
                  <a:pt x="22500" y="42177"/>
                  <a:pt x="22500" y="60000"/>
                </a:cubicBezTo>
                <a:close/>
              </a:path>
            </a:pathLst>
          </a:custGeom>
          <a:solidFill>
            <a:schemeClr val="lt1"/>
          </a:solidFill>
          <a:ln cap="flat" cmpd="sng" w="12700">
            <a:solidFill>
              <a:schemeClr val="accen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939393"/>
              </a:solidFill>
              <a:latin typeface="Calibri"/>
              <a:ea typeface="Calibri"/>
              <a:cs typeface="Calibri"/>
              <a:sym typeface="Calibri"/>
            </a:endParaRPr>
          </a:p>
        </p:txBody>
      </p:sp>
      <p:sp>
        <p:nvSpPr>
          <p:cNvPr id="312" name="Google Shape;312;p29"/>
          <p:cNvSpPr/>
          <p:nvPr/>
        </p:nvSpPr>
        <p:spPr>
          <a:xfrm rot="10800000">
            <a:off x="5160963" y="4175126"/>
            <a:ext cx="1858962" cy="1857375"/>
          </a:xfrm>
          <a:custGeom>
            <a:rect b="b" l="l" r="r" t="t"/>
            <a:pathLst>
              <a:path extrusionOk="0" h="120000" w="120000">
                <a:moveTo>
                  <a:pt x="7494" y="60000"/>
                </a:moveTo>
                <a:lnTo>
                  <a:pt x="7494" y="60000"/>
                </a:lnTo>
                <a:cubicBezTo>
                  <a:pt x="7494" y="33872"/>
                  <a:pt x="26709" y="11721"/>
                  <a:pt x="52577" y="8027"/>
                </a:cubicBezTo>
                <a:cubicBezTo>
                  <a:pt x="78446" y="4334"/>
                  <a:pt x="103094" y="20222"/>
                  <a:pt x="110408" y="45306"/>
                </a:cubicBezTo>
                <a:lnTo>
                  <a:pt x="117533" y="45306"/>
                </a:lnTo>
                <a:lnTo>
                  <a:pt x="105013" y="60000"/>
                </a:lnTo>
                <a:lnTo>
                  <a:pt x="87558" y="45306"/>
                </a:lnTo>
                <a:lnTo>
                  <a:pt x="94519" y="45306"/>
                </a:lnTo>
                <a:cubicBezTo>
                  <a:pt x="87532" y="28911"/>
                  <a:pt x="69967" y="19694"/>
                  <a:pt x="52498" y="23257"/>
                </a:cubicBezTo>
                <a:cubicBezTo>
                  <a:pt x="35028" y="26821"/>
                  <a:pt x="22481" y="42180"/>
                  <a:pt x="22481" y="60000"/>
                </a:cubicBezTo>
                <a:close/>
              </a:path>
            </a:pathLst>
          </a:custGeom>
          <a:solidFill>
            <a:schemeClr val="lt1"/>
          </a:solidFill>
          <a:ln cap="flat" cmpd="sng" w="12700">
            <a:solidFill>
              <a:schemeClr val="accen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3" name="Google Shape;313;p29"/>
          <p:cNvSpPr txBox="1"/>
          <p:nvPr/>
        </p:nvSpPr>
        <p:spPr>
          <a:xfrm>
            <a:off x="1703388" y="2420938"/>
            <a:ext cx="2697162" cy="2609850"/>
          </a:xfrm>
          <a:prstGeom prst="rect">
            <a:avLst/>
          </a:prstGeom>
          <a:noFill/>
          <a:ln>
            <a:noFill/>
          </a:ln>
        </p:spPr>
        <p:txBody>
          <a:bodyPr anchorCtr="0" anchor="t" bIns="46800" lIns="90000" spcFirstLastPara="1" rIns="90000" wrap="square" tIns="46800">
            <a:spAutoFit/>
          </a:bodyPr>
          <a:lstStyle/>
          <a:p>
            <a:pPr indent="0" lvl="0" marL="0" marR="0" rtl="0" algn="l">
              <a:spcBef>
                <a:spcPts val="0"/>
              </a:spcBef>
              <a:spcAft>
                <a:spcPts val="0"/>
              </a:spcAft>
              <a:buNone/>
            </a:pPr>
            <a:r>
              <a:rPr lang="it-IT" sz="1800" u="none">
                <a:solidFill>
                  <a:srgbClr val="000000"/>
                </a:solidFill>
                <a:latin typeface="Arial"/>
                <a:ea typeface="Arial"/>
                <a:cs typeface="Arial"/>
                <a:sym typeface="Arial"/>
              </a:rPr>
              <a:t>Monitorare la </a:t>
            </a:r>
            <a:r>
              <a:rPr i="1" lang="it-IT" sz="1800" u="none">
                <a:solidFill>
                  <a:srgbClr val="000000"/>
                </a:solidFill>
                <a:latin typeface="Arial"/>
                <a:ea typeface="Arial"/>
                <a:cs typeface="Arial"/>
                <a:sym typeface="Arial"/>
              </a:rPr>
              <a:t>competenza</a:t>
            </a:r>
            <a:r>
              <a:rPr lang="it-IT" sz="1800" u="none">
                <a:solidFill>
                  <a:srgbClr val="000000"/>
                </a:solidFill>
                <a:latin typeface="Arial"/>
                <a:ea typeface="Arial"/>
                <a:cs typeface="Arial"/>
                <a:sym typeface="Arial"/>
              </a:rPr>
              <a:t> formativa della scuola:</a:t>
            </a:r>
            <a:endParaRPr/>
          </a:p>
          <a:p>
            <a:pPr indent="-114300" lvl="0" marL="0" marR="0" rtl="0" algn="l">
              <a:spcBef>
                <a:spcPts val="1125"/>
              </a:spcBef>
              <a:spcAft>
                <a:spcPts val="0"/>
              </a:spcAft>
              <a:buClr>
                <a:srgbClr val="000000"/>
              </a:buClr>
              <a:buSzPts val="1800"/>
              <a:buFont typeface="Arial"/>
              <a:buChar char="-"/>
            </a:pPr>
            <a:r>
              <a:rPr lang="it-IT" sz="1800" u="none">
                <a:solidFill>
                  <a:srgbClr val="000000"/>
                </a:solidFill>
                <a:latin typeface="Arial"/>
                <a:ea typeface="Arial"/>
                <a:cs typeface="Arial"/>
                <a:sym typeface="Arial"/>
              </a:rPr>
              <a:t> valutazione interna </a:t>
            </a:r>
            <a:r>
              <a:rPr lang="it-IT" sz="1400" u="none">
                <a:solidFill>
                  <a:srgbClr val="000000"/>
                </a:solidFill>
                <a:latin typeface="Arial"/>
                <a:ea typeface="Arial"/>
                <a:cs typeface="Arial"/>
                <a:sym typeface="Arial"/>
              </a:rPr>
              <a:t>(cultura dell’autovalutazione)</a:t>
            </a:r>
            <a:endParaRPr/>
          </a:p>
          <a:p>
            <a:pPr indent="-114300" lvl="0" marL="0" marR="0" rtl="0" algn="l">
              <a:spcBef>
                <a:spcPts val="1125"/>
              </a:spcBef>
              <a:spcAft>
                <a:spcPts val="0"/>
              </a:spcAft>
              <a:buClr>
                <a:srgbClr val="000000"/>
              </a:buClr>
              <a:buSzPts val="1800"/>
              <a:buFont typeface="Arial"/>
              <a:buChar char="-"/>
            </a:pPr>
            <a:r>
              <a:rPr lang="it-IT" sz="1800" u="none">
                <a:solidFill>
                  <a:srgbClr val="000000"/>
                </a:solidFill>
                <a:latin typeface="Arial"/>
                <a:ea typeface="Arial"/>
                <a:cs typeface="Arial"/>
                <a:sym typeface="Arial"/>
              </a:rPr>
              <a:t>valutazione esterna </a:t>
            </a:r>
            <a:r>
              <a:rPr lang="it-IT" sz="1400" u="none">
                <a:solidFill>
                  <a:srgbClr val="000000"/>
                </a:solidFill>
                <a:latin typeface="Arial"/>
                <a:ea typeface="Arial"/>
                <a:cs typeface="Arial"/>
                <a:sym typeface="Arial"/>
              </a:rPr>
              <a:t>(cultura dell’eterovalutazione)</a:t>
            </a:r>
            <a:endParaRPr/>
          </a:p>
          <a:p>
            <a:pPr indent="0" lvl="0" marL="0" marR="0" rtl="0" algn="l">
              <a:spcBef>
                <a:spcPts val="1125"/>
              </a:spcBef>
              <a:spcAft>
                <a:spcPts val="0"/>
              </a:spcAft>
              <a:buNone/>
            </a:pPr>
            <a:r>
              <a:t/>
            </a:r>
            <a:endParaRPr sz="1800" u="sng">
              <a:solidFill>
                <a:srgbClr val="000000"/>
              </a:solidFill>
              <a:latin typeface="Arial"/>
              <a:ea typeface="Arial"/>
              <a:cs typeface="Arial"/>
              <a:sym typeface="Arial"/>
            </a:endParaRPr>
          </a:p>
        </p:txBody>
      </p:sp>
      <p:sp>
        <p:nvSpPr>
          <p:cNvPr id="314" name="Google Shape;314;p29"/>
          <p:cNvSpPr txBox="1"/>
          <p:nvPr/>
        </p:nvSpPr>
        <p:spPr>
          <a:xfrm>
            <a:off x="7896225" y="2420938"/>
            <a:ext cx="2592388" cy="2870200"/>
          </a:xfrm>
          <a:prstGeom prst="rect">
            <a:avLst/>
          </a:prstGeom>
          <a:noFill/>
          <a:ln>
            <a:noFill/>
          </a:ln>
        </p:spPr>
        <p:txBody>
          <a:bodyPr anchorCtr="0" anchor="t" bIns="46800" lIns="90000" spcFirstLastPara="1" rIns="90000" wrap="square" tIns="46800">
            <a:spAutoFit/>
          </a:bodyPr>
          <a:lstStyle/>
          <a:p>
            <a:pPr indent="-339725" lvl="0" marL="339725" marR="0" rtl="0" algn="l">
              <a:spcBef>
                <a:spcPts val="0"/>
              </a:spcBef>
              <a:spcAft>
                <a:spcPts val="0"/>
              </a:spcAft>
              <a:buClr>
                <a:srgbClr val="000000"/>
              </a:buClr>
              <a:buSzPts val="1800"/>
              <a:buFont typeface="Times New Roman"/>
              <a:buAutoNum type="arabicPeriod"/>
            </a:pPr>
            <a:r>
              <a:rPr lang="it-IT" sz="1800" u="none">
                <a:solidFill>
                  <a:srgbClr val="000000"/>
                </a:solidFill>
                <a:latin typeface="Arial"/>
                <a:ea typeface="Arial"/>
                <a:cs typeface="Arial"/>
                <a:sym typeface="Arial"/>
              </a:rPr>
              <a:t>Condividere finalità educative</a:t>
            </a:r>
            <a:endParaRPr/>
          </a:p>
          <a:p>
            <a:pPr indent="-339725" lvl="0" marL="339725" marR="0" rtl="0" algn="l">
              <a:spcBef>
                <a:spcPts val="1125"/>
              </a:spcBef>
              <a:spcAft>
                <a:spcPts val="0"/>
              </a:spcAft>
              <a:buClr>
                <a:srgbClr val="000000"/>
              </a:buClr>
              <a:buSzPts val="1800"/>
              <a:buFont typeface="Times New Roman"/>
              <a:buAutoNum type="arabicPeriod"/>
            </a:pPr>
            <a:r>
              <a:rPr lang="it-IT" sz="1800" u="none">
                <a:solidFill>
                  <a:srgbClr val="000000"/>
                </a:solidFill>
                <a:latin typeface="Arial"/>
                <a:ea typeface="Arial"/>
                <a:cs typeface="Arial"/>
                <a:sym typeface="Arial"/>
              </a:rPr>
              <a:t>Definire obiettivi da raggiungere</a:t>
            </a:r>
            <a:endParaRPr/>
          </a:p>
          <a:p>
            <a:pPr indent="-339725" lvl="0" marL="339725" marR="0" rtl="0" algn="l">
              <a:spcBef>
                <a:spcPts val="1125"/>
              </a:spcBef>
              <a:spcAft>
                <a:spcPts val="0"/>
              </a:spcAft>
              <a:buClr>
                <a:srgbClr val="000000"/>
              </a:buClr>
              <a:buSzPts val="1800"/>
              <a:buFont typeface="Times New Roman"/>
              <a:buAutoNum type="arabicPeriod"/>
            </a:pPr>
            <a:r>
              <a:rPr lang="it-IT" sz="1800" u="none">
                <a:solidFill>
                  <a:srgbClr val="000000"/>
                </a:solidFill>
                <a:latin typeface="Arial"/>
                <a:ea typeface="Arial"/>
                <a:cs typeface="Arial"/>
                <a:sym typeface="Arial"/>
              </a:rPr>
              <a:t>Assumersi la responsabilità di verificarne e certificarne il raggiungimento</a:t>
            </a:r>
            <a:endParaRPr/>
          </a:p>
        </p:txBody>
      </p:sp>
      <p:sp>
        <p:nvSpPr>
          <p:cNvPr id="315" name="Google Shape;315;p29"/>
          <p:cNvSpPr txBox="1"/>
          <p:nvPr/>
        </p:nvSpPr>
        <p:spPr>
          <a:xfrm>
            <a:off x="3106738" y="5816050"/>
            <a:ext cx="5976937" cy="674200"/>
          </a:xfrm>
          <a:prstGeom prst="rect">
            <a:avLst/>
          </a:prstGeom>
          <a:noFill/>
          <a:ln>
            <a:noFill/>
          </a:ln>
        </p:spPr>
        <p:txBody>
          <a:bodyPr anchorCtr="0" anchor="t" bIns="46800" lIns="90000" spcFirstLastPara="1" rIns="90000" wrap="square" tIns="46800">
            <a:spAutoFit/>
          </a:bodyPr>
          <a:lstStyle/>
          <a:p>
            <a:pPr indent="0" lvl="0" marL="0" marR="0" rtl="0" algn="ctr">
              <a:spcBef>
                <a:spcPts val="0"/>
              </a:spcBef>
              <a:spcAft>
                <a:spcPts val="0"/>
              </a:spcAft>
              <a:buNone/>
            </a:pPr>
            <a:r>
              <a:rPr b="1" i="1" lang="it-IT" sz="1600" u="sng">
                <a:solidFill>
                  <a:srgbClr val="CC0000"/>
                </a:solidFill>
                <a:latin typeface="Arial"/>
                <a:ea typeface="Arial"/>
                <a:cs typeface="Arial"/>
                <a:sym typeface="Arial"/>
              </a:rPr>
              <a:t>É una questione di sguardi… che di volta in volta si posano sull’uno o sull’altro aspetto</a:t>
            </a:r>
            <a:endParaRPr/>
          </a:p>
        </p:txBody>
      </p:sp>
      <p:sp>
        <p:nvSpPr>
          <p:cNvPr id="316" name="Google Shape;316;p29"/>
          <p:cNvSpPr txBox="1"/>
          <p:nvPr/>
        </p:nvSpPr>
        <p:spPr>
          <a:xfrm>
            <a:off x="3106739" y="1316267"/>
            <a:ext cx="5976937" cy="427979"/>
          </a:xfrm>
          <a:prstGeom prst="rect">
            <a:avLst/>
          </a:prstGeom>
          <a:noFill/>
          <a:ln>
            <a:noFill/>
          </a:ln>
        </p:spPr>
        <p:txBody>
          <a:bodyPr anchorCtr="0" anchor="t" bIns="46800" lIns="90000" spcFirstLastPara="1" rIns="90000" wrap="square" tIns="46800">
            <a:spAutoFit/>
          </a:bodyPr>
          <a:lstStyle/>
          <a:p>
            <a:pPr indent="0" lvl="0" marL="0" marR="0" rtl="0" algn="ctr">
              <a:spcBef>
                <a:spcPts val="0"/>
              </a:spcBef>
              <a:spcAft>
                <a:spcPts val="0"/>
              </a:spcAft>
              <a:buNone/>
            </a:pPr>
            <a:r>
              <a:rPr b="1" i="1" lang="it-IT" sz="1600" u="sng">
                <a:solidFill>
                  <a:srgbClr val="CC0000"/>
                </a:solidFill>
                <a:latin typeface="Arial"/>
                <a:ea typeface="Arial"/>
                <a:cs typeface="Arial"/>
                <a:sym typeface="Arial"/>
              </a:rPr>
              <a:t>Non è questione di scelte!</a:t>
            </a:r>
            <a:endParaRPr/>
          </a:p>
        </p:txBody>
      </p:sp>
      <p:sp>
        <p:nvSpPr>
          <p:cNvPr id="317" name="Google Shape;317;p29"/>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PRODOTTO – PROCESSO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2"/>
                                        </p:tgtEl>
                                        <p:attrNameLst>
                                          <p:attrName>style.visibility</p:attrName>
                                        </p:attrNameLst>
                                      </p:cBhvr>
                                      <p:to>
                                        <p:strVal val="visible"/>
                                      </p:to>
                                    </p:set>
                                    <p:animEffect filter="fade" transition="in">
                                      <p:cBhvr>
                                        <p:cTn dur="500"/>
                                        <p:tgtEl>
                                          <p:spTgt spid="312"/>
                                        </p:tgtEl>
                                      </p:cBhvr>
                                    </p:animEffect>
                                  </p:childTnLst>
                                </p:cTn>
                              </p:par>
                              <p:par>
                                <p:cTn fill="hold" nodeType="withEffect" presetClass="entr" presetID="10" presetSubtype="0">
                                  <p:stCondLst>
                                    <p:cond delay="0"/>
                                  </p:stCondLst>
                                  <p:childTnLst>
                                    <p:set>
                                      <p:cBhvr>
                                        <p:cTn dur="1" fill="hold">
                                          <p:stCondLst>
                                            <p:cond delay="0"/>
                                          </p:stCondLst>
                                        </p:cTn>
                                        <p:tgtEl>
                                          <p:spTgt spid="310"/>
                                        </p:tgtEl>
                                        <p:attrNameLst>
                                          <p:attrName>style.visibility</p:attrName>
                                        </p:attrNameLst>
                                      </p:cBhvr>
                                      <p:to>
                                        <p:strVal val="visible"/>
                                      </p:to>
                                    </p:set>
                                    <p:animEffect filter="fade" transition="in">
                                      <p:cBhvr>
                                        <p:cTn dur="500"/>
                                        <p:tgtEl>
                                          <p:spTgt spid="310"/>
                                        </p:tgtEl>
                                      </p:cBhvr>
                                    </p:animEffect>
                                  </p:childTnLst>
                                </p:cTn>
                              </p:par>
                              <p:par>
                                <p:cTn fill="hold" nodeType="withEffect" presetClass="entr" presetID="10" presetSubtype="0">
                                  <p:stCondLst>
                                    <p:cond delay="0"/>
                                  </p:stCondLst>
                                  <p:childTnLst>
                                    <p:set>
                                      <p:cBhvr>
                                        <p:cTn dur="1" fill="hold">
                                          <p:stCondLst>
                                            <p:cond delay="0"/>
                                          </p:stCondLst>
                                        </p:cTn>
                                        <p:tgtEl>
                                          <p:spTgt spid="311"/>
                                        </p:tgtEl>
                                        <p:attrNameLst>
                                          <p:attrName>style.visibility</p:attrName>
                                        </p:attrNameLst>
                                      </p:cBhvr>
                                      <p:to>
                                        <p:strVal val="visible"/>
                                      </p:to>
                                    </p:set>
                                    <p:animEffect filter="fade" transition="in">
                                      <p:cBhvr>
                                        <p:cTn dur="500"/>
                                        <p:tgtEl>
                                          <p:spTgt spid="311"/>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14"/>
                                        </p:tgtEl>
                                        <p:attrNameLst>
                                          <p:attrName>style.visibility</p:attrName>
                                        </p:attrNameLst>
                                      </p:cBhvr>
                                      <p:to>
                                        <p:strVal val="visible"/>
                                      </p:to>
                                    </p:set>
                                    <p:animEffect filter="fade" transition="in">
                                      <p:cBhvr>
                                        <p:cTn dur="500"/>
                                        <p:tgtEl>
                                          <p:spTgt spid="3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5"/>
                                        </p:tgtEl>
                                        <p:attrNameLst>
                                          <p:attrName>style.visibility</p:attrName>
                                        </p:attrNameLst>
                                      </p:cBhvr>
                                      <p:to>
                                        <p:strVal val="visible"/>
                                      </p:to>
                                    </p:set>
                                    <p:animEffect filter="fade" transition="in">
                                      <p:cBhvr>
                                        <p:cTn dur="1000"/>
                                        <p:tgtEl>
                                          <p:spTgt spid="3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30"/>
          <p:cNvSpPr/>
          <p:nvPr/>
        </p:nvSpPr>
        <p:spPr>
          <a:xfrm>
            <a:off x="421200" y="1512000"/>
            <a:ext cx="11397673" cy="5182780"/>
          </a:xfrm>
          <a:prstGeom prst="rect">
            <a:avLst/>
          </a:prstGeom>
          <a:solidFill>
            <a:srgbClr val="EDEDED"/>
          </a:solidFill>
          <a:ln cap="flat" cmpd="sng" w="12700">
            <a:solidFill>
              <a:srgbClr val="EDEDE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324" name="Google Shape;324;p30"/>
          <p:cNvGrpSpPr/>
          <p:nvPr/>
        </p:nvGrpSpPr>
        <p:grpSpPr>
          <a:xfrm>
            <a:off x="1847851" y="2227264"/>
            <a:ext cx="2627313" cy="2784475"/>
            <a:chOff x="1036210" y="2005863"/>
            <a:chExt cx="1926383" cy="2041966"/>
          </a:xfrm>
        </p:grpSpPr>
        <p:sp>
          <p:nvSpPr>
            <p:cNvPr id="325" name="Google Shape;325;p30"/>
            <p:cNvSpPr/>
            <p:nvPr/>
          </p:nvSpPr>
          <p:spPr>
            <a:xfrm>
              <a:off x="1036210" y="2005863"/>
              <a:ext cx="1779722" cy="1328325"/>
            </a:xfrm>
            <a:custGeom>
              <a:rect b="b" l="l" r="r" t="t"/>
              <a:pathLst>
                <a:path extrusionOk="0" h="1328393" w="1779546">
                  <a:moveTo>
                    <a:pt x="106271" y="0"/>
                  </a:moveTo>
                  <a:lnTo>
                    <a:pt x="1673275" y="0"/>
                  </a:lnTo>
                  <a:cubicBezTo>
                    <a:pt x="1731967" y="0"/>
                    <a:pt x="1779546" y="47579"/>
                    <a:pt x="1779546" y="106271"/>
                  </a:cubicBezTo>
                  <a:lnTo>
                    <a:pt x="1779546" y="1328393"/>
                  </a:lnTo>
                  <a:lnTo>
                    <a:pt x="1779546" y="1328393"/>
                  </a:lnTo>
                  <a:lnTo>
                    <a:pt x="0" y="1328393"/>
                  </a:lnTo>
                  <a:lnTo>
                    <a:pt x="0" y="1328393"/>
                  </a:lnTo>
                  <a:lnTo>
                    <a:pt x="0" y="106271"/>
                  </a:lnTo>
                  <a:cubicBezTo>
                    <a:pt x="0" y="47579"/>
                    <a:pt x="47579" y="0"/>
                    <a:pt x="106271" y="0"/>
                  </a:cubicBezTo>
                  <a:close/>
                </a:path>
              </a:pathLst>
            </a:custGeom>
            <a:solidFill>
              <a:schemeClr val="lt1">
                <a:alpha val="89803"/>
              </a:schemeClr>
            </a:solidFill>
            <a:ln cap="flat" cmpd="sng" w="12700">
              <a:solidFill>
                <a:srgbClr val="4372C3"/>
              </a:solidFill>
              <a:prstDash val="solid"/>
              <a:miter lim="800000"/>
              <a:headEnd len="sm" w="sm" type="none"/>
              <a:tailEnd len="sm" w="sm" type="none"/>
            </a:ln>
          </p:spPr>
          <p:txBody>
            <a:bodyPr anchorCtr="0" anchor="t" bIns="19050" lIns="50175" spcFirstLastPara="1" rIns="50175" wrap="square" tIns="88275">
              <a:noAutofit/>
            </a:bodyPr>
            <a:lstStyle/>
            <a:p>
              <a:pPr indent="0" lvl="1" marL="0" marR="0" rtl="0" algn="ctr">
                <a:lnSpc>
                  <a:spcPct val="90000"/>
                </a:lnSpc>
                <a:spcBef>
                  <a:spcPts val="0"/>
                </a:spcBef>
                <a:spcAft>
                  <a:spcPts val="0"/>
                </a:spcAft>
                <a:buNone/>
              </a:pPr>
              <a:r>
                <a:rPr b="0" i="0" lang="it-IT" sz="2000" u="none" cap="none" strike="noStrike">
                  <a:solidFill>
                    <a:schemeClr val="dk1"/>
                  </a:solidFill>
                  <a:latin typeface="Calibri"/>
                  <a:ea typeface="Calibri"/>
                  <a:cs typeface="Calibri"/>
                  <a:sym typeface="Calibri"/>
                </a:rPr>
                <a:t>Valutazione degli apprendimenti (valutazione dei processi di insegnamento-apprendimento)</a:t>
              </a:r>
              <a:endParaRPr/>
            </a:p>
          </p:txBody>
        </p:sp>
        <p:sp>
          <p:nvSpPr>
            <p:cNvPr id="326" name="Google Shape;326;p30"/>
            <p:cNvSpPr/>
            <p:nvPr/>
          </p:nvSpPr>
          <p:spPr>
            <a:xfrm>
              <a:off x="1036210" y="3334188"/>
              <a:ext cx="1779722" cy="571611"/>
            </a:xfrm>
            <a:custGeom>
              <a:rect b="b" l="l" r="r" t="t"/>
              <a:pathLst>
                <a:path extrusionOk="0" h="571209" w="1779546">
                  <a:moveTo>
                    <a:pt x="0" y="0"/>
                  </a:moveTo>
                  <a:lnTo>
                    <a:pt x="1779546" y="0"/>
                  </a:lnTo>
                  <a:lnTo>
                    <a:pt x="1779546" y="571209"/>
                  </a:lnTo>
                  <a:lnTo>
                    <a:pt x="0" y="571209"/>
                  </a:lnTo>
                  <a:lnTo>
                    <a:pt x="0" y="0"/>
                  </a:lnTo>
                  <a:close/>
                </a:path>
              </a:pathLst>
            </a:custGeom>
            <a:solidFill>
              <a:srgbClr val="4372C3"/>
            </a:solidFill>
            <a:ln cap="flat" cmpd="sng" w="12700">
              <a:solidFill>
                <a:srgbClr val="4372C3"/>
              </a:solidFill>
              <a:prstDash val="solid"/>
              <a:miter lim="800000"/>
              <a:headEnd len="sm" w="sm" type="none"/>
              <a:tailEnd len="sm" w="sm" type="none"/>
            </a:ln>
          </p:spPr>
          <p:txBody>
            <a:bodyPr anchorCtr="0" anchor="ctr" bIns="0" lIns="57150" spcFirstLastPara="1" rIns="545375" wrap="square" tIns="0">
              <a:noAutofit/>
            </a:bodyPr>
            <a:lstStyle/>
            <a:p>
              <a:pPr indent="0" lvl="0" marL="0" marR="0" rtl="0" algn="ctr">
                <a:lnSpc>
                  <a:spcPct val="90000"/>
                </a:lnSpc>
                <a:spcBef>
                  <a:spcPts val="0"/>
                </a:spcBef>
                <a:spcAft>
                  <a:spcPts val="0"/>
                </a:spcAft>
                <a:buNone/>
              </a:pPr>
              <a:r>
                <a:rPr lang="it-IT" sz="1500">
                  <a:solidFill>
                    <a:schemeClr val="lt1"/>
                  </a:solidFill>
                  <a:latin typeface="Calibri"/>
                  <a:ea typeface="Calibri"/>
                  <a:cs typeface="Calibri"/>
                  <a:sym typeface="Calibri"/>
                </a:rPr>
                <a:t>GLI INSEGNANTI</a:t>
              </a:r>
              <a:endParaRPr/>
            </a:p>
          </p:txBody>
        </p:sp>
        <p:sp>
          <p:nvSpPr>
            <p:cNvPr id="327" name="Google Shape;327;p30"/>
            <p:cNvSpPr/>
            <p:nvPr/>
          </p:nvSpPr>
          <p:spPr>
            <a:xfrm>
              <a:off x="2339752" y="3424988"/>
              <a:ext cx="622841" cy="622841"/>
            </a:xfrm>
            <a:prstGeom prst="ellipse">
              <a:avLst/>
            </a:prstGeom>
            <a:blipFill rotWithShape="1">
              <a:blip r:embed="rId3">
                <a:alphaModFix/>
              </a:blip>
              <a:stretch>
                <a:fillRect b="0" l="-18999" r="-18999" t="0"/>
              </a:stretch>
            </a:blipFill>
            <a:ln cap="flat" cmpd="sng" w="12700">
              <a:solidFill>
                <a:srgbClr val="CCD3EA">
                  <a:alpha val="89803"/>
                </a:srgbClr>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u="sng">
                <a:solidFill>
                  <a:srgbClr val="000000"/>
                </a:solidFill>
                <a:latin typeface="Arial"/>
                <a:ea typeface="Arial"/>
                <a:cs typeface="Arial"/>
                <a:sym typeface="Arial"/>
              </a:endParaRPr>
            </a:p>
          </p:txBody>
        </p:sp>
      </p:grpSp>
      <p:grpSp>
        <p:nvGrpSpPr>
          <p:cNvPr id="328" name="Google Shape;328;p30"/>
          <p:cNvGrpSpPr/>
          <p:nvPr/>
        </p:nvGrpSpPr>
        <p:grpSpPr>
          <a:xfrm>
            <a:off x="4908551" y="2228851"/>
            <a:ext cx="2625725" cy="2784475"/>
            <a:chOff x="3608808" y="2408016"/>
            <a:chExt cx="1926383" cy="2041966"/>
          </a:xfrm>
        </p:grpSpPr>
        <p:sp>
          <p:nvSpPr>
            <p:cNvPr id="329" name="Google Shape;329;p30"/>
            <p:cNvSpPr/>
            <p:nvPr/>
          </p:nvSpPr>
          <p:spPr>
            <a:xfrm>
              <a:off x="3608808" y="2408016"/>
              <a:ext cx="1779633" cy="1328326"/>
            </a:xfrm>
            <a:custGeom>
              <a:rect b="b" l="l" r="r" t="t"/>
              <a:pathLst>
                <a:path extrusionOk="0" h="1328393" w="1779546">
                  <a:moveTo>
                    <a:pt x="106271" y="0"/>
                  </a:moveTo>
                  <a:lnTo>
                    <a:pt x="1673275" y="0"/>
                  </a:lnTo>
                  <a:cubicBezTo>
                    <a:pt x="1731967" y="0"/>
                    <a:pt x="1779546" y="47579"/>
                    <a:pt x="1779546" y="106271"/>
                  </a:cubicBezTo>
                  <a:lnTo>
                    <a:pt x="1779546" y="1328393"/>
                  </a:lnTo>
                  <a:lnTo>
                    <a:pt x="1779546" y="1328393"/>
                  </a:lnTo>
                  <a:lnTo>
                    <a:pt x="0" y="1328393"/>
                  </a:lnTo>
                  <a:lnTo>
                    <a:pt x="0" y="1328393"/>
                  </a:lnTo>
                  <a:lnTo>
                    <a:pt x="0" y="106271"/>
                  </a:lnTo>
                  <a:cubicBezTo>
                    <a:pt x="0" y="47579"/>
                    <a:pt x="47579" y="0"/>
                    <a:pt x="106271" y="0"/>
                  </a:cubicBezTo>
                  <a:close/>
                </a:path>
              </a:pathLst>
            </a:custGeom>
            <a:solidFill>
              <a:schemeClr val="lt1">
                <a:alpha val="89803"/>
              </a:schemeClr>
            </a:solidFill>
            <a:ln cap="flat" cmpd="sng" w="12700">
              <a:solidFill>
                <a:srgbClr val="4372C3"/>
              </a:solidFill>
              <a:prstDash val="solid"/>
              <a:miter lim="800000"/>
              <a:headEnd len="sm" w="sm" type="none"/>
              <a:tailEnd len="sm" w="sm" type="none"/>
            </a:ln>
          </p:spPr>
          <p:txBody>
            <a:bodyPr anchorCtr="0" anchor="t" bIns="19050" lIns="50175" spcFirstLastPara="1" rIns="50175" wrap="square" tIns="88275">
              <a:noAutofit/>
            </a:bodyPr>
            <a:lstStyle/>
            <a:p>
              <a:pPr indent="0" lvl="1" marL="0" marR="0" rtl="0" algn="ctr">
                <a:lnSpc>
                  <a:spcPct val="90000"/>
                </a:lnSpc>
                <a:spcBef>
                  <a:spcPts val="0"/>
                </a:spcBef>
                <a:spcAft>
                  <a:spcPts val="0"/>
                </a:spcAft>
                <a:buNone/>
              </a:pPr>
              <a:r>
                <a:rPr b="0" i="0" lang="it-IT" sz="2000" u="none" cap="none" strike="noStrike">
                  <a:solidFill>
                    <a:srgbClr val="000000"/>
                  </a:solidFill>
                  <a:latin typeface="Arial"/>
                  <a:ea typeface="Arial"/>
                  <a:cs typeface="Arial"/>
                  <a:sym typeface="Arial"/>
                </a:rPr>
                <a:t>Autovalutazione dell’offerta educativa e didattica nelle singole scuole</a:t>
              </a:r>
              <a:endParaRPr b="0" i="0" sz="2000" u="none" cap="none" strike="noStrike">
                <a:solidFill>
                  <a:srgbClr val="000000"/>
                </a:solidFill>
                <a:latin typeface="Arial"/>
                <a:ea typeface="Arial"/>
                <a:cs typeface="Arial"/>
                <a:sym typeface="Arial"/>
              </a:endParaRPr>
            </a:p>
          </p:txBody>
        </p:sp>
        <p:sp>
          <p:nvSpPr>
            <p:cNvPr id="330" name="Google Shape;330;p30"/>
            <p:cNvSpPr/>
            <p:nvPr/>
          </p:nvSpPr>
          <p:spPr>
            <a:xfrm>
              <a:off x="3608808" y="3736342"/>
              <a:ext cx="1779633" cy="571610"/>
            </a:xfrm>
            <a:custGeom>
              <a:rect b="b" l="l" r="r" t="t"/>
              <a:pathLst>
                <a:path extrusionOk="0" h="571209" w="1779546">
                  <a:moveTo>
                    <a:pt x="0" y="0"/>
                  </a:moveTo>
                  <a:lnTo>
                    <a:pt x="1779546" y="0"/>
                  </a:lnTo>
                  <a:lnTo>
                    <a:pt x="1779546" y="571209"/>
                  </a:lnTo>
                  <a:lnTo>
                    <a:pt x="0" y="571209"/>
                  </a:lnTo>
                  <a:lnTo>
                    <a:pt x="0" y="0"/>
                  </a:lnTo>
                  <a:close/>
                </a:path>
              </a:pathLst>
            </a:custGeom>
            <a:solidFill>
              <a:srgbClr val="4372C3"/>
            </a:solidFill>
            <a:ln cap="flat" cmpd="sng" w="12700">
              <a:solidFill>
                <a:srgbClr val="4372C3"/>
              </a:solidFill>
              <a:prstDash val="solid"/>
              <a:miter lim="800000"/>
              <a:headEnd len="sm" w="sm" type="none"/>
              <a:tailEnd len="sm" w="sm" type="none"/>
            </a:ln>
          </p:spPr>
          <p:txBody>
            <a:bodyPr anchorCtr="0" anchor="ctr" bIns="0" lIns="57150" spcFirstLastPara="1" rIns="545375" wrap="square" tIns="0">
              <a:noAutofit/>
            </a:bodyPr>
            <a:lstStyle/>
            <a:p>
              <a:pPr indent="0" lvl="0" marL="0" marR="0" rtl="0" algn="ctr">
                <a:lnSpc>
                  <a:spcPct val="90000"/>
                </a:lnSpc>
                <a:spcBef>
                  <a:spcPts val="0"/>
                </a:spcBef>
                <a:spcAft>
                  <a:spcPts val="0"/>
                </a:spcAft>
                <a:buNone/>
              </a:pPr>
              <a:r>
                <a:rPr lang="it-IT" sz="1500">
                  <a:solidFill>
                    <a:schemeClr val="lt1"/>
                  </a:solidFill>
                  <a:latin typeface="Calibri"/>
                  <a:ea typeface="Calibri"/>
                  <a:cs typeface="Calibri"/>
                  <a:sym typeface="Calibri"/>
                </a:rPr>
                <a:t>LE SCUOLE</a:t>
              </a:r>
              <a:endParaRPr/>
            </a:p>
          </p:txBody>
        </p:sp>
        <p:sp>
          <p:nvSpPr>
            <p:cNvPr id="331" name="Google Shape;331;p30"/>
            <p:cNvSpPr/>
            <p:nvPr/>
          </p:nvSpPr>
          <p:spPr>
            <a:xfrm>
              <a:off x="4912350" y="3827141"/>
              <a:ext cx="622841" cy="622841"/>
            </a:xfrm>
            <a:prstGeom prst="ellipse">
              <a:avLst/>
            </a:prstGeom>
            <a:blipFill rotWithShape="1">
              <a:blip r:embed="rId4">
                <a:alphaModFix/>
              </a:blip>
              <a:stretch>
                <a:fillRect b="0" l="-34999" r="-34999" t="0"/>
              </a:stretch>
            </a:blipFill>
            <a:ln cap="flat" cmpd="sng" w="12700">
              <a:solidFill>
                <a:srgbClr val="CCD3EA">
                  <a:alpha val="89803"/>
                </a:srgbClr>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u="sng">
                <a:solidFill>
                  <a:srgbClr val="000000"/>
                </a:solidFill>
                <a:latin typeface="Arial"/>
                <a:ea typeface="Arial"/>
                <a:cs typeface="Arial"/>
                <a:sym typeface="Arial"/>
              </a:endParaRPr>
            </a:p>
          </p:txBody>
        </p:sp>
      </p:grpSp>
      <p:grpSp>
        <p:nvGrpSpPr>
          <p:cNvPr id="332" name="Google Shape;332;p30"/>
          <p:cNvGrpSpPr/>
          <p:nvPr/>
        </p:nvGrpSpPr>
        <p:grpSpPr>
          <a:xfrm>
            <a:off x="7967663" y="2227264"/>
            <a:ext cx="2627312" cy="2784475"/>
            <a:chOff x="5689496" y="2408016"/>
            <a:chExt cx="1926383" cy="2041966"/>
          </a:xfrm>
        </p:grpSpPr>
        <p:sp>
          <p:nvSpPr>
            <p:cNvPr id="333" name="Google Shape;333;p30"/>
            <p:cNvSpPr/>
            <p:nvPr/>
          </p:nvSpPr>
          <p:spPr>
            <a:xfrm>
              <a:off x="5689496" y="2408016"/>
              <a:ext cx="1779722" cy="1328325"/>
            </a:xfrm>
            <a:custGeom>
              <a:rect b="b" l="l" r="r" t="t"/>
              <a:pathLst>
                <a:path extrusionOk="0" h="1328393" w="1779546">
                  <a:moveTo>
                    <a:pt x="106271" y="0"/>
                  </a:moveTo>
                  <a:lnTo>
                    <a:pt x="1673275" y="0"/>
                  </a:lnTo>
                  <a:cubicBezTo>
                    <a:pt x="1731967" y="0"/>
                    <a:pt x="1779546" y="47579"/>
                    <a:pt x="1779546" y="106271"/>
                  </a:cubicBezTo>
                  <a:lnTo>
                    <a:pt x="1779546" y="1328393"/>
                  </a:lnTo>
                  <a:lnTo>
                    <a:pt x="1779546" y="1328393"/>
                  </a:lnTo>
                  <a:lnTo>
                    <a:pt x="0" y="1328393"/>
                  </a:lnTo>
                  <a:lnTo>
                    <a:pt x="0" y="1328393"/>
                  </a:lnTo>
                  <a:lnTo>
                    <a:pt x="0" y="106271"/>
                  </a:lnTo>
                  <a:cubicBezTo>
                    <a:pt x="0" y="47579"/>
                    <a:pt x="47579" y="0"/>
                    <a:pt x="106271" y="0"/>
                  </a:cubicBezTo>
                  <a:close/>
                </a:path>
              </a:pathLst>
            </a:custGeom>
            <a:solidFill>
              <a:schemeClr val="lt1">
                <a:alpha val="89803"/>
              </a:schemeClr>
            </a:solidFill>
            <a:ln cap="flat" cmpd="sng" w="12700">
              <a:solidFill>
                <a:srgbClr val="4372C3"/>
              </a:solidFill>
              <a:prstDash val="solid"/>
              <a:miter lim="800000"/>
              <a:headEnd len="sm" w="sm" type="none"/>
              <a:tailEnd len="sm" w="sm" type="none"/>
            </a:ln>
          </p:spPr>
          <p:txBody>
            <a:bodyPr anchorCtr="0" anchor="t" bIns="19050" lIns="50175" spcFirstLastPara="1" rIns="50175" wrap="square" tIns="88275">
              <a:noAutofit/>
            </a:bodyPr>
            <a:lstStyle/>
            <a:p>
              <a:pPr indent="0" lvl="1" marL="0" marR="0" rtl="0" algn="ctr">
                <a:lnSpc>
                  <a:spcPct val="90000"/>
                </a:lnSpc>
                <a:spcBef>
                  <a:spcPts val="0"/>
                </a:spcBef>
                <a:spcAft>
                  <a:spcPts val="0"/>
                </a:spcAft>
                <a:buNone/>
              </a:pPr>
              <a:r>
                <a:rPr b="0" i="0" lang="it-IT" sz="2000" u="none" cap="none" strike="noStrike">
                  <a:solidFill>
                    <a:srgbClr val="000000"/>
                  </a:solidFill>
                  <a:latin typeface="Arial"/>
                  <a:ea typeface="Arial"/>
                  <a:cs typeface="Arial"/>
                  <a:sym typeface="Arial"/>
                </a:rPr>
                <a:t>Valutazione della qualità del sistema di istruzione e formazione</a:t>
              </a:r>
              <a:endParaRPr/>
            </a:p>
          </p:txBody>
        </p:sp>
        <p:sp>
          <p:nvSpPr>
            <p:cNvPr id="334" name="Google Shape;334;p30"/>
            <p:cNvSpPr/>
            <p:nvPr/>
          </p:nvSpPr>
          <p:spPr>
            <a:xfrm>
              <a:off x="5689496" y="3736341"/>
              <a:ext cx="1779722" cy="571611"/>
            </a:xfrm>
            <a:custGeom>
              <a:rect b="b" l="l" r="r" t="t"/>
              <a:pathLst>
                <a:path extrusionOk="0" h="571209" w="1779546">
                  <a:moveTo>
                    <a:pt x="0" y="0"/>
                  </a:moveTo>
                  <a:lnTo>
                    <a:pt x="1779546" y="0"/>
                  </a:lnTo>
                  <a:lnTo>
                    <a:pt x="1779546" y="571209"/>
                  </a:lnTo>
                  <a:lnTo>
                    <a:pt x="0" y="571209"/>
                  </a:lnTo>
                  <a:lnTo>
                    <a:pt x="0" y="0"/>
                  </a:lnTo>
                  <a:close/>
                </a:path>
              </a:pathLst>
            </a:custGeom>
            <a:solidFill>
              <a:srgbClr val="4372C3"/>
            </a:solidFill>
            <a:ln cap="flat" cmpd="sng" w="12700">
              <a:solidFill>
                <a:srgbClr val="4372C3"/>
              </a:solidFill>
              <a:prstDash val="solid"/>
              <a:miter lim="800000"/>
              <a:headEnd len="sm" w="sm" type="none"/>
              <a:tailEnd len="sm" w="sm" type="none"/>
            </a:ln>
          </p:spPr>
          <p:txBody>
            <a:bodyPr anchorCtr="0" anchor="ctr" bIns="0" lIns="57150" spcFirstLastPara="1" rIns="545375" wrap="square" tIns="0">
              <a:noAutofit/>
            </a:bodyPr>
            <a:lstStyle/>
            <a:p>
              <a:pPr indent="0" lvl="0" marL="0" marR="0" rtl="0" algn="ctr">
                <a:lnSpc>
                  <a:spcPct val="90000"/>
                </a:lnSpc>
                <a:spcBef>
                  <a:spcPts val="0"/>
                </a:spcBef>
                <a:spcAft>
                  <a:spcPts val="0"/>
                </a:spcAft>
                <a:buNone/>
              </a:pPr>
              <a:r>
                <a:rPr lang="it-IT" sz="1500">
                  <a:solidFill>
                    <a:schemeClr val="lt1"/>
                  </a:solidFill>
                  <a:latin typeface="Calibri"/>
                  <a:ea typeface="Calibri"/>
                  <a:cs typeface="Calibri"/>
                  <a:sym typeface="Calibri"/>
                </a:rPr>
                <a:t>INVALSI</a:t>
              </a:r>
              <a:endParaRPr/>
            </a:p>
          </p:txBody>
        </p:sp>
        <p:sp>
          <p:nvSpPr>
            <p:cNvPr id="335" name="Google Shape;335;p30"/>
            <p:cNvSpPr/>
            <p:nvPr/>
          </p:nvSpPr>
          <p:spPr>
            <a:xfrm>
              <a:off x="6993038" y="3827141"/>
              <a:ext cx="622841" cy="622841"/>
            </a:xfrm>
            <a:prstGeom prst="ellipse">
              <a:avLst/>
            </a:prstGeom>
            <a:blipFill rotWithShape="1">
              <a:blip r:embed="rId5">
                <a:alphaModFix/>
              </a:blip>
              <a:stretch>
                <a:fillRect b="0" l="-2999" r="-2999" t="0"/>
              </a:stretch>
            </a:blipFill>
            <a:ln cap="flat" cmpd="sng" w="12700">
              <a:solidFill>
                <a:srgbClr val="CCD3EA">
                  <a:alpha val="89803"/>
                </a:srgbClr>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u="sng">
                <a:solidFill>
                  <a:srgbClr val="000000"/>
                </a:solidFill>
                <a:latin typeface="Arial"/>
                <a:ea typeface="Arial"/>
                <a:cs typeface="Arial"/>
                <a:sym typeface="Arial"/>
              </a:endParaRPr>
            </a:p>
          </p:txBody>
        </p:sp>
      </p:grpSp>
      <p:sp>
        <p:nvSpPr>
          <p:cNvPr id="336" name="Google Shape;336;p30"/>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ASSESSMENT / EVALUATION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28"/>
                                        </p:tgtEl>
                                        <p:attrNameLst>
                                          <p:attrName>style.visibility</p:attrName>
                                        </p:attrNameLst>
                                      </p:cBhvr>
                                      <p:to>
                                        <p:strVal val="visible"/>
                                      </p:to>
                                    </p:set>
                                    <p:anim calcmode="lin" valueType="num">
                                      <p:cBhvr additive="base">
                                        <p:cTn dur="500"/>
                                        <p:tgtEl>
                                          <p:spTgt spid="32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32"/>
                                        </p:tgtEl>
                                        <p:attrNameLst>
                                          <p:attrName>style.visibility</p:attrName>
                                        </p:attrNameLst>
                                      </p:cBhvr>
                                      <p:to>
                                        <p:strVal val="visible"/>
                                      </p:to>
                                    </p:set>
                                    <p:anim calcmode="lin" valueType="num">
                                      <p:cBhvr additive="base">
                                        <p:cTn dur="500"/>
                                        <p:tgtEl>
                                          <p:spTgt spid="332"/>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3"/>
          <p:cNvSpPr txBox="1"/>
          <p:nvPr>
            <p:ph idx="1" type="body"/>
          </p:nvPr>
        </p:nvSpPr>
        <p:spPr>
          <a:xfrm>
            <a:off x="419076" y="1512000"/>
            <a:ext cx="11212082" cy="4689446"/>
          </a:xfrm>
          <a:prstGeom prst="rect">
            <a:avLst/>
          </a:prstGeom>
          <a:solidFill>
            <a:srgbClr val="EDEDED"/>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it-IT"/>
              <a:t>Normativa di riferimento:</a:t>
            </a:r>
            <a:endParaRPr/>
          </a:p>
          <a:p>
            <a:pPr indent="-311150" lvl="0" marL="669925" rtl="0" algn="l">
              <a:lnSpc>
                <a:spcPct val="90000"/>
              </a:lnSpc>
              <a:spcBef>
                <a:spcPts val="2200"/>
              </a:spcBef>
              <a:spcAft>
                <a:spcPts val="0"/>
              </a:spcAft>
              <a:buClr>
                <a:schemeClr val="dk1"/>
              </a:buClr>
              <a:buSzPts val="2800"/>
              <a:buChar char="•"/>
            </a:pPr>
            <a:r>
              <a:rPr lang="it-IT"/>
              <a:t>O.M. n. 172/2020</a:t>
            </a:r>
            <a:endParaRPr/>
          </a:p>
          <a:p>
            <a:pPr indent="-311150" lvl="0" marL="669925" rtl="0" algn="l">
              <a:lnSpc>
                <a:spcPct val="90000"/>
              </a:lnSpc>
              <a:spcBef>
                <a:spcPts val="1000"/>
              </a:spcBef>
              <a:spcAft>
                <a:spcPts val="0"/>
              </a:spcAft>
              <a:buClr>
                <a:schemeClr val="dk1"/>
              </a:buClr>
              <a:buSzPts val="2800"/>
              <a:buChar char="•"/>
            </a:pPr>
            <a:r>
              <a:rPr lang="it-IT"/>
              <a:t>Linee Guida allegate a O.M. n. 172/2020</a:t>
            </a:r>
            <a:endParaRPr/>
          </a:p>
          <a:p>
            <a:pPr indent="-311150" lvl="0" marL="669925" rtl="0" algn="l">
              <a:lnSpc>
                <a:spcPct val="90000"/>
              </a:lnSpc>
              <a:spcBef>
                <a:spcPts val="1000"/>
              </a:spcBef>
              <a:spcAft>
                <a:spcPts val="0"/>
              </a:spcAft>
              <a:buClr>
                <a:schemeClr val="dk1"/>
              </a:buClr>
              <a:buSzPts val="2800"/>
              <a:buChar char="•"/>
            </a:pPr>
            <a:r>
              <a:rPr lang="it-IT"/>
              <a:t>D.Lgs. n. 62/2017</a:t>
            </a:r>
            <a:endParaRPr/>
          </a:p>
          <a:p>
            <a:pPr indent="-311150" lvl="0" marL="669925" rtl="0" algn="l">
              <a:lnSpc>
                <a:spcPct val="90000"/>
              </a:lnSpc>
              <a:spcBef>
                <a:spcPts val="1000"/>
              </a:spcBef>
              <a:spcAft>
                <a:spcPts val="0"/>
              </a:spcAft>
              <a:buClr>
                <a:schemeClr val="dk1"/>
              </a:buClr>
              <a:buSzPts val="2800"/>
              <a:buChar char="•"/>
            </a:pPr>
            <a:r>
              <a:rPr lang="it-IT"/>
              <a:t>D.P.R. n. 275/99</a:t>
            </a:r>
            <a:endParaRPr/>
          </a:p>
          <a:p>
            <a:pPr indent="-311150" lvl="0" marL="669925" rtl="0" algn="l">
              <a:lnSpc>
                <a:spcPct val="90000"/>
              </a:lnSpc>
              <a:spcBef>
                <a:spcPts val="1000"/>
              </a:spcBef>
              <a:spcAft>
                <a:spcPts val="0"/>
              </a:spcAft>
              <a:buClr>
                <a:schemeClr val="dk1"/>
              </a:buClr>
              <a:buSzPts val="2800"/>
              <a:buChar char="•"/>
            </a:pPr>
            <a:r>
              <a:rPr lang="it-IT"/>
              <a:t>Indicazioni Nazionali per il curricolo</a:t>
            </a:r>
            <a:endParaRPr/>
          </a:p>
          <a:p>
            <a:pPr indent="0" lvl="0" marL="0" rtl="0" algn="l">
              <a:lnSpc>
                <a:spcPct val="90000"/>
              </a:lnSpc>
              <a:spcBef>
                <a:spcPts val="1000"/>
              </a:spcBef>
              <a:spcAft>
                <a:spcPts val="0"/>
              </a:spcAft>
              <a:buClr>
                <a:schemeClr val="dk1"/>
              </a:buClr>
              <a:buSzPts val="2800"/>
              <a:buNone/>
            </a:pPr>
            <a:r>
              <a:t/>
            </a:r>
            <a:endParaRPr/>
          </a:p>
        </p:txBody>
      </p:sp>
      <p:sp>
        <p:nvSpPr>
          <p:cNvPr id="106" name="Google Shape;106;p3"/>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i="0" lang="it-IT" sz="4000" u="none" cap="none" strike="noStrike">
                <a:solidFill>
                  <a:schemeClr val="lt1"/>
                </a:solidFill>
                <a:latin typeface="Calibri"/>
                <a:ea typeface="Calibri"/>
                <a:cs typeface="Calibri"/>
                <a:sym typeface="Calibri"/>
              </a:rPr>
              <a:t>LA FUNZIONE DEL DIRIGENTE SCOLASTICO</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31"/>
          <p:cNvSpPr txBox="1"/>
          <p:nvPr>
            <p:ph type="title"/>
          </p:nvPr>
        </p:nvSpPr>
        <p:spPr>
          <a:xfrm>
            <a:off x="0" y="2569369"/>
            <a:ext cx="12192000" cy="1719262"/>
          </a:xfrm>
          <a:prstGeom prst="rect">
            <a:avLst/>
          </a:prstGeom>
          <a:solidFill>
            <a:srgbClr val="4472C4"/>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6000"/>
              <a:buFont typeface="Calibri"/>
              <a:buNone/>
            </a:pPr>
            <a:r>
              <a:rPr b="1" lang="it-IT">
                <a:solidFill>
                  <a:schemeClr val="lt1"/>
                </a:solidFill>
              </a:rPr>
              <a:t>Approcci criteriali e normativi</a:t>
            </a:r>
            <a:endParaRPr/>
          </a:p>
        </p:txBody>
      </p:sp>
      <p:sp>
        <p:nvSpPr>
          <p:cNvPr id="342" name="Google Shape;342;p31"/>
          <p:cNvSpPr txBox="1"/>
          <p:nvPr>
            <p:ph idx="1" type="body"/>
          </p:nvPr>
        </p:nvSpPr>
        <p:spPr>
          <a:xfrm>
            <a:off x="0" y="4589463"/>
            <a:ext cx="12192000" cy="1500187"/>
          </a:xfrm>
          <a:prstGeom prst="rect">
            <a:avLst/>
          </a:prstGeom>
          <a:solidFill>
            <a:srgbClr val="EDEDED"/>
          </a:solid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888888"/>
              </a:buClr>
              <a:buSzPts val="2400"/>
              <a:buNone/>
            </a:pPr>
            <a:r>
              <a:rPr lang="it-IT"/>
              <a:t>Perché tendere verso un approccio criteriale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32"/>
          <p:cNvSpPr/>
          <p:nvPr/>
        </p:nvSpPr>
        <p:spPr>
          <a:xfrm>
            <a:off x="421200" y="1512001"/>
            <a:ext cx="11397673" cy="4888800"/>
          </a:xfrm>
          <a:prstGeom prst="rect">
            <a:avLst/>
          </a:prstGeom>
          <a:solidFill>
            <a:srgbClr val="EDEDED"/>
          </a:solidFill>
          <a:ln cap="flat" cmpd="sng" w="12700">
            <a:solidFill>
              <a:srgbClr val="EDEDE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distribuzione pentenaria" id="348" name="Google Shape;348;p32"/>
          <p:cNvPicPr preferRelativeResize="0"/>
          <p:nvPr>
            <p:ph idx="4294967295" type="body"/>
          </p:nvPr>
        </p:nvPicPr>
        <p:blipFill rotWithShape="1">
          <a:blip r:embed="rId3">
            <a:alphaModFix/>
          </a:blip>
          <a:srcRect b="0" l="0" r="0" t="0"/>
          <a:stretch/>
        </p:blipFill>
        <p:spPr>
          <a:xfrm>
            <a:off x="7528672" y="2134608"/>
            <a:ext cx="1951567" cy="1367367"/>
          </a:xfrm>
          <a:prstGeom prst="rect">
            <a:avLst/>
          </a:prstGeom>
          <a:noFill/>
          <a:ln>
            <a:noFill/>
          </a:ln>
        </p:spPr>
      </p:pic>
      <p:pic>
        <p:nvPicPr>
          <p:cNvPr descr="MCj03124740000[1]" id="349" name="Google Shape;349;p32"/>
          <p:cNvPicPr preferRelativeResize="0"/>
          <p:nvPr>
            <p:ph idx="4294967295" type="body"/>
          </p:nvPr>
        </p:nvPicPr>
        <p:blipFill rotWithShape="1">
          <a:blip r:embed="rId4">
            <a:alphaModFix/>
          </a:blip>
          <a:srcRect b="0" l="0" r="0" t="0"/>
          <a:stretch/>
        </p:blipFill>
        <p:spPr>
          <a:xfrm>
            <a:off x="3170519" y="4343210"/>
            <a:ext cx="1464733" cy="1758949"/>
          </a:xfrm>
          <a:prstGeom prst="rect">
            <a:avLst/>
          </a:prstGeom>
          <a:noFill/>
          <a:ln>
            <a:noFill/>
          </a:ln>
        </p:spPr>
      </p:pic>
      <p:sp>
        <p:nvSpPr>
          <p:cNvPr id="350" name="Google Shape;350;p32"/>
          <p:cNvSpPr txBox="1"/>
          <p:nvPr>
            <p:ph idx="4294967295" type="body"/>
          </p:nvPr>
        </p:nvSpPr>
        <p:spPr>
          <a:xfrm>
            <a:off x="2694873" y="2134608"/>
            <a:ext cx="2798233" cy="2561167"/>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Font typeface="Calibri"/>
              <a:buNone/>
            </a:pPr>
            <a:r>
              <a:rPr lang="it-IT" sz="2800"/>
              <a:t>	assegnazione di punteggi su base normativa </a:t>
            </a:r>
            <a:endParaRPr/>
          </a:p>
          <a:p>
            <a:pPr indent="-228600" lvl="0" marL="228600" rtl="0" algn="l">
              <a:lnSpc>
                <a:spcPct val="90000"/>
              </a:lnSpc>
              <a:spcBef>
                <a:spcPts val="1000"/>
              </a:spcBef>
              <a:spcAft>
                <a:spcPts val="0"/>
              </a:spcAft>
              <a:buClr>
                <a:schemeClr val="dk1"/>
              </a:buClr>
              <a:buSzPts val="2800"/>
              <a:buFont typeface="Calibri"/>
              <a:buNone/>
            </a:pPr>
            <a:r>
              <a:rPr lang="it-IT" sz="2800"/>
              <a:t>   </a:t>
            </a:r>
            <a:endParaRPr/>
          </a:p>
          <a:p>
            <a:pPr indent="-228600" lvl="0" marL="228600" rtl="0" algn="l">
              <a:lnSpc>
                <a:spcPct val="90000"/>
              </a:lnSpc>
              <a:spcBef>
                <a:spcPts val="1000"/>
              </a:spcBef>
              <a:spcAft>
                <a:spcPts val="0"/>
              </a:spcAft>
              <a:buClr>
                <a:schemeClr val="dk1"/>
              </a:buClr>
              <a:buSzPts val="2800"/>
              <a:buFont typeface="Calibri"/>
              <a:buNone/>
            </a:pPr>
            <a:r>
              <a:t/>
            </a:r>
            <a:endParaRPr sz="2800"/>
          </a:p>
          <a:p>
            <a:pPr indent="-228600" lvl="0" marL="228600" rtl="0" algn="l">
              <a:lnSpc>
                <a:spcPct val="90000"/>
              </a:lnSpc>
              <a:spcBef>
                <a:spcPts val="1000"/>
              </a:spcBef>
              <a:spcAft>
                <a:spcPts val="0"/>
              </a:spcAft>
              <a:buClr>
                <a:schemeClr val="dk1"/>
              </a:buClr>
              <a:buSzPts val="2800"/>
              <a:buFont typeface="Calibri"/>
              <a:buNone/>
            </a:pPr>
            <a:r>
              <a:t/>
            </a:r>
            <a:endParaRPr sz="2800"/>
          </a:p>
          <a:p>
            <a:pPr indent="-228600" lvl="0" marL="228600" rtl="0" algn="l">
              <a:lnSpc>
                <a:spcPct val="90000"/>
              </a:lnSpc>
              <a:spcBef>
                <a:spcPts val="1000"/>
              </a:spcBef>
              <a:spcAft>
                <a:spcPts val="0"/>
              </a:spcAft>
              <a:buClr>
                <a:schemeClr val="dk1"/>
              </a:buClr>
              <a:buSzPts val="2800"/>
              <a:buFont typeface="Calibri"/>
              <a:buNone/>
            </a:pPr>
            <a:r>
              <a:t/>
            </a:r>
            <a:endParaRPr sz="2800"/>
          </a:p>
          <a:p>
            <a:pPr indent="-228600" lvl="0" marL="228600" rtl="0" algn="l">
              <a:lnSpc>
                <a:spcPct val="90000"/>
              </a:lnSpc>
              <a:spcBef>
                <a:spcPts val="1000"/>
              </a:spcBef>
              <a:spcAft>
                <a:spcPts val="0"/>
              </a:spcAft>
              <a:buClr>
                <a:schemeClr val="dk1"/>
              </a:buClr>
              <a:buSzPts val="2800"/>
              <a:buFont typeface="Calibri"/>
              <a:buNone/>
            </a:pPr>
            <a:r>
              <a:t/>
            </a:r>
            <a:endParaRPr sz="2800"/>
          </a:p>
        </p:txBody>
      </p:sp>
      <p:sp>
        <p:nvSpPr>
          <p:cNvPr id="351" name="Google Shape;351;p32"/>
          <p:cNvSpPr txBox="1"/>
          <p:nvPr/>
        </p:nvSpPr>
        <p:spPr>
          <a:xfrm>
            <a:off x="7528672" y="4125837"/>
            <a:ext cx="2834879" cy="2012923"/>
          </a:xfrm>
          <a:prstGeom prst="rect">
            <a:avLst/>
          </a:prstGeom>
          <a:noFill/>
          <a:ln>
            <a:noFill/>
          </a:ln>
        </p:spPr>
        <p:txBody>
          <a:bodyPr anchorCtr="0" anchor="ctr" bIns="45700" lIns="91425" spcFirstLastPara="1" rIns="91425" wrap="square" tIns="45700">
            <a:noAutofit/>
          </a:bodyPr>
          <a:lstStyle/>
          <a:p>
            <a:pPr indent="-182880" lvl="0" marL="182880" marR="0" rtl="0" algn="l">
              <a:lnSpc>
                <a:spcPct val="90000"/>
              </a:lnSpc>
              <a:spcBef>
                <a:spcPts val="0"/>
              </a:spcBef>
              <a:spcAft>
                <a:spcPts val="0"/>
              </a:spcAft>
              <a:buClr>
                <a:schemeClr val="accent1"/>
              </a:buClr>
              <a:buSzPts val="2800"/>
              <a:buFont typeface="Calibri"/>
              <a:buNone/>
            </a:pPr>
            <a:r>
              <a:rPr lang="it-IT" sz="2800">
                <a:solidFill>
                  <a:srgbClr val="595959"/>
                </a:solidFill>
                <a:latin typeface="Calibri"/>
                <a:ea typeface="Calibri"/>
                <a:cs typeface="Calibri"/>
                <a:sym typeface="Calibri"/>
              </a:rPr>
              <a:t>..oppure sulla base di criteri prestabiliti        (criterion-referenced test)</a:t>
            </a:r>
            <a:endParaRPr/>
          </a:p>
        </p:txBody>
      </p:sp>
      <p:sp>
        <p:nvSpPr>
          <p:cNvPr id="352" name="Google Shape;352;p32"/>
          <p:cNvSpPr/>
          <p:nvPr/>
        </p:nvSpPr>
        <p:spPr>
          <a:xfrm>
            <a:off x="5827610" y="2464719"/>
            <a:ext cx="647700" cy="432197"/>
          </a:xfrm>
          <a:prstGeom prst="rightArrow">
            <a:avLst>
              <a:gd fmla="val 50000" name="adj1"/>
              <a:gd fmla="val 37466" name="adj2"/>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53" name="Google Shape;353;p32"/>
          <p:cNvSpPr/>
          <p:nvPr/>
        </p:nvSpPr>
        <p:spPr>
          <a:xfrm>
            <a:off x="5827610" y="4916201"/>
            <a:ext cx="647700" cy="432197"/>
          </a:xfrm>
          <a:prstGeom prst="leftArrow">
            <a:avLst>
              <a:gd fmla="val 50000" name="adj1"/>
              <a:gd fmla="val 37466" name="adj2"/>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54" name="Google Shape;354;p32"/>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DUE APPROCCI DIVERSI</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33"/>
          <p:cNvSpPr txBox="1"/>
          <p:nvPr>
            <p:ph type="title"/>
          </p:nvPr>
        </p:nvSpPr>
        <p:spPr>
          <a:xfrm>
            <a:off x="0" y="365125"/>
            <a:ext cx="12192000" cy="1325563"/>
          </a:xfrm>
          <a:prstGeom prst="rect">
            <a:avLst/>
          </a:prstGeom>
          <a:solidFill>
            <a:srgbClr val="4472C4"/>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400"/>
              <a:buFont typeface="Calibri"/>
              <a:buNone/>
            </a:pPr>
            <a:r>
              <a:rPr b="1" lang="it-IT">
                <a:solidFill>
                  <a:schemeClr val="lt1"/>
                </a:solidFill>
                <a:latin typeface="Calibri"/>
                <a:ea typeface="Calibri"/>
                <a:cs typeface="Calibri"/>
                <a:sym typeface="Calibri"/>
              </a:rPr>
              <a:t>IL MONDO VISTO DA DUE PUNTI </a:t>
            </a:r>
            <a:br>
              <a:rPr b="1" lang="it-IT">
                <a:solidFill>
                  <a:schemeClr val="lt1"/>
                </a:solidFill>
                <a:latin typeface="Calibri"/>
                <a:ea typeface="Calibri"/>
                <a:cs typeface="Calibri"/>
                <a:sym typeface="Calibri"/>
              </a:rPr>
            </a:br>
            <a:r>
              <a:rPr b="1" lang="it-IT">
                <a:solidFill>
                  <a:schemeClr val="lt1"/>
                </a:solidFill>
                <a:latin typeface="Calibri"/>
                <a:ea typeface="Calibri"/>
                <a:cs typeface="Calibri"/>
                <a:sym typeface="Calibri"/>
              </a:rPr>
              <a:t>DI VISTA OPPOSTI</a:t>
            </a:r>
            <a:endParaRPr/>
          </a:p>
        </p:txBody>
      </p:sp>
      <p:sp>
        <p:nvSpPr>
          <p:cNvPr id="360" name="Google Shape;360;p33"/>
          <p:cNvSpPr txBox="1"/>
          <p:nvPr>
            <p:ph idx="1" type="body"/>
          </p:nvPr>
        </p:nvSpPr>
        <p:spPr>
          <a:xfrm>
            <a:off x="670560" y="1831340"/>
            <a:ext cx="5181600" cy="4351338"/>
          </a:xfrm>
          <a:prstGeom prst="rect">
            <a:avLst/>
          </a:prstGeom>
          <a:solidFill>
            <a:srgbClr val="EDEDED"/>
          </a:solid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chemeClr val="dk1"/>
              </a:buClr>
              <a:buSzPct val="100000"/>
              <a:buChar char="•"/>
            </a:pPr>
            <a:r>
              <a:rPr lang="it-IT"/>
              <a:t>L’approccio </a:t>
            </a:r>
            <a:r>
              <a:rPr lang="it-IT">
                <a:solidFill>
                  <a:srgbClr val="00B050"/>
                </a:solidFill>
              </a:rPr>
              <a:t>criteriale </a:t>
            </a:r>
            <a:r>
              <a:rPr lang="it-IT"/>
              <a:t>permette teoricamente che tutti superino la prova</a:t>
            </a:r>
            <a:endParaRPr/>
          </a:p>
          <a:p>
            <a:pPr indent="-228600" lvl="0" marL="228600" rtl="0" algn="l">
              <a:lnSpc>
                <a:spcPct val="90000"/>
              </a:lnSpc>
              <a:spcBef>
                <a:spcPts val="1000"/>
              </a:spcBef>
              <a:spcAft>
                <a:spcPts val="0"/>
              </a:spcAft>
              <a:buClr>
                <a:schemeClr val="dk1"/>
              </a:buClr>
              <a:buSzPct val="100000"/>
              <a:buChar char="•"/>
            </a:pPr>
            <a:r>
              <a:rPr lang="it-IT"/>
              <a:t>Lo scopo è quello di verificare il raggiungimento o meno di determinati livelli standard (minimi) di conoscenza / abilità</a:t>
            </a:r>
            <a:endParaRPr/>
          </a:p>
          <a:p>
            <a:pPr indent="-228600" lvl="0" marL="228600" rtl="0" algn="l">
              <a:lnSpc>
                <a:spcPct val="90000"/>
              </a:lnSpc>
              <a:spcBef>
                <a:spcPts val="1000"/>
              </a:spcBef>
              <a:spcAft>
                <a:spcPts val="0"/>
              </a:spcAft>
              <a:buClr>
                <a:schemeClr val="dk1"/>
              </a:buClr>
              <a:buSzPct val="100000"/>
              <a:buChar char="•"/>
            </a:pPr>
            <a:r>
              <a:rPr lang="it-IT"/>
              <a:t>Valuta il singolo e anche il gruppo </a:t>
            </a:r>
            <a:endParaRPr/>
          </a:p>
          <a:p>
            <a:pPr indent="-228600" lvl="0" marL="228600" rtl="0" algn="l">
              <a:lnSpc>
                <a:spcPct val="90000"/>
              </a:lnSpc>
              <a:spcBef>
                <a:spcPts val="1000"/>
              </a:spcBef>
              <a:spcAft>
                <a:spcPts val="0"/>
              </a:spcAft>
              <a:buClr>
                <a:schemeClr val="dk1"/>
              </a:buClr>
              <a:buSzPct val="100000"/>
              <a:buChar char="•"/>
            </a:pPr>
            <a:r>
              <a:rPr lang="it-IT"/>
              <a:t>La sufficienza si stabilisce in base al giudizio (soggettivo) di un gruppo di valutatori (di esperti, di esaminatori,  di insegnanti)</a:t>
            </a:r>
            <a:endParaRPr/>
          </a:p>
        </p:txBody>
      </p:sp>
      <p:sp>
        <p:nvSpPr>
          <p:cNvPr id="361" name="Google Shape;361;p33"/>
          <p:cNvSpPr txBox="1"/>
          <p:nvPr>
            <p:ph idx="2" type="body"/>
          </p:nvPr>
        </p:nvSpPr>
        <p:spPr>
          <a:xfrm>
            <a:off x="6339840" y="1831340"/>
            <a:ext cx="5181600" cy="4351338"/>
          </a:xfrm>
          <a:prstGeom prst="rect">
            <a:avLst/>
          </a:prstGeom>
          <a:solidFill>
            <a:srgbClr val="EDEDED"/>
          </a:solid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chemeClr val="dk1"/>
              </a:buClr>
              <a:buSzPct val="100000"/>
              <a:buChar char="•"/>
            </a:pPr>
            <a:r>
              <a:rPr lang="it-IT"/>
              <a:t> L’approccio </a:t>
            </a:r>
            <a:r>
              <a:rPr lang="it-IT">
                <a:solidFill>
                  <a:schemeClr val="accent1"/>
                </a:solidFill>
              </a:rPr>
              <a:t>normativo</a:t>
            </a:r>
            <a:r>
              <a:rPr lang="it-IT"/>
              <a:t> include sempre una percentuale di insuccessi</a:t>
            </a:r>
            <a:endParaRPr/>
          </a:p>
          <a:p>
            <a:pPr indent="-228600" lvl="0" marL="228600" rtl="0" algn="l">
              <a:lnSpc>
                <a:spcPct val="90000"/>
              </a:lnSpc>
              <a:spcBef>
                <a:spcPts val="1000"/>
              </a:spcBef>
              <a:spcAft>
                <a:spcPts val="0"/>
              </a:spcAft>
              <a:buClr>
                <a:schemeClr val="dk1"/>
              </a:buClr>
              <a:buSzPct val="100000"/>
              <a:buChar char="•"/>
            </a:pPr>
            <a:r>
              <a:rPr lang="it-IT"/>
              <a:t>Lo scopo è quello di misurare/valutare le differenze tra candidati / allievi</a:t>
            </a:r>
            <a:endParaRPr/>
          </a:p>
          <a:p>
            <a:pPr indent="-228600" lvl="0" marL="228600" rtl="0" algn="l">
              <a:lnSpc>
                <a:spcPct val="90000"/>
              </a:lnSpc>
              <a:spcBef>
                <a:spcPts val="1000"/>
              </a:spcBef>
              <a:spcAft>
                <a:spcPts val="0"/>
              </a:spcAft>
              <a:buClr>
                <a:schemeClr val="dk1"/>
              </a:buClr>
              <a:buSzPct val="100000"/>
              <a:buChar char="•"/>
            </a:pPr>
            <a:r>
              <a:rPr lang="it-IT"/>
              <a:t>Valuta il singolo rispetto al gruppo</a:t>
            </a:r>
            <a:endParaRPr/>
          </a:p>
          <a:p>
            <a:pPr indent="-228600" lvl="0" marL="228600" rtl="0" algn="l">
              <a:lnSpc>
                <a:spcPct val="90000"/>
              </a:lnSpc>
              <a:spcBef>
                <a:spcPts val="1000"/>
              </a:spcBef>
              <a:spcAft>
                <a:spcPts val="0"/>
              </a:spcAft>
              <a:buClr>
                <a:schemeClr val="dk1"/>
              </a:buClr>
              <a:buSzPct val="100000"/>
              <a:buChar char="•"/>
            </a:pPr>
            <a:r>
              <a:rPr lang="it-IT"/>
              <a:t>La sufficienza si stabilisce in base ad un criterio statistico</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60">
                                            <p:txEl>
                                              <p:pRg end="0" st="0"/>
                                            </p:txEl>
                                          </p:spTgt>
                                        </p:tgtEl>
                                        <p:attrNameLst>
                                          <p:attrName>style.visibility</p:attrName>
                                        </p:attrNameLst>
                                      </p:cBhvr>
                                      <p:to>
                                        <p:strVal val="visible"/>
                                      </p:to>
                                    </p:set>
                                    <p:anim calcmode="lin" valueType="num">
                                      <p:cBhvr additive="base">
                                        <p:cTn dur="500"/>
                                        <p:tgtEl>
                                          <p:spTgt spid="360">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60">
                                            <p:txEl>
                                              <p:pRg end="1" st="1"/>
                                            </p:txEl>
                                          </p:spTgt>
                                        </p:tgtEl>
                                        <p:attrNameLst>
                                          <p:attrName>style.visibility</p:attrName>
                                        </p:attrNameLst>
                                      </p:cBhvr>
                                      <p:to>
                                        <p:strVal val="visible"/>
                                      </p:to>
                                    </p:set>
                                    <p:anim calcmode="lin" valueType="num">
                                      <p:cBhvr additive="base">
                                        <p:cTn dur="500"/>
                                        <p:tgtEl>
                                          <p:spTgt spid="360">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60">
                                            <p:txEl>
                                              <p:pRg end="2" st="2"/>
                                            </p:txEl>
                                          </p:spTgt>
                                        </p:tgtEl>
                                        <p:attrNameLst>
                                          <p:attrName>style.visibility</p:attrName>
                                        </p:attrNameLst>
                                      </p:cBhvr>
                                      <p:to>
                                        <p:strVal val="visible"/>
                                      </p:to>
                                    </p:set>
                                    <p:anim calcmode="lin" valueType="num">
                                      <p:cBhvr additive="base">
                                        <p:cTn dur="500"/>
                                        <p:tgtEl>
                                          <p:spTgt spid="360">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60">
                                            <p:txEl>
                                              <p:pRg end="3" st="3"/>
                                            </p:txEl>
                                          </p:spTgt>
                                        </p:tgtEl>
                                        <p:attrNameLst>
                                          <p:attrName>style.visibility</p:attrName>
                                        </p:attrNameLst>
                                      </p:cBhvr>
                                      <p:to>
                                        <p:strVal val="visible"/>
                                      </p:to>
                                    </p:set>
                                    <p:anim calcmode="lin" valueType="num">
                                      <p:cBhvr additive="base">
                                        <p:cTn dur="500"/>
                                        <p:tgtEl>
                                          <p:spTgt spid="360">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61">
                                            <p:txEl>
                                              <p:pRg end="0" st="0"/>
                                            </p:txEl>
                                          </p:spTgt>
                                        </p:tgtEl>
                                        <p:attrNameLst>
                                          <p:attrName>style.visibility</p:attrName>
                                        </p:attrNameLst>
                                      </p:cBhvr>
                                      <p:to>
                                        <p:strVal val="visible"/>
                                      </p:to>
                                    </p:set>
                                    <p:anim calcmode="lin" valueType="num">
                                      <p:cBhvr additive="base">
                                        <p:cTn dur="500"/>
                                        <p:tgtEl>
                                          <p:spTgt spid="361">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61">
                                            <p:txEl>
                                              <p:pRg end="1" st="1"/>
                                            </p:txEl>
                                          </p:spTgt>
                                        </p:tgtEl>
                                        <p:attrNameLst>
                                          <p:attrName>style.visibility</p:attrName>
                                        </p:attrNameLst>
                                      </p:cBhvr>
                                      <p:to>
                                        <p:strVal val="visible"/>
                                      </p:to>
                                    </p:set>
                                    <p:anim calcmode="lin" valueType="num">
                                      <p:cBhvr additive="base">
                                        <p:cTn dur="500"/>
                                        <p:tgtEl>
                                          <p:spTgt spid="361">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61">
                                            <p:txEl>
                                              <p:pRg end="2" st="2"/>
                                            </p:txEl>
                                          </p:spTgt>
                                        </p:tgtEl>
                                        <p:attrNameLst>
                                          <p:attrName>style.visibility</p:attrName>
                                        </p:attrNameLst>
                                      </p:cBhvr>
                                      <p:to>
                                        <p:strVal val="visible"/>
                                      </p:to>
                                    </p:set>
                                    <p:anim calcmode="lin" valueType="num">
                                      <p:cBhvr additive="base">
                                        <p:cTn dur="500"/>
                                        <p:tgtEl>
                                          <p:spTgt spid="361">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61">
                                            <p:txEl>
                                              <p:pRg end="3" st="3"/>
                                            </p:txEl>
                                          </p:spTgt>
                                        </p:tgtEl>
                                        <p:attrNameLst>
                                          <p:attrName>style.visibility</p:attrName>
                                        </p:attrNameLst>
                                      </p:cBhvr>
                                      <p:to>
                                        <p:strVal val="visible"/>
                                      </p:to>
                                    </p:set>
                                    <p:anim calcmode="lin" valueType="num">
                                      <p:cBhvr additive="base">
                                        <p:cTn dur="500"/>
                                        <p:tgtEl>
                                          <p:spTgt spid="361">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34"/>
          <p:cNvSpPr txBox="1"/>
          <p:nvPr>
            <p:ph idx="1" type="body"/>
          </p:nvPr>
        </p:nvSpPr>
        <p:spPr>
          <a:xfrm>
            <a:off x="838200" y="1253331"/>
            <a:ext cx="10515600" cy="4351338"/>
          </a:xfrm>
          <a:prstGeom prst="rect">
            <a:avLst/>
          </a:prstGeom>
          <a:solidFill>
            <a:srgbClr val="4472C4"/>
          </a:solidFill>
          <a:ln>
            <a:noFill/>
          </a:ln>
        </p:spPr>
        <p:txBody>
          <a:bodyPr anchorCtr="0" anchor="ctr" bIns="45700" lIns="91425" spcFirstLastPara="1" rIns="91425" wrap="square" tIns="45700">
            <a:normAutofit/>
          </a:bodyPr>
          <a:lstStyle/>
          <a:p>
            <a:pPr indent="-228600" lvl="0" marL="228600" rtl="0" algn="ctr">
              <a:lnSpc>
                <a:spcPct val="90000"/>
              </a:lnSpc>
              <a:spcBef>
                <a:spcPts val="0"/>
              </a:spcBef>
              <a:spcAft>
                <a:spcPts val="0"/>
              </a:spcAft>
              <a:buClr>
                <a:schemeClr val="lt1"/>
              </a:buClr>
              <a:buSzPts val="5400"/>
              <a:buFont typeface="Georgia"/>
              <a:buNone/>
            </a:pPr>
            <a:r>
              <a:rPr lang="it-IT" sz="5400">
                <a:solidFill>
                  <a:schemeClr val="lt1"/>
                </a:solidFill>
              </a:rPr>
              <a:t>IL CAMBIAMENTO IMPORTANTE: VERSO UNA VALUTAZIONE DINAMICA</a:t>
            </a:r>
            <a:endParaRPr/>
          </a:p>
          <a:p>
            <a:pPr indent="-228600" lvl="0" marL="228600" rtl="0" algn="ctr">
              <a:lnSpc>
                <a:spcPct val="90000"/>
              </a:lnSpc>
              <a:spcBef>
                <a:spcPts val="1000"/>
              </a:spcBef>
              <a:spcAft>
                <a:spcPts val="0"/>
              </a:spcAft>
              <a:buClr>
                <a:schemeClr val="lt1"/>
              </a:buClr>
              <a:buSzPts val="5400"/>
              <a:buFont typeface="Georgia"/>
              <a:buNone/>
            </a:pPr>
            <a:r>
              <a:rPr lang="it-IT" sz="5400">
                <a:solidFill>
                  <a:schemeClr val="lt1"/>
                </a:solidFill>
              </a:rPr>
              <a:t>«per gli apprendimenti».</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0" name="Shape 370"/>
        <p:cNvGrpSpPr/>
        <p:nvPr/>
      </p:nvGrpSpPr>
      <p:grpSpPr>
        <a:xfrm>
          <a:off x="0" y="0"/>
          <a:ext cx="0" cy="0"/>
          <a:chOff x="0" y="0"/>
          <a:chExt cx="0" cy="0"/>
        </a:xfrm>
      </p:grpSpPr>
      <p:sp>
        <p:nvSpPr>
          <p:cNvPr id="371" name="Google Shape;371;p35"/>
          <p:cNvSpPr txBox="1"/>
          <p:nvPr>
            <p:ph idx="1" type="body"/>
          </p:nvPr>
        </p:nvSpPr>
        <p:spPr>
          <a:xfrm>
            <a:off x="421200" y="1825625"/>
            <a:ext cx="11268364" cy="4351338"/>
          </a:xfrm>
          <a:prstGeom prst="rect">
            <a:avLst/>
          </a:prstGeom>
          <a:solidFill>
            <a:srgbClr val="EDEDED"/>
          </a:solid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4800"/>
              <a:buNone/>
            </a:pPr>
            <a:r>
              <a:rPr lang="it-IT" sz="4800"/>
              <a:t>Per ogni funzione e/o obiettivo specifico della valutazione va impiegato uno strumento di verifica omologo e congruente con quella funzione e/o con quell’obiettivo</a:t>
            </a:r>
            <a:br>
              <a:rPr lang="it-IT" sz="4800"/>
            </a:br>
            <a:r>
              <a:rPr lang="it-IT"/>
              <a:t>(Domenici, 1991)</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
        <p:nvSpPr>
          <p:cNvPr id="372" name="Google Shape;372;p35"/>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VALUTAZIONE DINAMICA</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6" name="Shape 376"/>
        <p:cNvGrpSpPr/>
        <p:nvPr/>
      </p:nvGrpSpPr>
      <p:grpSpPr>
        <a:xfrm>
          <a:off x="0" y="0"/>
          <a:ext cx="0" cy="0"/>
          <a:chOff x="0" y="0"/>
          <a:chExt cx="0" cy="0"/>
        </a:xfrm>
      </p:grpSpPr>
      <p:sp>
        <p:nvSpPr>
          <p:cNvPr id="377" name="Google Shape;377;p36"/>
          <p:cNvSpPr txBox="1"/>
          <p:nvPr>
            <p:ph idx="1" type="body"/>
          </p:nvPr>
        </p:nvSpPr>
        <p:spPr>
          <a:xfrm>
            <a:off x="683491" y="1468582"/>
            <a:ext cx="11102109" cy="4708381"/>
          </a:xfrm>
          <a:prstGeom prst="rect">
            <a:avLst/>
          </a:prstGeom>
          <a:solidFill>
            <a:srgbClr val="EDEDED"/>
          </a:solidFill>
          <a:ln>
            <a:noFill/>
          </a:ln>
        </p:spPr>
        <p:txBody>
          <a:bodyPr anchorCtr="0" anchor="ctr" bIns="45700" lIns="91425" spcFirstLastPara="1" rIns="91425" wrap="square" tIns="45700">
            <a:normAutofit/>
          </a:bodyPr>
          <a:lstStyle/>
          <a:p>
            <a:pPr indent="-254000" lvl="0" marL="228600" rtl="0" algn="l">
              <a:lnSpc>
                <a:spcPct val="90000"/>
              </a:lnSpc>
              <a:spcBef>
                <a:spcPts val="0"/>
              </a:spcBef>
              <a:spcAft>
                <a:spcPts val="0"/>
              </a:spcAft>
              <a:buClr>
                <a:schemeClr val="dk1"/>
              </a:buClr>
              <a:buSzPts val="4000"/>
              <a:buChar char="•"/>
            </a:pPr>
            <a:r>
              <a:rPr lang="it-IT" sz="4000"/>
              <a:t>Aspetti cognitivi, emotivi, relazionali</a:t>
            </a:r>
            <a:endParaRPr/>
          </a:p>
          <a:p>
            <a:pPr indent="-254000" lvl="0" marL="228600" rtl="0" algn="l">
              <a:lnSpc>
                <a:spcPct val="90000"/>
              </a:lnSpc>
              <a:spcBef>
                <a:spcPts val="1000"/>
              </a:spcBef>
              <a:spcAft>
                <a:spcPts val="0"/>
              </a:spcAft>
              <a:buClr>
                <a:schemeClr val="dk1"/>
              </a:buClr>
              <a:buSzPts val="4000"/>
              <a:buChar char="•"/>
            </a:pPr>
            <a:r>
              <a:rPr lang="it-IT" sz="4000"/>
              <a:t>Tra apprendimento in contesti formali, non formali e informali</a:t>
            </a:r>
            <a:endParaRPr/>
          </a:p>
          <a:p>
            <a:pPr indent="-254000" lvl="0" marL="228600" rtl="0" algn="l">
              <a:lnSpc>
                <a:spcPct val="90000"/>
              </a:lnSpc>
              <a:spcBef>
                <a:spcPts val="1000"/>
              </a:spcBef>
              <a:spcAft>
                <a:spcPts val="0"/>
              </a:spcAft>
              <a:buClr>
                <a:schemeClr val="dk1"/>
              </a:buClr>
              <a:buSzPts val="4000"/>
              <a:buChar char="•"/>
            </a:pPr>
            <a:r>
              <a:rPr lang="it-IT" sz="4000"/>
              <a:t>Le differenze individuali</a:t>
            </a:r>
            <a:endParaRPr/>
          </a:p>
          <a:p>
            <a:pPr indent="-254000" lvl="0" marL="228600" rtl="0" algn="l">
              <a:lnSpc>
                <a:spcPct val="90000"/>
              </a:lnSpc>
              <a:spcBef>
                <a:spcPts val="1000"/>
              </a:spcBef>
              <a:spcAft>
                <a:spcPts val="0"/>
              </a:spcAft>
              <a:buClr>
                <a:schemeClr val="dk1"/>
              </a:buClr>
              <a:buSzPts val="4000"/>
              <a:buChar char="•"/>
            </a:pPr>
            <a:r>
              <a:rPr lang="it-IT" sz="4000"/>
              <a:t>Importanza del feed-back</a:t>
            </a:r>
            <a:endParaRPr/>
          </a:p>
          <a:p>
            <a:pPr indent="-50800" lvl="0" marL="228600" rtl="0" algn="l">
              <a:lnSpc>
                <a:spcPct val="90000"/>
              </a:lnSpc>
              <a:spcBef>
                <a:spcPts val="1000"/>
              </a:spcBef>
              <a:spcAft>
                <a:spcPts val="0"/>
              </a:spcAft>
              <a:buClr>
                <a:schemeClr val="dk1"/>
              </a:buClr>
              <a:buSzPts val="2800"/>
              <a:buNone/>
            </a:pPr>
            <a:r>
              <a:t/>
            </a:r>
            <a:endParaRPr/>
          </a:p>
        </p:txBody>
      </p:sp>
      <p:sp>
        <p:nvSpPr>
          <p:cNvPr id="378" name="Google Shape;378;p36"/>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VERSO UNA VISIONE ECOLOGICA DELLA VALUTAZIONE</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37"/>
          <p:cNvSpPr txBox="1"/>
          <p:nvPr>
            <p:ph type="title"/>
          </p:nvPr>
        </p:nvSpPr>
        <p:spPr>
          <a:xfrm>
            <a:off x="116046" y="1128408"/>
            <a:ext cx="3768436" cy="4601183"/>
          </a:xfrm>
          <a:prstGeom prst="rect">
            <a:avLst/>
          </a:prstGeom>
          <a:solidFill>
            <a:srgbClr val="4472C4"/>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b="1" lang="it-IT">
                <a:solidFill>
                  <a:schemeClr val="lt1"/>
                </a:solidFill>
                <a:latin typeface="Calibri"/>
                <a:ea typeface="Calibri"/>
                <a:cs typeface="Calibri"/>
                <a:sym typeface="Calibri"/>
              </a:rPr>
              <a:t>LE FONTI PER UNA VALUTAZIONE AUTENTICA - ALTERNATIVA</a:t>
            </a:r>
            <a:endParaRPr/>
          </a:p>
        </p:txBody>
      </p:sp>
      <p:grpSp>
        <p:nvGrpSpPr>
          <p:cNvPr id="384" name="Google Shape;384;p37"/>
          <p:cNvGrpSpPr/>
          <p:nvPr/>
        </p:nvGrpSpPr>
        <p:grpSpPr>
          <a:xfrm>
            <a:off x="4319451" y="1505895"/>
            <a:ext cx="6096000" cy="3657600"/>
            <a:chOff x="0" y="203199"/>
            <a:chExt cx="6096000" cy="3657600"/>
          </a:xfrm>
        </p:grpSpPr>
        <p:sp>
          <p:nvSpPr>
            <p:cNvPr id="385" name="Google Shape;385;p37"/>
            <p:cNvSpPr/>
            <p:nvPr/>
          </p:nvSpPr>
          <p:spPr>
            <a:xfrm>
              <a:off x="0" y="203199"/>
              <a:ext cx="3657600" cy="3657600"/>
            </a:xfrm>
            <a:prstGeom prst="pie">
              <a:avLst>
                <a:gd fmla="val 5400000" name="adj1"/>
                <a:gd fmla="val 16200000" name="adj2"/>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37"/>
            <p:cNvSpPr/>
            <p:nvPr/>
          </p:nvSpPr>
          <p:spPr>
            <a:xfrm>
              <a:off x="1828800" y="203199"/>
              <a:ext cx="4267200" cy="3657600"/>
            </a:xfrm>
            <a:prstGeom prst="rect">
              <a:avLst/>
            </a:prstGeom>
            <a:solidFill>
              <a:schemeClr val="lt1">
                <a:alpha val="89803"/>
              </a:schemeClr>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7" name="Google Shape;387;p37"/>
            <p:cNvSpPr txBox="1"/>
            <p:nvPr/>
          </p:nvSpPr>
          <p:spPr>
            <a:xfrm>
              <a:off x="1828800" y="203199"/>
              <a:ext cx="2133600" cy="585216"/>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Clr>
                  <a:schemeClr val="dk1"/>
                </a:buClr>
                <a:buSzPts val="1600"/>
                <a:buFont typeface="Calibri"/>
                <a:buNone/>
              </a:pPr>
              <a:r>
                <a:rPr lang="it-IT" sz="1600">
                  <a:solidFill>
                    <a:schemeClr val="dk1"/>
                  </a:solidFill>
                  <a:latin typeface="Calibri"/>
                  <a:ea typeface="Calibri"/>
                  <a:cs typeface="Calibri"/>
                  <a:sym typeface="Calibri"/>
                </a:rPr>
                <a:t>Controlli informali</a:t>
              </a:r>
              <a:endParaRPr/>
            </a:p>
          </p:txBody>
        </p:sp>
        <p:sp>
          <p:nvSpPr>
            <p:cNvPr id="388" name="Google Shape;388;p37"/>
            <p:cNvSpPr/>
            <p:nvPr/>
          </p:nvSpPr>
          <p:spPr>
            <a:xfrm>
              <a:off x="384047" y="788415"/>
              <a:ext cx="2889504" cy="2889504"/>
            </a:xfrm>
            <a:prstGeom prst="pie">
              <a:avLst>
                <a:gd fmla="val 5400000" name="adj1"/>
                <a:gd fmla="val 16200000" name="adj2"/>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37"/>
            <p:cNvSpPr/>
            <p:nvPr/>
          </p:nvSpPr>
          <p:spPr>
            <a:xfrm>
              <a:off x="1828800" y="788415"/>
              <a:ext cx="4267200" cy="2889504"/>
            </a:xfrm>
            <a:prstGeom prst="rect">
              <a:avLst/>
            </a:prstGeom>
            <a:solidFill>
              <a:schemeClr val="lt1">
                <a:alpha val="89803"/>
              </a:schemeClr>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37"/>
            <p:cNvSpPr txBox="1"/>
            <p:nvPr/>
          </p:nvSpPr>
          <p:spPr>
            <a:xfrm>
              <a:off x="1828800" y="788415"/>
              <a:ext cx="2133600" cy="585216"/>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Clr>
                  <a:schemeClr val="dk1"/>
                </a:buClr>
                <a:buSzPts val="1600"/>
                <a:buFont typeface="Calibri"/>
                <a:buNone/>
              </a:pPr>
              <a:r>
                <a:rPr lang="it-IT" sz="1600">
                  <a:solidFill>
                    <a:schemeClr val="dk1"/>
                  </a:solidFill>
                  <a:latin typeface="Calibri"/>
                  <a:ea typeface="Calibri"/>
                  <a:cs typeface="Calibri"/>
                  <a:sym typeface="Calibri"/>
                </a:rPr>
                <a:t>Osservazioni, dialoghi, autovalutazione</a:t>
              </a:r>
              <a:endParaRPr/>
            </a:p>
          </p:txBody>
        </p:sp>
        <p:sp>
          <p:nvSpPr>
            <p:cNvPr id="391" name="Google Shape;391;p37"/>
            <p:cNvSpPr/>
            <p:nvPr/>
          </p:nvSpPr>
          <p:spPr>
            <a:xfrm>
              <a:off x="768096" y="1373631"/>
              <a:ext cx="2121408" cy="2121408"/>
            </a:xfrm>
            <a:prstGeom prst="pie">
              <a:avLst>
                <a:gd fmla="val 5400000" name="adj1"/>
                <a:gd fmla="val 16200000" name="adj2"/>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37"/>
            <p:cNvSpPr/>
            <p:nvPr/>
          </p:nvSpPr>
          <p:spPr>
            <a:xfrm>
              <a:off x="1828800" y="1359673"/>
              <a:ext cx="4267200" cy="2121408"/>
            </a:xfrm>
            <a:prstGeom prst="rect">
              <a:avLst/>
            </a:prstGeom>
            <a:solidFill>
              <a:schemeClr val="lt1">
                <a:alpha val="89803"/>
              </a:schemeClr>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37"/>
            <p:cNvSpPr txBox="1"/>
            <p:nvPr/>
          </p:nvSpPr>
          <p:spPr>
            <a:xfrm>
              <a:off x="1828800" y="1359673"/>
              <a:ext cx="2133600" cy="585216"/>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Clr>
                  <a:schemeClr val="dk1"/>
                </a:buClr>
                <a:buSzPts val="1600"/>
                <a:buFont typeface="Calibri"/>
                <a:buNone/>
              </a:pPr>
              <a:r>
                <a:rPr lang="it-IT" sz="1600">
                  <a:solidFill>
                    <a:schemeClr val="dk1"/>
                  </a:solidFill>
                  <a:latin typeface="Calibri"/>
                  <a:ea typeface="Calibri"/>
                  <a:cs typeface="Calibri"/>
                  <a:sym typeface="Calibri"/>
                </a:rPr>
                <a:t>Argomentazioni</a:t>
              </a:r>
              <a:endParaRPr/>
            </a:p>
          </p:txBody>
        </p:sp>
        <p:sp>
          <p:nvSpPr>
            <p:cNvPr id="394" name="Google Shape;394;p37"/>
            <p:cNvSpPr/>
            <p:nvPr/>
          </p:nvSpPr>
          <p:spPr>
            <a:xfrm>
              <a:off x="1152144" y="1958848"/>
              <a:ext cx="1353312" cy="1353312"/>
            </a:xfrm>
            <a:prstGeom prst="pie">
              <a:avLst>
                <a:gd fmla="val 5400000" name="adj1"/>
                <a:gd fmla="val 16200000" name="adj2"/>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37"/>
            <p:cNvSpPr/>
            <p:nvPr/>
          </p:nvSpPr>
          <p:spPr>
            <a:xfrm>
              <a:off x="1828800" y="1958848"/>
              <a:ext cx="4267200" cy="1353312"/>
            </a:xfrm>
            <a:prstGeom prst="rect">
              <a:avLst/>
            </a:prstGeom>
            <a:solidFill>
              <a:schemeClr val="lt1">
                <a:alpha val="89803"/>
              </a:schemeClr>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37"/>
            <p:cNvSpPr txBox="1"/>
            <p:nvPr/>
          </p:nvSpPr>
          <p:spPr>
            <a:xfrm>
              <a:off x="1828800" y="1958848"/>
              <a:ext cx="2133600" cy="585216"/>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Clr>
                  <a:schemeClr val="dk1"/>
                </a:buClr>
                <a:buSzPts val="1600"/>
                <a:buFont typeface="Calibri"/>
                <a:buNone/>
              </a:pPr>
              <a:r>
                <a:rPr lang="it-IT" sz="1600">
                  <a:solidFill>
                    <a:schemeClr val="dk1"/>
                  </a:solidFill>
                  <a:latin typeface="Calibri"/>
                  <a:ea typeface="Calibri"/>
                  <a:cs typeface="Calibri"/>
                  <a:sym typeface="Calibri"/>
                </a:rPr>
                <a:t>Prove strutturate, test</a:t>
              </a:r>
              <a:endParaRPr/>
            </a:p>
          </p:txBody>
        </p:sp>
        <p:sp>
          <p:nvSpPr>
            <p:cNvPr id="397" name="Google Shape;397;p37"/>
            <p:cNvSpPr/>
            <p:nvPr/>
          </p:nvSpPr>
          <p:spPr>
            <a:xfrm>
              <a:off x="1536192" y="2544064"/>
              <a:ext cx="585216" cy="585216"/>
            </a:xfrm>
            <a:prstGeom prst="pie">
              <a:avLst>
                <a:gd fmla="val 5400000" name="adj1"/>
                <a:gd fmla="val 16200000" name="adj2"/>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37"/>
            <p:cNvSpPr/>
            <p:nvPr/>
          </p:nvSpPr>
          <p:spPr>
            <a:xfrm>
              <a:off x="1828800" y="2544064"/>
              <a:ext cx="4267200" cy="585216"/>
            </a:xfrm>
            <a:prstGeom prst="rect">
              <a:avLst/>
            </a:prstGeom>
            <a:solidFill>
              <a:schemeClr val="lt1">
                <a:alpha val="89803"/>
              </a:schemeClr>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9" name="Google Shape;399;p37"/>
            <p:cNvSpPr txBox="1"/>
            <p:nvPr/>
          </p:nvSpPr>
          <p:spPr>
            <a:xfrm>
              <a:off x="1828800" y="2544064"/>
              <a:ext cx="2133600" cy="585216"/>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Clr>
                  <a:schemeClr val="dk1"/>
                </a:buClr>
                <a:buSzPts val="1600"/>
                <a:buFont typeface="Calibri"/>
                <a:buNone/>
              </a:pPr>
              <a:r>
                <a:rPr lang="it-IT" sz="1600">
                  <a:solidFill>
                    <a:schemeClr val="dk1"/>
                  </a:solidFill>
                  <a:latin typeface="Calibri"/>
                  <a:ea typeface="Calibri"/>
                  <a:cs typeface="Calibri"/>
                  <a:sym typeface="Calibri"/>
                </a:rPr>
                <a:t>Compiti di prestazione</a:t>
              </a:r>
              <a:endParaRPr/>
            </a:p>
          </p:txBody>
        </p:sp>
        <p:sp>
          <p:nvSpPr>
            <p:cNvPr id="400" name="Google Shape;400;p37"/>
            <p:cNvSpPr/>
            <p:nvPr/>
          </p:nvSpPr>
          <p:spPr>
            <a:xfrm>
              <a:off x="3962400" y="203199"/>
              <a:ext cx="2133600" cy="585216"/>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37"/>
            <p:cNvSpPr txBox="1"/>
            <p:nvPr/>
          </p:nvSpPr>
          <p:spPr>
            <a:xfrm>
              <a:off x="3962400" y="203199"/>
              <a:ext cx="2133600" cy="585216"/>
            </a:xfrm>
            <a:prstGeom prst="rect">
              <a:avLst/>
            </a:prstGeom>
            <a:noFill/>
            <a:ln>
              <a:noFill/>
            </a:ln>
          </p:spPr>
          <p:txBody>
            <a:bodyPr anchorCtr="0" anchor="ctr" bIns="49525" lIns="49525" spcFirstLastPara="1" rIns="49525" wrap="square" tIns="49525">
              <a:noAutofit/>
            </a:bodyPr>
            <a:lstStyle/>
            <a:p>
              <a:pPr indent="-114300" lvl="1" marL="114300" marR="0" rtl="0" algn="l">
                <a:lnSpc>
                  <a:spcPct val="90000"/>
                </a:lnSpc>
                <a:spcBef>
                  <a:spcPts val="0"/>
                </a:spcBef>
                <a:spcAft>
                  <a:spcPts val="0"/>
                </a:spcAft>
                <a:buClr>
                  <a:schemeClr val="dk1"/>
                </a:buClr>
                <a:buSzPts val="1300"/>
                <a:buFont typeface="Calibri"/>
                <a:buChar char="•"/>
              </a:pPr>
              <a:r>
                <a:rPr b="0" i="0" lang="it-IT" sz="1300" u="none" cap="none" strike="noStrike">
                  <a:solidFill>
                    <a:schemeClr val="dk1"/>
                  </a:solidFill>
                  <a:latin typeface="Calibri"/>
                  <a:ea typeface="Calibri"/>
                  <a:cs typeface="Calibri"/>
                  <a:sym typeface="Calibri"/>
                </a:rPr>
                <a:t>Annotazioni del docente</a:t>
              </a:r>
              <a:endParaRPr/>
            </a:p>
            <a:p>
              <a:pPr indent="-114300" lvl="1" marL="114300" marR="0" rtl="0" algn="l">
                <a:lnSpc>
                  <a:spcPct val="90000"/>
                </a:lnSpc>
                <a:spcBef>
                  <a:spcPts val="195"/>
                </a:spcBef>
                <a:spcAft>
                  <a:spcPts val="0"/>
                </a:spcAft>
                <a:buClr>
                  <a:schemeClr val="dk1"/>
                </a:buClr>
                <a:buSzPts val="1300"/>
                <a:buFont typeface="Calibri"/>
                <a:buChar char="•"/>
              </a:pPr>
              <a:r>
                <a:rPr b="0" i="0" lang="it-IT" sz="1300" u="none" cap="none" strike="noStrike">
                  <a:solidFill>
                    <a:schemeClr val="dk1"/>
                  </a:solidFill>
                  <a:latin typeface="Calibri"/>
                  <a:ea typeface="Calibri"/>
                  <a:cs typeface="Calibri"/>
                  <a:sym typeface="Calibri"/>
                </a:rPr>
                <a:t>Osservazioni non strutturate</a:t>
              </a:r>
              <a:endParaRPr/>
            </a:p>
          </p:txBody>
        </p:sp>
        <p:sp>
          <p:nvSpPr>
            <p:cNvPr id="402" name="Google Shape;402;p37"/>
            <p:cNvSpPr/>
            <p:nvPr/>
          </p:nvSpPr>
          <p:spPr>
            <a:xfrm>
              <a:off x="3962400" y="1373631"/>
              <a:ext cx="2133600" cy="585216"/>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37"/>
            <p:cNvSpPr txBox="1"/>
            <p:nvPr/>
          </p:nvSpPr>
          <p:spPr>
            <a:xfrm>
              <a:off x="3962400" y="1373631"/>
              <a:ext cx="2133600" cy="585216"/>
            </a:xfrm>
            <a:prstGeom prst="rect">
              <a:avLst/>
            </a:prstGeom>
            <a:noFill/>
            <a:ln>
              <a:noFill/>
            </a:ln>
          </p:spPr>
          <p:txBody>
            <a:bodyPr anchorCtr="0" anchor="ctr" bIns="49525" lIns="49525" spcFirstLastPara="1" rIns="49525" wrap="square" tIns="49525">
              <a:noAutofit/>
            </a:bodyPr>
            <a:lstStyle/>
            <a:p>
              <a:pPr indent="-114300" lvl="1" marL="114300" marR="0" rtl="0" algn="l">
                <a:lnSpc>
                  <a:spcPct val="90000"/>
                </a:lnSpc>
                <a:spcBef>
                  <a:spcPts val="0"/>
                </a:spcBef>
                <a:spcAft>
                  <a:spcPts val="0"/>
                </a:spcAft>
                <a:buClr>
                  <a:schemeClr val="dk1"/>
                </a:buClr>
                <a:buSzPts val="1300"/>
                <a:buFont typeface="Calibri"/>
                <a:buChar char="•"/>
              </a:pPr>
              <a:r>
                <a:rPr b="0" i="0" lang="it-IT" sz="1300" u="none" cap="none" strike="noStrike">
                  <a:solidFill>
                    <a:schemeClr val="dk1"/>
                  </a:solidFill>
                  <a:latin typeface="Calibri"/>
                  <a:ea typeface="Calibri"/>
                  <a:cs typeface="Calibri"/>
                  <a:sym typeface="Calibri"/>
                </a:rPr>
                <a:t>Spiegare</a:t>
              </a:r>
              <a:endParaRPr/>
            </a:p>
            <a:p>
              <a:pPr indent="-114300" lvl="1" marL="114300" marR="0" rtl="0" algn="l">
                <a:lnSpc>
                  <a:spcPct val="90000"/>
                </a:lnSpc>
                <a:spcBef>
                  <a:spcPts val="195"/>
                </a:spcBef>
                <a:spcAft>
                  <a:spcPts val="0"/>
                </a:spcAft>
                <a:buClr>
                  <a:schemeClr val="dk1"/>
                </a:buClr>
                <a:buSzPts val="1300"/>
                <a:buFont typeface="Calibri"/>
                <a:buChar char="•"/>
              </a:pPr>
              <a:r>
                <a:rPr b="0" i="0" lang="it-IT" sz="1300" u="none" cap="none" strike="noStrike">
                  <a:solidFill>
                    <a:schemeClr val="dk1"/>
                  </a:solidFill>
                  <a:latin typeface="Calibri"/>
                  <a:ea typeface="Calibri"/>
                  <a:cs typeface="Calibri"/>
                  <a:sym typeface="Calibri"/>
                </a:rPr>
                <a:t>Argomentare</a:t>
              </a:r>
              <a:endParaRPr/>
            </a:p>
          </p:txBody>
        </p:sp>
        <p:sp>
          <p:nvSpPr>
            <p:cNvPr id="404" name="Google Shape;404;p37"/>
            <p:cNvSpPr/>
            <p:nvPr/>
          </p:nvSpPr>
          <p:spPr>
            <a:xfrm>
              <a:off x="3962400" y="2544064"/>
              <a:ext cx="2133600" cy="585216"/>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37"/>
            <p:cNvSpPr txBox="1"/>
            <p:nvPr/>
          </p:nvSpPr>
          <p:spPr>
            <a:xfrm>
              <a:off x="3962400" y="2544064"/>
              <a:ext cx="2133600" cy="585216"/>
            </a:xfrm>
            <a:prstGeom prst="rect">
              <a:avLst/>
            </a:prstGeom>
            <a:noFill/>
            <a:ln>
              <a:noFill/>
            </a:ln>
          </p:spPr>
          <p:txBody>
            <a:bodyPr anchorCtr="0" anchor="ctr" bIns="49525" lIns="49525" spcFirstLastPara="1" rIns="49525" wrap="square" tIns="49525">
              <a:noAutofit/>
            </a:bodyPr>
            <a:lstStyle/>
            <a:p>
              <a:pPr indent="-114300" lvl="1" marL="114300" marR="0" rtl="0" algn="l">
                <a:lnSpc>
                  <a:spcPct val="90000"/>
                </a:lnSpc>
                <a:spcBef>
                  <a:spcPts val="0"/>
                </a:spcBef>
                <a:spcAft>
                  <a:spcPts val="0"/>
                </a:spcAft>
                <a:buClr>
                  <a:schemeClr val="dk1"/>
                </a:buClr>
                <a:buSzPts val="1300"/>
                <a:buFont typeface="Calibri"/>
                <a:buChar char="•"/>
              </a:pPr>
              <a:r>
                <a:rPr b="0" i="0" lang="it-IT" sz="1300" u="none" cap="none" strike="noStrike">
                  <a:solidFill>
                    <a:schemeClr val="dk1"/>
                  </a:solidFill>
                  <a:latin typeface="Calibri"/>
                  <a:ea typeface="Calibri"/>
                  <a:cs typeface="Calibri"/>
                  <a:sym typeface="Calibri"/>
                </a:rPr>
                <a:t>Progetti</a:t>
              </a:r>
              <a:endParaRPr/>
            </a:p>
            <a:p>
              <a:pPr indent="-114300" lvl="1" marL="114300" marR="0" rtl="0" algn="l">
                <a:lnSpc>
                  <a:spcPct val="90000"/>
                </a:lnSpc>
                <a:spcBef>
                  <a:spcPts val="195"/>
                </a:spcBef>
                <a:spcAft>
                  <a:spcPts val="0"/>
                </a:spcAft>
                <a:buClr>
                  <a:schemeClr val="dk1"/>
                </a:buClr>
                <a:buSzPts val="1300"/>
                <a:buFont typeface="Calibri"/>
                <a:buChar char="•"/>
              </a:pPr>
              <a:r>
                <a:rPr b="0" i="0" lang="it-IT" sz="1300" u="none" cap="none" strike="noStrike">
                  <a:solidFill>
                    <a:schemeClr val="dk1"/>
                  </a:solidFill>
                  <a:latin typeface="Calibri"/>
                  <a:ea typeface="Calibri"/>
                  <a:cs typeface="Calibri"/>
                  <a:sym typeface="Calibri"/>
                </a:rPr>
                <a:t>Situazioni problema</a:t>
              </a:r>
              <a:endParaRPr/>
            </a:p>
          </p:txBody>
        </p:sp>
      </p:gr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9" name="Shape 409"/>
        <p:cNvGrpSpPr/>
        <p:nvPr/>
      </p:nvGrpSpPr>
      <p:grpSpPr>
        <a:xfrm>
          <a:off x="0" y="0"/>
          <a:ext cx="0" cy="0"/>
          <a:chOff x="0" y="0"/>
          <a:chExt cx="0" cy="0"/>
        </a:xfrm>
      </p:grpSpPr>
      <p:sp>
        <p:nvSpPr>
          <p:cNvPr id="410" name="Google Shape;410;p38"/>
          <p:cNvSpPr txBox="1"/>
          <p:nvPr>
            <p:ph idx="1" type="body"/>
          </p:nvPr>
        </p:nvSpPr>
        <p:spPr>
          <a:xfrm>
            <a:off x="443345" y="1825625"/>
            <a:ext cx="11314546" cy="4351338"/>
          </a:xfrm>
          <a:prstGeom prst="rect">
            <a:avLst/>
          </a:prstGeom>
          <a:solidFill>
            <a:srgbClr val="EDEDED"/>
          </a:solid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Co-presenza fra progettazione e valutazione</a:t>
            </a:r>
            <a:endParaRPr/>
          </a:p>
          <a:p>
            <a:pPr indent="-228600" lvl="0" marL="228600" rtl="0" algn="l">
              <a:lnSpc>
                <a:spcPct val="90000"/>
              </a:lnSpc>
              <a:spcBef>
                <a:spcPts val="1000"/>
              </a:spcBef>
              <a:spcAft>
                <a:spcPts val="0"/>
              </a:spcAft>
              <a:buClr>
                <a:schemeClr val="dk1"/>
              </a:buClr>
              <a:buSzPts val="2800"/>
              <a:buChar char="•"/>
            </a:pPr>
            <a:r>
              <a:rPr lang="it-IT"/>
              <a:t>Co-presenza di realizzazione e riflessione</a:t>
            </a:r>
            <a:endParaRPr/>
          </a:p>
          <a:p>
            <a:pPr indent="-228600" lvl="0" marL="228600" rtl="0" algn="l">
              <a:lnSpc>
                <a:spcPct val="90000"/>
              </a:lnSpc>
              <a:spcBef>
                <a:spcPts val="1000"/>
              </a:spcBef>
              <a:spcAft>
                <a:spcPts val="0"/>
              </a:spcAft>
              <a:buClr>
                <a:schemeClr val="dk1"/>
              </a:buClr>
              <a:buSzPts val="2800"/>
              <a:buChar char="•"/>
            </a:pPr>
            <a:r>
              <a:rPr lang="it-IT"/>
              <a:t>Dalla misurazione al termine di un percorso alla costruzione di un percorso significativo</a:t>
            </a:r>
            <a:endParaRPr/>
          </a:p>
          <a:p>
            <a:pPr indent="-228600" lvl="0" marL="228600" rtl="0" algn="l">
              <a:lnSpc>
                <a:spcPct val="90000"/>
              </a:lnSpc>
              <a:spcBef>
                <a:spcPts val="1000"/>
              </a:spcBef>
              <a:spcAft>
                <a:spcPts val="0"/>
              </a:spcAft>
              <a:buClr>
                <a:schemeClr val="dk1"/>
              </a:buClr>
              <a:buSzPts val="2800"/>
              <a:buChar char="•"/>
            </a:pPr>
            <a:r>
              <a:rPr lang="it-IT"/>
              <a:t>Dalle risposte corrette alle risposte ragionate</a:t>
            </a:r>
            <a:endParaRPr/>
          </a:p>
          <a:p>
            <a:pPr indent="-228600" lvl="0" marL="228600" rtl="0" algn="l">
              <a:lnSpc>
                <a:spcPct val="90000"/>
              </a:lnSpc>
              <a:spcBef>
                <a:spcPts val="1000"/>
              </a:spcBef>
              <a:spcAft>
                <a:spcPts val="0"/>
              </a:spcAft>
              <a:buClr>
                <a:schemeClr val="dk1"/>
              </a:buClr>
              <a:buSzPts val="2800"/>
              <a:buChar char="•"/>
            </a:pPr>
            <a:r>
              <a:rPr lang="it-IT"/>
              <a:t>Dai punteggi ai profili multidimensionali</a:t>
            </a:r>
            <a:endParaRPr/>
          </a:p>
          <a:p>
            <a:pPr indent="-228600" lvl="0" marL="228600" rtl="0" algn="l">
              <a:lnSpc>
                <a:spcPct val="90000"/>
              </a:lnSpc>
              <a:spcBef>
                <a:spcPts val="1000"/>
              </a:spcBef>
              <a:spcAft>
                <a:spcPts val="0"/>
              </a:spcAft>
              <a:buClr>
                <a:schemeClr val="dk1"/>
              </a:buClr>
              <a:buSzPts val="2800"/>
              <a:buChar char="•"/>
            </a:pPr>
            <a:r>
              <a:rPr lang="it-IT"/>
              <a:t>Dai registri alla mappa di progresso di apprendimento</a:t>
            </a:r>
            <a:endParaRPr/>
          </a:p>
        </p:txBody>
      </p:sp>
      <p:sp>
        <p:nvSpPr>
          <p:cNvPr id="411" name="Google Shape;411;p38"/>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ALCUNI NODI</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sp>
        <p:nvSpPr>
          <p:cNvPr id="416" name="Google Shape;416;p39"/>
          <p:cNvSpPr txBox="1"/>
          <p:nvPr>
            <p:ph idx="1" type="body"/>
          </p:nvPr>
        </p:nvSpPr>
        <p:spPr>
          <a:xfrm>
            <a:off x="452582" y="1773238"/>
            <a:ext cx="11365346" cy="4322762"/>
          </a:xfrm>
          <a:prstGeom prst="rect">
            <a:avLst/>
          </a:prstGeom>
          <a:solidFill>
            <a:srgbClr val="EDEDED"/>
          </a:solidFill>
          <a:ln>
            <a:noFill/>
          </a:ln>
        </p:spPr>
        <p:txBody>
          <a:bodyPr anchorCtr="0" anchor="t" bIns="45700" lIns="91425" spcFirstLastPara="1" rIns="91425" wrap="square" tIns="45700">
            <a:normAutofit/>
          </a:bodyPr>
          <a:lstStyle/>
          <a:p>
            <a:pPr indent="-228600" lvl="0" marL="228600" rtl="0" algn="l">
              <a:lnSpc>
                <a:spcPct val="80000"/>
              </a:lnSpc>
              <a:spcBef>
                <a:spcPts val="0"/>
              </a:spcBef>
              <a:spcAft>
                <a:spcPts val="0"/>
              </a:spcAft>
              <a:buClr>
                <a:schemeClr val="dk1"/>
              </a:buClr>
              <a:buSzPts val="2800"/>
              <a:buFont typeface="Noto Sans Symbols"/>
              <a:buNone/>
            </a:pPr>
            <a:r>
              <a:t/>
            </a:r>
            <a:endParaRPr/>
          </a:p>
          <a:p>
            <a:pPr indent="-228600" lvl="0" marL="228600" rtl="0" algn="l">
              <a:lnSpc>
                <a:spcPct val="80000"/>
              </a:lnSpc>
              <a:spcBef>
                <a:spcPts val="1000"/>
              </a:spcBef>
              <a:spcAft>
                <a:spcPts val="0"/>
              </a:spcAft>
              <a:buClr>
                <a:schemeClr val="dk1"/>
              </a:buClr>
              <a:buSzPts val="2800"/>
              <a:buFont typeface="Noto Sans Symbols"/>
              <a:buNone/>
            </a:pPr>
            <a:r>
              <a:rPr lang="it-IT"/>
              <a:t>È una valutazione che vuole essere </a:t>
            </a:r>
            <a:endParaRPr/>
          </a:p>
          <a:p>
            <a:pPr indent="-228600" lvl="0" marL="228600" rtl="0" algn="l">
              <a:lnSpc>
                <a:spcPct val="80000"/>
              </a:lnSpc>
              <a:spcBef>
                <a:spcPts val="1000"/>
              </a:spcBef>
              <a:spcAft>
                <a:spcPts val="0"/>
              </a:spcAft>
              <a:buClr>
                <a:srgbClr val="4472C4"/>
              </a:buClr>
              <a:buSzPts val="2800"/>
              <a:buChar char="•"/>
            </a:pPr>
            <a:r>
              <a:rPr lang="it-IT">
                <a:solidFill>
                  <a:srgbClr val="4472C4"/>
                </a:solidFill>
              </a:rPr>
              <a:t>autentica</a:t>
            </a:r>
            <a:r>
              <a:rPr lang="it-IT"/>
              <a:t> (si effettua su diversi compiti, con diversi strumenti)</a:t>
            </a:r>
            <a:endParaRPr/>
          </a:p>
          <a:p>
            <a:pPr indent="-228600" lvl="0" marL="228600" rtl="0" algn="l">
              <a:lnSpc>
                <a:spcPct val="80000"/>
              </a:lnSpc>
              <a:spcBef>
                <a:spcPts val="1000"/>
              </a:spcBef>
              <a:spcAft>
                <a:spcPts val="0"/>
              </a:spcAft>
              <a:buClr>
                <a:srgbClr val="4472C4"/>
              </a:buClr>
              <a:buSzPts val="2800"/>
              <a:buChar char="•"/>
            </a:pPr>
            <a:r>
              <a:rPr lang="it-IT">
                <a:solidFill>
                  <a:srgbClr val="4472C4"/>
                </a:solidFill>
              </a:rPr>
              <a:t>dinamica</a:t>
            </a:r>
            <a:r>
              <a:rPr lang="it-IT"/>
              <a:t> (concetto di intelligenza malleabile, modificabile nel tempo)</a:t>
            </a:r>
            <a:endParaRPr/>
          </a:p>
          <a:p>
            <a:pPr indent="-228600" lvl="0" marL="228600" rtl="0" algn="l">
              <a:lnSpc>
                <a:spcPct val="80000"/>
              </a:lnSpc>
              <a:spcBef>
                <a:spcPts val="1000"/>
              </a:spcBef>
              <a:spcAft>
                <a:spcPts val="0"/>
              </a:spcAft>
              <a:buClr>
                <a:srgbClr val="4472C4"/>
              </a:buClr>
              <a:buSzPts val="2800"/>
              <a:buChar char="•"/>
            </a:pPr>
            <a:r>
              <a:rPr lang="it-IT">
                <a:solidFill>
                  <a:srgbClr val="4472C4"/>
                </a:solidFill>
              </a:rPr>
              <a:t>interattiva</a:t>
            </a:r>
            <a:r>
              <a:rPr lang="it-IT"/>
              <a:t> (con gli studenti, con il singolo)</a:t>
            </a:r>
            <a:endParaRPr/>
          </a:p>
          <a:p>
            <a:pPr indent="-228600" lvl="0" marL="228600" rtl="0" algn="l">
              <a:lnSpc>
                <a:spcPct val="80000"/>
              </a:lnSpc>
              <a:spcBef>
                <a:spcPts val="1000"/>
              </a:spcBef>
              <a:spcAft>
                <a:spcPts val="0"/>
              </a:spcAft>
              <a:buClr>
                <a:srgbClr val="4472C4"/>
              </a:buClr>
              <a:buSzPts val="2800"/>
              <a:buChar char="•"/>
            </a:pPr>
            <a:r>
              <a:rPr lang="it-IT">
                <a:solidFill>
                  <a:srgbClr val="4472C4"/>
                </a:solidFill>
              </a:rPr>
              <a:t>fattibile</a:t>
            </a:r>
            <a:r>
              <a:rPr lang="it-IT"/>
              <a:t> (conduzione della classe e uso di strumenti)</a:t>
            </a:r>
            <a:endParaRPr/>
          </a:p>
          <a:p>
            <a:pPr indent="-228600" lvl="0" marL="228600" rtl="0" algn="l">
              <a:lnSpc>
                <a:spcPct val="80000"/>
              </a:lnSpc>
              <a:spcBef>
                <a:spcPts val="1000"/>
              </a:spcBef>
              <a:spcAft>
                <a:spcPts val="0"/>
              </a:spcAft>
              <a:buClr>
                <a:srgbClr val="4472C4"/>
              </a:buClr>
              <a:buSzPts val="2800"/>
              <a:buChar char="•"/>
            </a:pPr>
            <a:r>
              <a:rPr lang="it-IT">
                <a:solidFill>
                  <a:srgbClr val="4472C4"/>
                </a:solidFill>
              </a:rPr>
              <a:t>tecnologica</a:t>
            </a:r>
            <a:r>
              <a:rPr lang="it-IT"/>
              <a:t> (uso delle tecnologie per documentare un processo)</a:t>
            </a:r>
            <a:endParaRPr/>
          </a:p>
        </p:txBody>
      </p:sp>
      <p:sp>
        <p:nvSpPr>
          <p:cNvPr id="417" name="Google Shape;417;p39"/>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fontScale="85000" lnSpcReduction="10000"/>
          </a:bodyPr>
          <a:lstStyle/>
          <a:p>
            <a:pPr indent="0" lvl="0" marL="0" marR="0" rtl="0" algn="ctr">
              <a:lnSpc>
                <a:spcPct val="90000"/>
              </a:lnSpc>
              <a:spcBef>
                <a:spcPts val="0"/>
              </a:spcBef>
              <a:spcAft>
                <a:spcPts val="0"/>
              </a:spcAft>
              <a:buClr>
                <a:schemeClr val="lt1"/>
              </a:buClr>
              <a:buSzPct val="100000"/>
              <a:buFont typeface="Calibri"/>
              <a:buNone/>
            </a:pPr>
            <a:r>
              <a:rPr b="1" lang="it-IT" sz="4000">
                <a:solidFill>
                  <a:schemeClr val="lt1"/>
                </a:solidFill>
                <a:latin typeface="Calibri"/>
                <a:ea typeface="Calibri"/>
                <a:cs typeface="Calibri"/>
                <a:sym typeface="Calibri"/>
              </a:rPr>
              <a:t>VALUTAZIONE PERVASIVA DEL PROCESSO DI APPRENDIMENTO</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40"/>
          <p:cNvSpPr txBox="1"/>
          <p:nvPr>
            <p:ph idx="1" type="body"/>
          </p:nvPr>
        </p:nvSpPr>
        <p:spPr>
          <a:xfrm>
            <a:off x="461817" y="1597891"/>
            <a:ext cx="11443855" cy="4579072"/>
          </a:xfrm>
          <a:prstGeom prst="rect">
            <a:avLst/>
          </a:prstGeom>
          <a:solidFill>
            <a:srgbClr val="EDEDED"/>
          </a:solidFill>
          <a:ln>
            <a:noFill/>
          </a:ln>
        </p:spPr>
        <p:txBody>
          <a:bodyPr anchorCtr="0" anchor="ctr" bIns="45700" lIns="91425" spcFirstLastPara="1" rIns="91425" wrap="square" tIns="45700">
            <a:normAutofit/>
          </a:bodyPr>
          <a:lstStyle/>
          <a:p>
            <a:pPr indent="-228600" lvl="0" marL="228600" rtl="0" algn="l">
              <a:lnSpc>
                <a:spcPct val="80000"/>
              </a:lnSpc>
              <a:spcBef>
                <a:spcPts val="0"/>
              </a:spcBef>
              <a:spcAft>
                <a:spcPts val="0"/>
              </a:spcAft>
              <a:buClr>
                <a:srgbClr val="4472C4"/>
              </a:buClr>
              <a:buSzPts val="3200"/>
              <a:buChar char="•"/>
            </a:pPr>
            <a:r>
              <a:rPr lang="it-IT" sz="3200">
                <a:solidFill>
                  <a:srgbClr val="4472C4"/>
                </a:solidFill>
              </a:rPr>
              <a:t>distribuita</a:t>
            </a:r>
            <a:r>
              <a:rPr lang="it-IT" sz="3200"/>
              <a:t> (effettuata da più attori)</a:t>
            </a:r>
            <a:endParaRPr/>
          </a:p>
          <a:p>
            <a:pPr indent="-228600" lvl="0" marL="228600" rtl="0" algn="l">
              <a:lnSpc>
                <a:spcPct val="80000"/>
              </a:lnSpc>
              <a:spcBef>
                <a:spcPts val="1000"/>
              </a:spcBef>
              <a:spcAft>
                <a:spcPts val="0"/>
              </a:spcAft>
              <a:buClr>
                <a:srgbClr val="4472C4"/>
              </a:buClr>
              <a:buSzPts val="3200"/>
              <a:buChar char="•"/>
            </a:pPr>
            <a:r>
              <a:rPr lang="it-IT" sz="3200">
                <a:solidFill>
                  <a:srgbClr val="4472C4"/>
                </a:solidFill>
              </a:rPr>
              <a:t>continua</a:t>
            </a:r>
            <a:r>
              <a:rPr lang="it-IT" sz="3200"/>
              <a:t> (lavorare sulla storia di apprendimento, longitudinale)</a:t>
            </a:r>
            <a:endParaRPr/>
          </a:p>
          <a:p>
            <a:pPr indent="-228600" lvl="0" marL="228600" rtl="0" algn="l">
              <a:lnSpc>
                <a:spcPct val="80000"/>
              </a:lnSpc>
              <a:spcBef>
                <a:spcPts val="1000"/>
              </a:spcBef>
              <a:spcAft>
                <a:spcPts val="0"/>
              </a:spcAft>
              <a:buClr>
                <a:schemeClr val="dk1"/>
              </a:buClr>
              <a:buSzPts val="3200"/>
              <a:buChar char="•"/>
            </a:pPr>
            <a:r>
              <a:rPr lang="it-IT" sz="3200"/>
              <a:t>proiettata al </a:t>
            </a:r>
            <a:r>
              <a:rPr lang="it-IT" sz="3200">
                <a:solidFill>
                  <a:srgbClr val="4472C4"/>
                </a:solidFill>
              </a:rPr>
              <a:t>miglioramento</a:t>
            </a:r>
            <a:r>
              <a:rPr lang="it-IT" sz="3200"/>
              <a:t> (permette di individuare delle modalità e spazi individuali)</a:t>
            </a:r>
            <a:endParaRPr/>
          </a:p>
          <a:p>
            <a:pPr indent="-228600" lvl="0" marL="228600" rtl="0" algn="l">
              <a:lnSpc>
                <a:spcPct val="80000"/>
              </a:lnSpc>
              <a:spcBef>
                <a:spcPts val="1000"/>
              </a:spcBef>
              <a:spcAft>
                <a:spcPts val="0"/>
              </a:spcAft>
              <a:buClr>
                <a:schemeClr val="dk1"/>
              </a:buClr>
              <a:buSzPts val="3200"/>
              <a:buChar char="•"/>
            </a:pPr>
            <a:r>
              <a:rPr lang="it-IT" sz="3200"/>
              <a:t>attenta alle </a:t>
            </a:r>
            <a:r>
              <a:rPr lang="it-IT" sz="3200">
                <a:solidFill>
                  <a:srgbClr val="4472C4"/>
                </a:solidFill>
              </a:rPr>
              <a:t>competenze</a:t>
            </a:r>
            <a:r>
              <a:rPr lang="it-IT" sz="3200"/>
              <a:t> (dinamicità, contestualizzazione, costruzione di un atteggiamento competente)</a:t>
            </a:r>
            <a:endParaRPr/>
          </a:p>
        </p:txBody>
      </p:sp>
      <p:sp>
        <p:nvSpPr>
          <p:cNvPr id="423" name="Google Shape;423;p40"/>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fontScale="85000" lnSpcReduction="10000"/>
          </a:bodyPr>
          <a:lstStyle/>
          <a:p>
            <a:pPr indent="0" lvl="0" marL="0" marR="0" rtl="0" algn="ctr">
              <a:lnSpc>
                <a:spcPct val="90000"/>
              </a:lnSpc>
              <a:spcBef>
                <a:spcPts val="0"/>
              </a:spcBef>
              <a:spcAft>
                <a:spcPts val="0"/>
              </a:spcAft>
              <a:buClr>
                <a:schemeClr val="lt1"/>
              </a:buClr>
              <a:buSzPct val="100000"/>
              <a:buFont typeface="Calibri"/>
              <a:buNone/>
            </a:pPr>
            <a:r>
              <a:rPr b="1" lang="it-IT" sz="4000">
                <a:solidFill>
                  <a:schemeClr val="lt1"/>
                </a:solidFill>
                <a:latin typeface="Calibri"/>
                <a:ea typeface="Calibri"/>
                <a:cs typeface="Calibri"/>
                <a:sym typeface="Calibri"/>
              </a:rPr>
              <a:t>VALUTAZIONE PERVASIVA DEL PROCESSO DI APPRENDIMENTO</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4"/>
          <p:cNvSpPr txBox="1"/>
          <p:nvPr>
            <p:ph idx="1" type="body"/>
          </p:nvPr>
        </p:nvSpPr>
        <p:spPr>
          <a:xfrm>
            <a:off x="421200" y="1512000"/>
            <a:ext cx="11219164" cy="4661142"/>
          </a:xfrm>
          <a:prstGeom prst="rect">
            <a:avLst/>
          </a:prstGeom>
          <a:solidFill>
            <a:srgbClr val="EDEDED"/>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2400"/>
              <a:buNone/>
            </a:pPr>
            <a:r>
              <a:rPr b="1" lang="it-IT" sz="2400"/>
              <a:t>Articolo 1</a:t>
            </a:r>
            <a:r>
              <a:rPr lang="it-IT" sz="2400"/>
              <a:t> - (Definizioni)</a:t>
            </a:r>
            <a:endParaRPr/>
          </a:p>
          <a:p>
            <a:pPr indent="0" lvl="0" marL="0" rtl="0" algn="l">
              <a:lnSpc>
                <a:spcPct val="90000"/>
              </a:lnSpc>
              <a:spcBef>
                <a:spcPts val="1000"/>
              </a:spcBef>
              <a:spcAft>
                <a:spcPts val="0"/>
              </a:spcAft>
              <a:buClr>
                <a:schemeClr val="dk1"/>
              </a:buClr>
              <a:buSzPts val="2400"/>
              <a:buNone/>
            </a:pPr>
            <a:r>
              <a:rPr b="1" lang="it-IT" sz="2400"/>
              <a:t>Articolo 2</a:t>
            </a:r>
            <a:r>
              <a:rPr lang="it-IT" sz="2400"/>
              <a:t> - (Finalità)</a:t>
            </a:r>
            <a:endParaRPr/>
          </a:p>
          <a:p>
            <a:pPr indent="0" lvl="0" marL="0" rtl="0" algn="l">
              <a:lnSpc>
                <a:spcPct val="90000"/>
              </a:lnSpc>
              <a:spcBef>
                <a:spcPts val="1000"/>
              </a:spcBef>
              <a:spcAft>
                <a:spcPts val="0"/>
              </a:spcAft>
              <a:buClr>
                <a:schemeClr val="dk1"/>
              </a:buClr>
              <a:buSzPts val="2400"/>
              <a:buNone/>
            </a:pPr>
            <a:r>
              <a:rPr b="1" lang="it-IT" sz="2400"/>
              <a:t>Articolo 3</a:t>
            </a:r>
            <a:r>
              <a:rPr lang="it-IT" sz="2400"/>
              <a:t> - (Modalità di valutazione degli apprendimenti)</a:t>
            </a:r>
            <a:endParaRPr/>
          </a:p>
          <a:p>
            <a:pPr indent="-1417638" lvl="0" marL="1438275" rtl="0" algn="l">
              <a:lnSpc>
                <a:spcPct val="90000"/>
              </a:lnSpc>
              <a:spcBef>
                <a:spcPts val="1000"/>
              </a:spcBef>
              <a:spcAft>
                <a:spcPts val="0"/>
              </a:spcAft>
              <a:buClr>
                <a:schemeClr val="dk1"/>
              </a:buClr>
              <a:buSzPts val="2400"/>
              <a:buNone/>
            </a:pPr>
            <a:r>
              <a:rPr b="1" lang="it-IT" sz="2400"/>
              <a:t>Articolo 4</a:t>
            </a:r>
            <a:r>
              <a:rPr lang="it-IT" sz="2400"/>
              <a:t> - (Valutazione degli apprendimenti degli alunni con disabilità e con disturbi specifici dell’apprendimento)</a:t>
            </a:r>
            <a:endParaRPr/>
          </a:p>
          <a:p>
            <a:pPr indent="0" lvl="0" marL="0" rtl="0" algn="l">
              <a:lnSpc>
                <a:spcPct val="90000"/>
              </a:lnSpc>
              <a:spcBef>
                <a:spcPts val="1000"/>
              </a:spcBef>
              <a:spcAft>
                <a:spcPts val="0"/>
              </a:spcAft>
              <a:buClr>
                <a:schemeClr val="dk1"/>
              </a:buClr>
              <a:buSzPts val="2400"/>
              <a:buNone/>
            </a:pPr>
            <a:r>
              <a:rPr b="1" lang="it-IT" sz="2400"/>
              <a:t>Articolo 5</a:t>
            </a:r>
            <a:r>
              <a:rPr lang="it-IT" sz="2400"/>
              <a:t> - (Linee guida per la valutazione degli apprendimenti)</a:t>
            </a:r>
            <a:endParaRPr/>
          </a:p>
          <a:p>
            <a:pPr indent="0" lvl="0" marL="0" rtl="0" algn="l">
              <a:lnSpc>
                <a:spcPct val="90000"/>
              </a:lnSpc>
              <a:spcBef>
                <a:spcPts val="1000"/>
              </a:spcBef>
              <a:spcAft>
                <a:spcPts val="0"/>
              </a:spcAft>
              <a:buClr>
                <a:schemeClr val="dk1"/>
              </a:buClr>
              <a:buSzPts val="2400"/>
              <a:buNone/>
            </a:pPr>
            <a:r>
              <a:rPr b="1" lang="it-IT" sz="2400"/>
              <a:t>Articolo 6</a:t>
            </a:r>
            <a:r>
              <a:rPr lang="it-IT" sz="2400"/>
              <a:t> - (Misure di accompagnamento per le istituzioni scolastiche)</a:t>
            </a:r>
            <a:endParaRPr/>
          </a:p>
          <a:p>
            <a:pPr indent="0" lvl="0" marL="0" rtl="0" algn="l">
              <a:lnSpc>
                <a:spcPct val="90000"/>
              </a:lnSpc>
              <a:spcBef>
                <a:spcPts val="1000"/>
              </a:spcBef>
              <a:spcAft>
                <a:spcPts val="0"/>
              </a:spcAft>
              <a:buClr>
                <a:schemeClr val="dk1"/>
              </a:buClr>
              <a:buSzPts val="2400"/>
              <a:buNone/>
            </a:pPr>
            <a:r>
              <a:rPr b="1" lang="it-IT" sz="2400"/>
              <a:t>Articolo 7</a:t>
            </a:r>
            <a:r>
              <a:rPr lang="it-IT" sz="2400"/>
              <a:t> - (Province autonome di Trento e Bolzano)</a:t>
            </a:r>
            <a:endParaRPr/>
          </a:p>
          <a:p>
            <a:pPr indent="0" lvl="0" marL="0" rtl="0" algn="l">
              <a:lnSpc>
                <a:spcPct val="90000"/>
              </a:lnSpc>
              <a:spcBef>
                <a:spcPts val="1000"/>
              </a:spcBef>
              <a:spcAft>
                <a:spcPts val="0"/>
              </a:spcAft>
              <a:buClr>
                <a:schemeClr val="dk1"/>
              </a:buClr>
              <a:buSzPts val="2400"/>
              <a:buNone/>
            </a:pPr>
            <a:r>
              <a:t/>
            </a:r>
            <a:endParaRPr sz="2400"/>
          </a:p>
          <a:p>
            <a:pPr indent="0" lvl="0" marL="0" rtl="0" algn="l">
              <a:lnSpc>
                <a:spcPct val="90000"/>
              </a:lnSpc>
              <a:spcBef>
                <a:spcPts val="1000"/>
              </a:spcBef>
              <a:spcAft>
                <a:spcPts val="0"/>
              </a:spcAft>
              <a:buClr>
                <a:schemeClr val="dk1"/>
              </a:buClr>
              <a:buSzPts val="2800"/>
              <a:buNone/>
            </a:pPr>
            <a:r>
              <a:t/>
            </a:r>
            <a:endParaRPr/>
          </a:p>
        </p:txBody>
      </p:sp>
      <p:sp>
        <p:nvSpPr>
          <p:cNvPr id="112" name="Google Shape;112;p4"/>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i="0" lang="it-IT" sz="4000" u="none" cap="none" strike="noStrike">
                <a:solidFill>
                  <a:schemeClr val="lt1"/>
                </a:solidFill>
                <a:latin typeface="Calibri"/>
                <a:ea typeface="Calibri"/>
                <a:cs typeface="Calibri"/>
                <a:sym typeface="Calibri"/>
              </a:rPr>
              <a:t>L’ORDINANZA  MINISTERIALE  n.172 del 04/12/2020</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7" name="Shape 427"/>
        <p:cNvGrpSpPr/>
        <p:nvPr/>
      </p:nvGrpSpPr>
      <p:grpSpPr>
        <a:xfrm>
          <a:off x="0" y="0"/>
          <a:ext cx="0" cy="0"/>
          <a:chOff x="0" y="0"/>
          <a:chExt cx="0" cy="0"/>
        </a:xfrm>
      </p:grpSpPr>
      <p:sp>
        <p:nvSpPr>
          <p:cNvPr id="428" name="Google Shape;428;p41"/>
          <p:cNvSpPr txBox="1"/>
          <p:nvPr>
            <p:ph type="title"/>
          </p:nvPr>
        </p:nvSpPr>
        <p:spPr>
          <a:xfrm>
            <a:off x="0" y="153232"/>
            <a:ext cx="12192000" cy="1325563"/>
          </a:xfrm>
          <a:prstGeom prst="rect">
            <a:avLst/>
          </a:prstGeom>
          <a:solidFill>
            <a:srgbClr val="4472C4"/>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400"/>
              <a:buFont typeface="Calibri"/>
              <a:buNone/>
            </a:pPr>
            <a:r>
              <a:rPr b="1" lang="it-IT">
                <a:solidFill>
                  <a:schemeClr val="lt1"/>
                </a:solidFill>
                <a:latin typeface="Calibri"/>
                <a:ea typeface="Calibri"/>
                <a:cs typeface="Calibri"/>
                <a:sym typeface="Calibri"/>
              </a:rPr>
              <a:t>RUOLO E FUNZIONE DEL DIRIGENTE SCOLASTICO NELL’APPLICAZIONE DELL’O.M. 172/20 </a:t>
            </a:r>
            <a:endParaRPr b="1">
              <a:solidFill>
                <a:schemeClr val="lt1"/>
              </a:solidFill>
            </a:endParaRPr>
          </a:p>
        </p:txBody>
      </p:sp>
      <p:grpSp>
        <p:nvGrpSpPr>
          <p:cNvPr id="429" name="Google Shape;429;p41"/>
          <p:cNvGrpSpPr/>
          <p:nvPr/>
        </p:nvGrpSpPr>
        <p:grpSpPr>
          <a:xfrm>
            <a:off x="7639854" y="1865907"/>
            <a:ext cx="3880573" cy="891488"/>
            <a:chOff x="395808" y="-8498"/>
            <a:chExt cx="3880573" cy="891488"/>
          </a:xfrm>
        </p:grpSpPr>
        <p:sp>
          <p:nvSpPr>
            <p:cNvPr id="430" name="Google Shape;430;p41"/>
            <p:cNvSpPr/>
            <p:nvPr/>
          </p:nvSpPr>
          <p:spPr>
            <a:xfrm>
              <a:off x="395808" y="33424"/>
              <a:ext cx="3880573" cy="849566"/>
            </a:xfrm>
            <a:prstGeom prst="roundRect">
              <a:avLst>
                <a:gd fmla="val 10000" name="adj"/>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1" name="Google Shape;431;p41"/>
            <p:cNvSpPr txBox="1"/>
            <p:nvPr/>
          </p:nvSpPr>
          <p:spPr>
            <a:xfrm>
              <a:off x="445574" y="-8498"/>
              <a:ext cx="3830807" cy="799800"/>
            </a:xfrm>
            <a:prstGeom prst="rect">
              <a:avLst/>
            </a:prstGeom>
            <a:noFill/>
            <a:ln>
              <a:noFill/>
            </a:ln>
          </p:spPr>
          <p:txBody>
            <a:bodyPr anchorCtr="0" anchor="ctr" bIns="72375" lIns="72375" spcFirstLastPara="1" rIns="72375" wrap="square" tIns="72375">
              <a:noAutofit/>
            </a:bodyPr>
            <a:lstStyle/>
            <a:p>
              <a:pPr indent="0" lvl="0" marL="0" marR="0" rtl="0" algn="ctr">
                <a:lnSpc>
                  <a:spcPct val="90000"/>
                </a:lnSpc>
                <a:spcBef>
                  <a:spcPts val="0"/>
                </a:spcBef>
                <a:spcAft>
                  <a:spcPts val="0"/>
                </a:spcAft>
                <a:buClr>
                  <a:schemeClr val="lt1"/>
                </a:buClr>
                <a:buSzPts val="3800"/>
                <a:buFont typeface="Calibri"/>
                <a:buNone/>
              </a:pPr>
              <a:r>
                <a:rPr lang="it-IT" sz="3800">
                  <a:solidFill>
                    <a:schemeClr val="lt1"/>
                  </a:solidFill>
                  <a:latin typeface="Calibri"/>
                  <a:ea typeface="Calibri"/>
                  <a:cs typeface="Calibri"/>
                  <a:sym typeface="Calibri"/>
                </a:rPr>
                <a:t>LEVE GIURIDICHE </a:t>
              </a:r>
              <a:endParaRPr/>
            </a:p>
          </p:txBody>
        </p:sp>
      </p:grpSp>
      <p:grpSp>
        <p:nvGrpSpPr>
          <p:cNvPr id="432" name="Google Shape;432;p41"/>
          <p:cNvGrpSpPr/>
          <p:nvPr/>
        </p:nvGrpSpPr>
        <p:grpSpPr>
          <a:xfrm>
            <a:off x="671063" y="1840212"/>
            <a:ext cx="4197208" cy="877305"/>
            <a:chOff x="4414539" y="0"/>
            <a:chExt cx="4197208" cy="877305"/>
          </a:xfrm>
        </p:grpSpPr>
        <p:sp>
          <p:nvSpPr>
            <p:cNvPr id="433" name="Google Shape;433;p41"/>
            <p:cNvSpPr/>
            <p:nvPr/>
          </p:nvSpPr>
          <p:spPr>
            <a:xfrm>
              <a:off x="4414539" y="0"/>
              <a:ext cx="4197208" cy="877305"/>
            </a:xfrm>
            <a:prstGeom prst="roundRect">
              <a:avLst>
                <a:gd fmla="val 10000" name="adj"/>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p41"/>
            <p:cNvSpPr txBox="1"/>
            <p:nvPr/>
          </p:nvSpPr>
          <p:spPr>
            <a:xfrm>
              <a:off x="4440234" y="25695"/>
              <a:ext cx="4145818" cy="825915"/>
            </a:xfrm>
            <a:prstGeom prst="rect">
              <a:avLst/>
            </a:prstGeom>
            <a:noFill/>
            <a:ln>
              <a:noFill/>
            </a:ln>
          </p:spPr>
          <p:txBody>
            <a:bodyPr anchorCtr="0" anchor="ctr" bIns="72375" lIns="72375" spcFirstLastPara="1" rIns="72375" wrap="square" tIns="72375">
              <a:noAutofit/>
            </a:bodyPr>
            <a:lstStyle/>
            <a:p>
              <a:pPr indent="0" lvl="0" marL="0" marR="0" rtl="0" algn="ctr">
                <a:lnSpc>
                  <a:spcPct val="90000"/>
                </a:lnSpc>
                <a:spcBef>
                  <a:spcPts val="0"/>
                </a:spcBef>
                <a:spcAft>
                  <a:spcPts val="0"/>
                </a:spcAft>
                <a:buClr>
                  <a:schemeClr val="lt1"/>
                </a:buClr>
                <a:buSzPts val="3800"/>
                <a:buFont typeface="Calibri"/>
                <a:buNone/>
              </a:pPr>
              <a:r>
                <a:rPr lang="it-IT" sz="3800">
                  <a:solidFill>
                    <a:schemeClr val="lt1"/>
                  </a:solidFill>
                  <a:latin typeface="Calibri"/>
                  <a:ea typeface="Calibri"/>
                  <a:cs typeface="Calibri"/>
                  <a:sym typeface="Calibri"/>
                </a:rPr>
                <a:t>LEVE di LEADERSHIP</a:t>
              </a:r>
              <a:endParaRPr/>
            </a:p>
          </p:txBody>
        </p:sp>
      </p:grpSp>
      <p:sp>
        <p:nvSpPr>
          <p:cNvPr id="435" name="Google Shape;435;p41"/>
          <p:cNvSpPr txBox="1"/>
          <p:nvPr/>
        </p:nvSpPr>
        <p:spPr>
          <a:xfrm>
            <a:off x="439446" y="3186429"/>
            <a:ext cx="11296834" cy="2760756"/>
          </a:xfrm>
          <a:prstGeom prst="rect">
            <a:avLst/>
          </a:prstGeom>
          <a:solidFill>
            <a:srgbClr val="EDEDED"/>
          </a:solidFill>
          <a:ln>
            <a:noFill/>
          </a:ln>
        </p:spPr>
        <p:txBody>
          <a:bodyPr anchorCtr="0" anchor="t" bIns="45700" lIns="91425" spcFirstLastPara="1" rIns="91425" wrap="square" tIns="45700">
            <a:spAutoFit/>
          </a:bodyPr>
          <a:lstStyle/>
          <a:p>
            <a:pPr indent="-457200" lvl="0" marL="457200" marR="0" rtl="0" algn="l">
              <a:lnSpc>
                <a:spcPct val="90000"/>
              </a:lnSpc>
              <a:spcBef>
                <a:spcPts val="0"/>
              </a:spcBef>
              <a:spcAft>
                <a:spcPts val="0"/>
              </a:spcAft>
              <a:buClr>
                <a:schemeClr val="dk1"/>
              </a:buClr>
              <a:buSzPts val="2800"/>
              <a:buFont typeface="Arial"/>
              <a:buChar char="•"/>
            </a:pPr>
            <a:r>
              <a:rPr lang="it-IT" sz="2800">
                <a:solidFill>
                  <a:schemeClr val="dk1"/>
                </a:solidFill>
                <a:latin typeface="Calibri"/>
                <a:ea typeface="Calibri"/>
                <a:cs typeface="Calibri"/>
                <a:sym typeface="Calibri"/>
              </a:rPr>
              <a:t>Definizione da parte del </a:t>
            </a:r>
            <a:r>
              <a:rPr b="1" lang="it-IT" sz="2800">
                <a:solidFill>
                  <a:schemeClr val="dk1"/>
                </a:solidFill>
                <a:latin typeface="Calibri"/>
                <a:ea typeface="Calibri"/>
                <a:cs typeface="Calibri"/>
                <a:sym typeface="Calibri"/>
              </a:rPr>
              <a:t>Collegio dei Docenti del nuovo impianto valutativo. </a:t>
            </a:r>
            <a:endParaRPr sz="2800">
              <a:solidFill>
                <a:schemeClr val="dk1"/>
              </a:solidFill>
              <a:latin typeface="Calibri"/>
              <a:ea typeface="Calibri"/>
              <a:cs typeface="Calibri"/>
              <a:sym typeface="Calibri"/>
            </a:endParaRPr>
          </a:p>
          <a:p>
            <a:pPr indent="-457200" lvl="0" marL="457200" marR="0" rtl="0" algn="l">
              <a:lnSpc>
                <a:spcPct val="90000"/>
              </a:lnSpc>
              <a:spcBef>
                <a:spcPts val="980"/>
              </a:spcBef>
              <a:spcAft>
                <a:spcPts val="0"/>
              </a:spcAft>
              <a:buClr>
                <a:schemeClr val="dk1"/>
              </a:buClr>
              <a:buSzPts val="2800"/>
              <a:buFont typeface="Arial"/>
              <a:buChar char="•"/>
            </a:pPr>
            <a:r>
              <a:rPr b="1" lang="it-IT" sz="2800">
                <a:solidFill>
                  <a:schemeClr val="dk1"/>
                </a:solidFill>
                <a:latin typeface="Calibri"/>
                <a:ea typeface="Calibri"/>
                <a:cs typeface="Calibri"/>
                <a:sym typeface="Calibri"/>
              </a:rPr>
              <a:t>Comunicazione rispetto ai cambiamenti in atto, soprattutto con i genitori</a:t>
            </a:r>
            <a:r>
              <a:rPr lang="it-IT" sz="2800">
                <a:solidFill>
                  <a:schemeClr val="dk1"/>
                </a:solidFill>
                <a:latin typeface="Calibri"/>
                <a:ea typeface="Calibri"/>
                <a:cs typeface="Calibri"/>
                <a:sym typeface="Calibri"/>
              </a:rPr>
              <a:t>.</a:t>
            </a:r>
            <a:r>
              <a:rPr lang="it-IT" sz="2000">
                <a:solidFill>
                  <a:schemeClr val="dk1"/>
                </a:solidFill>
                <a:latin typeface="Calibri"/>
                <a:ea typeface="Calibri"/>
                <a:cs typeface="Calibri"/>
                <a:sym typeface="Calibri"/>
              </a:rPr>
              <a:t> </a:t>
            </a:r>
            <a:endParaRPr/>
          </a:p>
          <a:p>
            <a:pPr indent="-457200" lvl="0" marL="457200" marR="0" rtl="0" algn="l">
              <a:lnSpc>
                <a:spcPct val="90000"/>
              </a:lnSpc>
              <a:spcBef>
                <a:spcPts val="980"/>
              </a:spcBef>
              <a:spcAft>
                <a:spcPts val="0"/>
              </a:spcAft>
              <a:buClr>
                <a:schemeClr val="dk1"/>
              </a:buClr>
              <a:buSzPts val="2800"/>
              <a:buFont typeface="Arial"/>
              <a:buChar char="•"/>
            </a:pPr>
            <a:r>
              <a:rPr b="1" lang="it-IT" sz="2800">
                <a:solidFill>
                  <a:schemeClr val="dk1"/>
                </a:solidFill>
                <a:latin typeface="Calibri"/>
                <a:ea typeface="Calibri"/>
                <a:cs typeface="Calibri"/>
                <a:sym typeface="Calibri"/>
              </a:rPr>
              <a:t>Coerenza</a:t>
            </a:r>
            <a:r>
              <a:rPr lang="it-IT" sz="2800">
                <a:solidFill>
                  <a:schemeClr val="dk1"/>
                </a:solidFill>
                <a:latin typeface="Calibri"/>
                <a:ea typeface="Calibri"/>
                <a:cs typeface="Calibri"/>
                <a:sym typeface="Calibri"/>
              </a:rPr>
              <a:t> del curricolo di istituto </a:t>
            </a:r>
            <a:r>
              <a:rPr b="1" lang="it-IT" sz="2800">
                <a:solidFill>
                  <a:schemeClr val="dk1"/>
                </a:solidFill>
                <a:latin typeface="Calibri"/>
                <a:ea typeface="Calibri"/>
                <a:cs typeface="Calibri"/>
                <a:sym typeface="Calibri"/>
              </a:rPr>
              <a:t>con ordinanza e linee guida</a:t>
            </a:r>
            <a:r>
              <a:rPr lang="it-IT" sz="2800">
                <a:solidFill>
                  <a:schemeClr val="dk1"/>
                </a:solidFill>
                <a:latin typeface="Calibri"/>
                <a:ea typeface="Calibri"/>
                <a:cs typeface="Calibri"/>
                <a:sym typeface="Calibri"/>
              </a:rPr>
              <a:t>.</a:t>
            </a:r>
            <a:endParaRPr/>
          </a:p>
          <a:p>
            <a:pPr indent="-330200" lvl="0" marL="457200" marR="0" rtl="0" algn="l">
              <a:lnSpc>
                <a:spcPct val="90000"/>
              </a:lnSpc>
              <a:spcBef>
                <a:spcPts val="980"/>
              </a:spcBef>
              <a:spcAft>
                <a:spcPts val="0"/>
              </a:spcAft>
              <a:buClr>
                <a:schemeClr val="dk1"/>
              </a:buClr>
              <a:buSzPts val="2000"/>
              <a:buFont typeface="Arial"/>
              <a:buNone/>
            </a:pPr>
            <a:r>
              <a:t/>
            </a:r>
            <a:endParaRPr sz="20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5">
                                            <p:txEl>
                                              <p:pRg end="0" st="0"/>
                                            </p:txEl>
                                          </p:spTgt>
                                        </p:tgtEl>
                                        <p:attrNameLst>
                                          <p:attrName>style.visibility</p:attrName>
                                        </p:attrNameLst>
                                      </p:cBhvr>
                                      <p:to>
                                        <p:strVal val="visible"/>
                                      </p:to>
                                    </p:set>
                                    <p:animEffect filter="fade" transition="in">
                                      <p:cBhvr>
                                        <p:cTn dur="500"/>
                                        <p:tgtEl>
                                          <p:spTgt spid="43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5">
                                            <p:txEl>
                                              <p:pRg end="1" st="1"/>
                                            </p:txEl>
                                          </p:spTgt>
                                        </p:tgtEl>
                                        <p:attrNameLst>
                                          <p:attrName>style.visibility</p:attrName>
                                        </p:attrNameLst>
                                      </p:cBhvr>
                                      <p:to>
                                        <p:strVal val="visible"/>
                                      </p:to>
                                    </p:set>
                                    <p:animEffect filter="fade" transition="in">
                                      <p:cBhvr>
                                        <p:cTn dur="500"/>
                                        <p:tgtEl>
                                          <p:spTgt spid="43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5">
                                            <p:txEl>
                                              <p:pRg end="2" st="2"/>
                                            </p:txEl>
                                          </p:spTgt>
                                        </p:tgtEl>
                                        <p:attrNameLst>
                                          <p:attrName>style.visibility</p:attrName>
                                        </p:attrNameLst>
                                      </p:cBhvr>
                                      <p:to>
                                        <p:strVal val="visible"/>
                                      </p:to>
                                    </p:set>
                                    <p:animEffect filter="fade" transition="in">
                                      <p:cBhvr>
                                        <p:cTn dur="500"/>
                                        <p:tgtEl>
                                          <p:spTgt spid="43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5">
                                            <p:txEl>
                                              <p:pRg end="3" st="3"/>
                                            </p:txEl>
                                          </p:spTgt>
                                        </p:tgtEl>
                                        <p:attrNameLst>
                                          <p:attrName>style.visibility</p:attrName>
                                        </p:attrNameLst>
                                      </p:cBhvr>
                                      <p:to>
                                        <p:strVal val="visible"/>
                                      </p:to>
                                    </p:set>
                                    <p:animEffect filter="fade" transition="in">
                                      <p:cBhvr>
                                        <p:cTn dur="500"/>
                                        <p:tgtEl>
                                          <p:spTgt spid="435">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9" name="Shape 439"/>
        <p:cNvGrpSpPr/>
        <p:nvPr/>
      </p:nvGrpSpPr>
      <p:grpSpPr>
        <a:xfrm>
          <a:off x="0" y="0"/>
          <a:ext cx="0" cy="0"/>
          <a:chOff x="0" y="0"/>
          <a:chExt cx="0" cy="0"/>
        </a:xfrm>
      </p:grpSpPr>
      <p:sp>
        <p:nvSpPr>
          <p:cNvPr id="440" name="Google Shape;440;p42"/>
          <p:cNvSpPr txBox="1"/>
          <p:nvPr>
            <p:ph idx="1" type="body"/>
          </p:nvPr>
        </p:nvSpPr>
        <p:spPr>
          <a:xfrm>
            <a:off x="701336" y="1650188"/>
            <a:ext cx="10624125" cy="4399630"/>
          </a:xfrm>
          <a:prstGeom prst="rect">
            <a:avLst/>
          </a:prstGeom>
          <a:solidFill>
            <a:srgbClr val="EDEDED"/>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800"/>
              <a:buNone/>
            </a:pPr>
            <a:r>
              <a:rPr lang="it-IT" sz="4800"/>
              <a:t>Quali sono gli aspetti sui quali concentrare eventuali sforzi </a:t>
            </a:r>
            <a:endParaRPr/>
          </a:p>
          <a:p>
            <a:pPr indent="0" lvl="0" marL="0" rtl="0" algn="ctr">
              <a:lnSpc>
                <a:spcPct val="90000"/>
              </a:lnSpc>
              <a:spcBef>
                <a:spcPts val="1000"/>
              </a:spcBef>
              <a:spcAft>
                <a:spcPts val="0"/>
              </a:spcAft>
              <a:buClr>
                <a:schemeClr val="dk1"/>
              </a:buClr>
              <a:buSzPts val="4800"/>
              <a:buNone/>
            </a:pPr>
            <a:r>
              <a:rPr lang="it-IT" sz="4800"/>
              <a:t>rispetto alla valutazione formativa?</a:t>
            </a:r>
            <a:endParaRPr/>
          </a:p>
          <a:p>
            <a:pPr indent="-50800" lvl="0" marL="228600" rtl="0" algn="ctr">
              <a:lnSpc>
                <a:spcPct val="90000"/>
              </a:lnSpc>
              <a:spcBef>
                <a:spcPts val="1000"/>
              </a:spcBef>
              <a:spcAft>
                <a:spcPts val="0"/>
              </a:spcAft>
              <a:buClr>
                <a:schemeClr val="dk1"/>
              </a:buClr>
              <a:buSzPts val="2800"/>
              <a:buNone/>
            </a:pPr>
            <a:r>
              <a:t/>
            </a:r>
            <a:endParaRPr/>
          </a:p>
        </p:txBody>
      </p:sp>
      <p:sp>
        <p:nvSpPr>
          <p:cNvPr id="441" name="Google Shape;441;p42"/>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LA DOMANDA CHIAVE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0">
                                            <p:txEl>
                                              <p:pRg end="0" st="0"/>
                                            </p:txEl>
                                          </p:spTgt>
                                        </p:tgtEl>
                                        <p:attrNameLst>
                                          <p:attrName>style.visibility</p:attrName>
                                        </p:attrNameLst>
                                      </p:cBhvr>
                                      <p:to>
                                        <p:strVal val="visible"/>
                                      </p:to>
                                    </p:set>
                                    <p:animEffect filter="fade" transition="in">
                                      <p:cBhvr>
                                        <p:cTn dur="500"/>
                                        <p:tgtEl>
                                          <p:spTgt spid="44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0">
                                            <p:txEl>
                                              <p:pRg end="1" st="1"/>
                                            </p:txEl>
                                          </p:spTgt>
                                        </p:tgtEl>
                                        <p:attrNameLst>
                                          <p:attrName>style.visibility</p:attrName>
                                        </p:attrNameLst>
                                      </p:cBhvr>
                                      <p:to>
                                        <p:strVal val="visible"/>
                                      </p:to>
                                    </p:set>
                                    <p:animEffect filter="fade" transition="in">
                                      <p:cBhvr>
                                        <p:cTn dur="500"/>
                                        <p:tgtEl>
                                          <p:spTgt spid="44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0">
                                            <p:txEl>
                                              <p:pRg end="2" st="2"/>
                                            </p:txEl>
                                          </p:spTgt>
                                        </p:tgtEl>
                                        <p:attrNameLst>
                                          <p:attrName>style.visibility</p:attrName>
                                        </p:attrNameLst>
                                      </p:cBhvr>
                                      <p:to>
                                        <p:strVal val="visible"/>
                                      </p:to>
                                    </p:set>
                                    <p:animEffect filter="fade" transition="in">
                                      <p:cBhvr>
                                        <p:cTn dur="500"/>
                                        <p:tgtEl>
                                          <p:spTgt spid="440">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5" name="Shape 445"/>
        <p:cNvGrpSpPr/>
        <p:nvPr/>
      </p:nvGrpSpPr>
      <p:grpSpPr>
        <a:xfrm>
          <a:off x="0" y="0"/>
          <a:ext cx="0" cy="0"/>
          <a:chOff x="0" y="0"/>
          <a:chExt cx="0" cy="0"/>
        </a:xfrm>
      </p:grpSpPr>
      <p:sp>
        <p:nvSpPr>
          <p:cNvPr id="446" name="Google Shape;446;p43"/>
          <p:cNvSpPr txBox="1"/>
          <p:nvPr>
            <p:ph idx="1" type="body"/>
          </p:nvPr>
        </p:nvSpPr>
        <p:spPr>
          <a:xfrm>
            <a:off x="526473" y="1825624"/>
            <a:ext cx="11129817" cy="4519757"/>
          </a:xfrm>
          <a:prstGeom prst="rect">
            <a:avLst/>
          </a:prstGeom>
          <a:solidFill>
            <a:srgbClr val="EDEDED"/>
          </a:solidFill>
          <a:ln>
            <a:noFill/>
          </a:ln>
        </p:spPr>
        <p:txBody>
          <a:bodyPr anchorCtr="0" anchor="ctr"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3200"/>
              <a:buChar char="•"/>
            </a:pPr>
            <a:r>
              <a:rPr b="1" lang="it-IT" sz="3200"/>
              <a:t>La valutazione ha funzione formativa </a:t>
            </a:r>
            <a:r>
              <a:rPr lang="it-IT" sz="3200"/>
              <a:t>- valutazione per l’apprendimento.</a:t>
            </a:r>
            <a:endParaRPr/>
          </a:p>
          <a:p>
            <a:pPr indent="-228600" lvl="0" marL="228600" rtl="0" algn="just">
              <a:lnSpc>
                <a:spcPct val="90000"/>
              </a:lnSpc>
              <a:spcBef>
                <a:spcPts val="1000"/>
              </a:spcBef>
              <a:spcAft>
                <a:spcPts val="0"/>
              </a:spcAft>
              <a:buClr>
                <a:schemeClr val="dk1"/>
              </a:buClr>
              <a:buSzPts val="3200"/>
              <a:buChar char="•"/>
            </a:pPr>
            <a:r>
              <a:rPr b="1" lang="it-IT" sz="3200"/>
              <a:t>La valutazione consente di rappresentare, in trasparenza, gli articolati processi cognitivi e meta-cognitivi, emotivi e sociali </a:t>
            </a:r>
            <a:r>
              <a:rPr lang="it-IT" sz="3200"/>
              <a:t>attraverso i quali si manifestano i risultati degli apprendimenti. </a:t>
            </a:r>
            <a:endParaRPr/>
          </a:p>
        </p:txBody>
      </p:sp>
      <p:sp>
        <p:nvSpPr>
          <p:cNvPr id="447" name="Google Shape;447;p43"/>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LA VALUTAZIONE FORMATIVA</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1" name="Shape 451"/>
        <p:cNvGrpSpPr/>
        <p:nvPr/>
      </p:nvGrpSpPr>
      <p:grpSpPr>
        <a:xfrm>
          <a:off x="0" y="0"/>
          <a:ext cx="0" cy="0"/>
          <a:chOff x="0" y="0"/>
          <a:chExt cx="0" cy="0"/>
        </a:xfrm>
      </p:grpSpPr>
      <p:sp>
        <p:nvSpPr>
          <p:cNvPr id="452" name="Google Shape;452;p44"/>
          <p:cNvSpPr txBox="1"/>
          <p:nvPr>
            <p:ph idx="1" type="body"/>
          </p:nvPr>
        </p:nvSpPr>
        <p:spPr>
          <a:xfrm>
            <a:off x="372861" y="1477819"/>
            <a:ext cx="11478827" cy="4648346"/>
          </a:xfrm>
          <a:prstGeom prst="rect">
            <a:avLst/>
          </a:prstGeom>
          <a:solidFill>
            <a:srgbClr val="EDEDED"/>
          </a:solidFill>
          <a:ln>
            <a:noFill/>
          </a:ln>
        </p:spPr>
        <p:txBody>
          <a:bodyPr anchorCtr="0" anchor="ctr" bIns="45700" lIns="91425" spcFirstLastPara="1" rIns="91425" wrap="square" tIns="45700">
            <a:normAutofit/>
          </a:bodyPr>
          <a:lstStyle/>
          <a:p>
            <a:pPr indent="0" lvl="0" marL="0" rtl="0" algn="just">
              <a:lnSpc>
                <a:spcPct val="90000"/>
              </a:lnSpc>
              <a:spcBef>
                <a:spcPts val="0"/>
              </a:spcBef>
              <a:spcAft>
                <a:spcPts val="0"/>
              </a:spcAft>
              <a:buClr>
                <a:schemeClr val="dk1"/>
              </a:buClr>
              <a:buSzPts val="3200"/>
              <a:buNone/>
            </a:pPr>
            <a:r>
              <a:rPr lang="it-IT" sz="3200"/>
              <a:t>Nella scuola il momento della </a:t>
            </a:r>
            <a:r>
              <a:rPr b="1" lang="it-IT" sz="3200"/>
              <a:t>valutazione è intrinseco </a:t>
            </a:r>
            <a:r>
              <a:rPr lang="it-IT" sz="3200"/>
              <a:t>al lavoro stesso dell’alunno. Il processo valutativo deve tendere a </a:t>
            </a:r>
            <a:r>
              <a:rPr b="1" lang="it-IT" sz="3200"/>
              <a:t>valorizzare le capacità di ciascuno e deve servire agli insegnanti per verificare la validità del percorso educativo-didattico. </a:t>
            </a:r>
            <a:endParaRPr/>
          </a:p>
        </p:txBody>
      </p:sp>
      <p:sp>
        <p:nvSpPr>
          <p:cNvPr id="453" name="Google Shape;453;p44"/>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ANCORA …</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7" name="Shape 457"/>
        <p:cNvGrpSpPr/>
        <p:nvPr/>
      </p:nvGrpSpPr>
      <p:grpSpPr>
        <a:xfrm>
          <a:off x="0" y="0"/>
          <a:ext cx="0" cy="0"/>
          <a:chOff x="0" y="0"/>
          <a:chExt cx="0" cy="0"/>
        </a:xfrm>
      </p:grpSpPr>
      <p:sp>
        <p:nvSpPr>
          <p:cNvPr id="458" name="Google Shape;458;p45"/>
          <p:cNvSpPr txBox="1"/>
          <p:nvPr>
            <p:ph idx="1" type="body"/>
          </p:nvPr>
        </p:nvSpPr>
        <p:spPr>
          <a:xfrm>
            <a:off x="494522" y="1385455"/>
            <a:ext cx="11124823" cy="4740708"/>
          </a:xfrm>
          <a:prstGeom prst="rect">
            <a:avLst/>
          </a:prstGeom>
          <a:solidFill>
            <a:srgbClr val="EDEDED"/>
          </a:solidFill>
          <a:ln>
            <a:noFill/>
          </a:ln>
        </p:spPr>
        <p:txBody>
          <a:bodyPr anchorCtr="0" anchor="ctr" bIns="45700" lIns="91425" spcFirstLastPara="1" rIns="91425" wrap="square" tIns="45700">
            <a:noAutofit/>
          </a:bodyPr>
          <a:lstStyle/>
          <a:p>
            <a:pPr indent="-228600" lvl="0" marL="228600" rtl="0" algn="just">
              <a:lnSpc>
                <a:spcPct val="90000"/>
              </a:lnSpc>
              <a:spcBef>
                <a:spcPts val="0"/>
              </a:spcBef>
              <a:spcAft>
                <a:spcPts val="0"/>
              </a:spcAft>
              <a:buClr>
                <a:schemeClr val="dk1"/>
              </a:buClr>
              <a:buSzPts val="3200"/>
              <a:buChar char="•"/>
            </a:pPr>
            <a:r>
              <a:rPr lang="it-IT" sz="3200"/>
              <a:t>Per procedere in questa direzione bisogna </a:t>
            </a:r>
            <a:r>
              <a:rPr b="1" lang="it-IT" sz="3200"/>
              <a:t>riflettere su “cosa” si debba valutare</a:t>
            </a:r>
            <a:r>
              <a:rPr lang="it-IT" sz="3200"/>
              <a:t>, comprendendo obiettivi disciplinari e trasversali, e domandandosi </a:t>
            </a:r>
            <a:r>
              <a:rPr b="1" lang="it-IT" sz="3200"/>
              <a:t>“come” farlo</a:t>
            </a:r>
            <a:r>
              <a:rPr lang="it-IT" sz="3200"/>
              <a:t>, attraverso quali osservazioni e quali strumenti. </a:t>
            </a:r>
            <a:endParaRPr/>
          </a:p>
          <a:p>
            <a:pPr indent="-228600" lvl="0" marL="228600" rtl="0" algn="just">
              <a:lnSpc>
                <a:spcPct val="90000"/>
              </a:lnSpc>
              <a:spcBef>
                <a:spcPts val="1000"/>
              </a:spcBef>
              <a:spcAft>
                <a:spcPts val="0"/>
              </a:spcAft>
              <a:buClr>
                <a:schemeClr val="dk1"/>
              </a:buClr>
              <a:buSzPts val="3200"/>
              <a:buChar char="•"/>
            </a:pPr>
            <a:r>
              <a:rPr lang="it-IT" sz="3200"/>
              <a:t>Questo lavoro orienta la progettazione didattica, proprio per poter proporre contenuti e attività con strumenti e mezzi adeguati ai diversi stili di apprendimento.</a:t>
            </a:r>
            <a:endParaRPr/>
          </a:p>
        </p:txBody>
      </p:sp>
      <p:sp>
        <p:nvSpPr>
          <p:cNvPr id="459" name="Google Shape;459;p45"/>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IL LAVORO DA FARE</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3" name="Shape 463"/>
        <p:cNvGrpSpPr/>
        <p:nvPr/>
      </p:nvGrpSpPr>
      <p:grpSpPr>
        <a:xfrm>
          <a:off x="0" y="0"/>
          <a:ext cx="0" cy="0"/>
          <a:chOff x="0" y="0"/>
          <a:chExt cx="0" cy="0"/>
        </a:xfrm>
      </p:grpSpPr>
      <p:sp>
        <p:nvSpPr>
          <p:cNvPr id="464" name="Google Shape;464;p46"/>
          <p:cNvSpPr txBox="1"/>
          <p:nvPr>
            <p:ph idx="1" type="body"/>
          </p:nvPr>
        </p:nvSpPr>
        <p:spPr>
          <a:xfrm>
            <a:off x="377505" y="1233182"/>
            <a:ext cx="11110730" cy="5276675"/>
          </a:xfrm>
          <a:prstGeom prst="rect">
            <a:avLst/>
          </a:prstGeom>
          <a:solidFill>
            <a:srgbClr val="EDEDED"/>
          </a:solidFill>
          <a:ln>
            <a:noFill/>
          </a:ln>
        </p:spPr>
        <p:txBody>
          <a:bodyPr anchorCtr="0" anchor="ctr" bIns="45700" lIns="91425" spcFirstLastPara="1" rIns="91425" wrap="square" tIns="45700">
            <a:normAutofit fontScale="92500" lnSpcReduction="20000"/>
          </a:bodyPr>
          <a:lstStyle/>
          <a:p>
            <a:pPr indent="-228600" lvl="0" marL="228600" rtl="0" algn="just">
              <a:lnSpc>
                <a:spcPct val="90000"/>
              </a:lnSpc>
              <a:spcBef>
                <a:spcPts val="0"/>
              </a:spcBef>
              <a:spcAft>
                <a:spcPts val="0"/>
              </a:spcAft>
              <a:buClr>
                <a:schemeClr val="dk1"/>
              </a:buClr>
              <a:buSzPct val="100000"/>
              <a:buChar char="•"/>
            </a:pPr>
            <a:r>
              <a:rPr lang="it-IT"/>
              <a:t>Superare una valutazione concentrata solamente sulle prove finali (verifiche, interrogazioni) e proporre invece </a:t>
            </a:r>
            <a:r>
              <a:rPr b="1" lang="it-IT"/>
              <a:t>strumenti di osservazione</a:t>
            </a:r>
            <a:r>
              <a:rPr lang="it-IT"/>
              <a:t>, </a:t>
            </a:r>
            <a:r>
              <a:rPr b="1" lang="it-IT"/>
              <a:t>valutazione e autovalutazione </a:t>
            </a:r>
            <a:r>
              <a:rPr lang="it-IT"/>
              <a:t>dei percorsi;</a:t>
            </a:r>
            <a:endParaRPr/>
          </a:p>
          <a:p>
            <a:pPr indent="-228600" lvl="0" marL="228600" rtl="0" algn="just">
              <a:lnSpc>
                <a:spcPct val="90000"/>
              </a:lnSpc>
              <a:spcBef>
                <a:spcPts val="1000"/>
              </a:spcBef>
              <a:spcAft>
                <a:spcPts val="0"/>
              </a:spcAft>
              <a:buClr>
                <a:schemeClr val="dk1"/>
              </a:buClr>
              <a:buSzPct val="100000"/>
              <a:buChar char="•"/>
            </a:pPr>
            <a:r>
              <a:rPr b="1" lang="it-IT"/>
              <a:t>Fornire agli studenti un immediato feed-back </a:t>
            </a:r>
            <a:r>
              <a:rPr lang="it-IT"/>
              <a:t>del lavoro svolto e una validazione condivisa dello percorso in atto;</a:t>
            </a:r>
            <a:endParaRPr/>
          </a:p>
          <a:p>
            <a:pPr indent="-228600" lvl="0" marL="228600" rtl="0" algn="just">
              <a:lnSpc>
                <a:spcPct val="90000"/>
              </a:lnSpc>
              <a:spcBef>
                <a:spcPts val="1000"/>
              </a:spcBef>
              <a:spcAft>
                <a:spcPts val="0"/>
              </a:spcAft>
              <a:buClr>
                <a:schemeClr val="dk1"/>
              </a:buClr>
              <a:buSzPct val="100000"/>
              <a:buChar char="•"/>
            </a:pPr>
            <a:r>
              <a:rPr lang="it-IT"/>
              <a:t>Introdurre un </a:t>
            </a:r>
            <a:r>
              <a:rPr b="1" lang="it-IT"/>
              <a:t>lessico valutativo </a:t>
            </a:r>
            <a:r>
              <a:rPr lang="it-IT"/>
              <a:t>che superi l’idea di semplice misurazione;</a:t>
            </a:r>
            <a:endParaRPr/>
          </a:p>
          <a:p>
            <a:pPr indent="-228600" lvl="0" marL="228600" rtl="0" algn="just">
              <a:lnSpc>
                <a:spcPct val="90000"/>
              </a:lnSpc>
              <a:spcBef>
                <a:spcPts val="1000"/>
              </a:spcBef>
              <a:spcAft>
                <a:spcPts val="0"/>
              </a:spcAft>
              <a:buClr>
                <a:schemeClr val="dk1"/>
              </a:buClr>
              <a:buSzPct val="100000"/>
              <a:buChar char="•"/>
            </a:pPr>
            <a:r>
              <a:rPr lang="it-IT"/>
              <a:t>Permettere una </a:t>
            </a:r>
            <a:r>
              <a:rPr b="1" lang="it-IT"/>
              <a:t>rilevazione del raggiungimento di specifici obiettivi </a:t>
            </a:r>
            <a:r>
              <a:rPr lang="it-IT"/>
              <a:t>che consenta allo studente di riorientarsi nel lavoro;</a:t>
            </a:r>
            <a:endParaRPr/>
          </a:p>
          <a:p>
            <a:pPr indent="-228600" lvl="0" marL="228600" rtl="0" algn="just">
              <a:lnSpc>
                <a:spcPct val="90000"/>
              </a:lnSpc>
              <a:spcBef>
                <a:spcPts val="1000"/>
              </a:spcBef>
              <a:spcAft>
                <a:spcPts val="0"/>
              </a:spcAft>
              <a:buClr>
                <a:schemeClr val="dk1"/>
              </a:buClr>
              <a:buSzPct val="100000"/>
              <a:buChar char="•"/>
            </a:pPr>
            <a:r>
              <a:rPr lang="it-IT"/>
              <a:t>Fornire agli studenti </a:t>
            </a:r>
            <a:r>
              <a:rPr b="1" lang="it-IT"/>
              <a:t>strumenti per l’autovalutazione;</a:t>
            </a:r>
            <a:endParaRPr/>
          </a:p>
          <a:p>
            <a:pPr indent="-228600" lvl="0" marL="228600" rtl="0" algn="just">
              <a:lnSpc>
                <a:spcPct val="90000"/>
              </a:lnSpc>
              <a:spcBef>
                <a:spcPts val="1000"/>
              </a:spcBef>
              <a:spcAft>
                <a:spcPts val="0"/>
              </a:spcAft>
              <a:buClr>
                <a:schemeClr val="dk1"/>
              </a:buClr>
              <a:buSzPct val="100000"/>
              <a:buChar char="•"/>
            </a:pPr>
            <a:r>
              <a:rPr lang="it-IT"/>
              <a:t>Rendere </a:t>
            </a:r>
            <a:r>
              <a:rPr b="1" lang="it-IT"/>
              <a:t>effettiva una valutazione formativa</a:t>
            </a:r>
            <a:r>
              <a:rPr lang="it-IT"/>
              <a:t>, comprendendo anche la riflessione su strategie per modificare comportamenti e azioni;</a:t>
            </a:r>
            <a:endParaRPr/>
          </a:p>
          <a:p>
            <a:pPr indent="-228600" lvl="0" marL="228600" rtl="0" algn="just">
              <a:lnSpc>
                <a:spcPct val="90000"/>
              </a:lnSpc>
              <a:spcBef>
                <a:spcPts val="1000"/>
              </a:spcBef>
              <a:spcAft>
                <a:spcPts val="0"/>
              </a:spcAft>
              <a:buClr>
                <a:schemeClr val="dk1"/>
              </a:buClr>
              <a:buSzPct val="100000"/>
              <a:buChar char="•"/>
            </a:pPr>
            <a:r>
              <a:rPr lang="it-IT"/>
              <a:t>Fornire ai genitori un </a:t>
            </a:r>
            <a:r>
              <a:rPr b="1" lang="it-IT"/>
              <a:t>modello comunicativo </a:t>
            </a:r>
            <a:r>
              <a:rPr lang="it-IT"/>
              <a:t>che permetta di seguire l’andamento dei propri figli attraverso le attività condotte e non solo nei risultati delle prove di verifica.</a:t>
            </a:r>
            <a:endParaRPr/>
          </a:p>
        </p:txBody>
      </p:sp>
      <p:sp>
        <p:nvSpPr>
          <p:cNvPr id="465" name="Google Shape;465;p46"/>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IL LAVORO DA FARE</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9" name="Shape 469"/>
        <p:cNvGrpSpPr/>
        <p:nvPr/>
      </p:nvGrpSpPr>
      <p:grpSpPr>
        <a:xfrm>
          <a:off x="0" y="0"/>
          <a:ext cx="0" cy="0"/>
          <a:chOff x="0" y="0"/>
          <a:chExt cx="0" cy="0"/>
        </a:xfrm>
      </p:grpSpPr>
      <p:sp>
        <p:nvSpPr>
          <p:cNvPr id="470" name="Google Shape;470;p47"/>
          <p:cNvSpPr txBox="1"/>
          <p:nvPr>
            <p:ph idx="1" type="body"/>
          </p:nvPr>
        </p:nvSpPr>
        <p:spPr>
          <a:xfrm>
            <a:off x="545284" y="1493520"/>
            <a:ext cx="11190914" cy="4915668"/>
          </a:xfrm>
          <a:prstGeom prst="rect">
            <a:avLst/>
          </a:prstGeom>
          <a:solidFill>
            <a:srgbClr val="EDEDED"/>
          </a:solidFill>
          <a:ln>
            <a:noFill/>
          </a:ln>
        </p:spPr>
        <p:txBody>
          <a:bodyPr anchorCtr="0" anchor="ctr"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it-IT"/>
              <a:t>Esame degli strumenti in uso e delle pratiche valutative attuate per far emergere e analizzare i criteri adottati (impliciti e/o espliciti);</a:t>
            </a:r>
            <a:endParaRPr/>
          </a:p>
          <a:p>
            <a:pPr indent="-228600" lvl="0" marL="228600" rtl="0" algn="just">
              <a:lnSpc>
                <a:spcPct val="90000"/>
              </a:lnSpc>
              <a:spcBef>
                <a:spcPts val="1000"/>
              </a:spcBef>
              <a:spcAft>
                <a:spcPts val="0"/>
              </a:spcAft>
              <a:buClr>
                <a:schemeClr val="dk1"/>
              </a:buClr>
              <a:buSzPts val="2800"/>
              <a:buChar char="•"/>
            </a:pPr>
            <a:r>
              <a:rPr lang="it-IT"/>
              <a:t>Affrontare il problema della documentazione dei percorsi;</a:t>
            </a:r>
            <a:endParaRPr/>
          </a:p>
          <a:p>
            <a:pPr indent="-228600" lvl="0" marL="228600" rtl="0" algn="just">
              <a:lnSpc>
                <a:spcPct val="90000"/>
              </a:lnSpc>
              <a:spcBef>
                <a:spcPts val="1000"/>
              </a:spcBef>
              <a:spcAft>
                <a:spcPts val="0"/>
              </a:spcAft>
              <a:buClr>
                <a:schemeClr val="dk1"/>
              </a:buClr>
              <a:buSzPts val="2800"/>
              <a:buChar char="•"/>
            </a:pPr>
            <a:r>
              <a:rPr lang="it-IT"/>
              <a:t>Riprendere gli obiettivi significativi delle discipline;</a:t>
            </a:r>
            <a:endParaRPr/>
          </a:p>
          <a:p>
            <a:pPr indent="-228600" lvl="0" marL="228600" rtl="0" algn="just">
              <a:lnSpc>
                <a:spcPct val="90000"/>
              </a:lnSpc>
              <a:spcBef>
                <a:spcPts val="1000"/>
              </a:spcBef>
              <a:spcAft>
                <a:spcPts val="0"/>
              </a:spcAft>
              <a:buClr>
                <a:schemeClr val="dk1"/>
              </a:buClr>
              <a:buSzPts val="2800"/>
              <a:buChar char="•"/>
            </a:pPr>
            <a:r>
              <a:rPr lang="it-IT"/>
              <a:t>Predisporre attività che permettano di raccogliere evidenze per la valutazione formativa;</a:t>
            </a:r>
            <a:endParaRPr/>
          </a:p>
          <a:p>
            <a:pPr indent="-228600" lvl="0" marL="228600" rtl="0" algn="just">
              <a:lnSpc>
                <a:spcPct val="90000"/>
              </a:lnSpc>
              <a:spcBef>
                <a:spcPts val="1000"/>
              </a:spcBef>
              <a:spcAft>
                <a:spcPts val="0"/>
              </a:spcAft>
              <a:buClr>
                <a:schemeClr val="dk1"/>
              </a:buClr>
              <a:buSzPts val="2800"/>
              <a:buChar char="•"/>
            </a:pPr>
            <a:r>
              <a:rPr lang="it-IT"/>
              <a:t>Rivedere l’impianto valutativo in itinere</a:t>
            </a:r>
            <a:endParaRPr/>
          </a:p>
          <a:p>
            <a:pPr indent="-228600" lvl="0" marL="228600" rtl="0" algn="just">
              <a:lnSpc>
                <a:spcPct val="90000"/>
              </a:lnSpc>
              <a:spcBef>
                <a:spcPts val="1000"/>
              </a:spcBef>
              <a:spcAft>
                <a:spcPts val="0"/>
              </a:spcAft>
              <a:buClr>
                <a:schemeClr val="dk1"/>
              </a:buClr>
              <a:buSzPts val="2800"/>
              <a:buChar char="•"/>
            </a:pPr>
            <a:r>
              <a:rPr lang="it-IT"/>
              <a:t>Monitorare l’adeguatezza dei registri elettronici</a:t>
            </a:r>
            <a:endParaRPr/>
          </a:p>
        </p:txBody>
      </p:sp>
      <p:sp>
        <p:nvSpPr>
          <p:cNvPr id="471" name="Google Shape;471;p47"/>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ADESSO</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5" name="Shape 475"/>
        <p:cNvGrpSpPr/>
        <p:nvPr/>
      </p:nvGrpSpPr>
      <p:grpSpPr>
        <a:xfrm>
          <a:off x="0" y="0"/>
          <a:ext cx="0" cy="0"/>
          <a:chOff x="0" y="0"/>
          <a:chExt cx="0" cy="0"/>
        </a:xfrm>
      </p:grpSpPr>
      <p:sp>
        <p:nvSpPr>
          <p:cNvPr id="476" name="Google Shape;476;p48"/>
          <p:cNvSpPr txBox="1"/>
          <p:nvPr>
            <p:ph idx="1" type="body"/>
          </p:nvPr>
        </p:nvSpPr>
        <p:spPr>
          <a:xfrm>
            <a:off x="838200" y="1514764"/>
            <a:ext cx="10515600" cy="4468235"/>
          </a:xfrm>
          <a:prstGeom prst="rect">
            <a:avLst/>
          </a:prstGeom>
          <a:solidFill>
            <a:srgbClr val="EDEDED"/>
          </a:solidFill>
          <a:ln>
            <a:noFill/>
          </a:ln>
        </p:spPr>
        <p:txBody>
          <a:bodyPr anchorCtr="0" anchor="ctr" bIns="45700" lIns="91425" spcFirstLastPara="1" rIns="91425" wrap="square" tIns="45700">
            <a:normAutofit/>
          </a:bodyPr>
          <a:lstStyle/>
          <a:p>
            <a:pPr indent="-279400" lvl="0" marL="228600" rtl="0" algn="l">
              <a:lnSpc>
                <a:spcPct val="90000"/>
              </a:lnSpc>
              <a:spcBef>
                <a:spcPts val="0"/>
              </a:spcBef>
              <a:spcAft>
                <a:spcPts val="0"/>
              </a:spcAft>
              <a:buClr>
                <a:schemeClr val="dk1"/>
              </a:buClr>
              <a:buSzPts val="4400"/>
              <a:buChar char="•"/>
            </a:pPr>
            <a:r>
              <a:rPr lang="it-IT" sz="4400"/>
              <a:t> Revisione dell’impianto valutativo</a:t>
            </a:r>
            <a:endParaRPr/>
          </a:p>
          <a:p>
            <a:pPr indent="-279400" lvl="0" marL="228600" rtl="0" algn="l">
              <a:lnSpc>
                <a:spcPct val="90000"/>
              </a:lnSpc>
              <a:spcBef>
                <a:spcPts val="1000"/>
              </a:spcBef>
              <a:spcAft>
                <a:spcPts val="0"/>
              </a:spcAft>
              <a:buClr>
                <a:schemeClr val="dk1"/>
              </a:buClr>
              <a:buSzPts val="4400"/>
              <a:buChar char="•"/>
            </a:pPr>
            <a:r>
              <a:rPr lang="it-IT" sz="4400"/>
              <a:t> Revisione del curricolo verticale</a:t>
            </a:r>
            <a:endParaRPr/>
          </a:p>
          <a:p>
            <a:pPr indent="-279400" lvl="0" marL="228600" rtl="0" algn="l">
              <a:lnSpc>
                <a:spcPct val="90000"/>
              </a:lnSpc>
              <a:spcBef>
                <a:spcPts val="1000"/>
              </a:spcBef>
              <a:spcAft>
                <a:spcPts val="0"/>
              </a:spcAft>
              <a:buClr>
                <a:schemeClr val="dk1"/>
              </a:buClr>
              <a:buSzPts val="4400"/>
              <a:buChar char="•"/>
            </a:pPr>
            <a:r>
              <a:rPr lang="it-IT" sz="4400"/>
              <a:t> Coerenza valutativa interna</a:t>
            </a:r>
            <a:endParaRPr/>
          </a:p>
        </p:txBody>
      </p:sp>
      <p:sp>
        <p:nvSpPr>
          <p:cNvPr id="477" name="Google Shape;477;p48"/>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IL CANTIERE</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1" name="Shape 481"/>
        <p:cNvGrpSpPr/>
        <p:nvPr/>
      </p:nvGrpSpPr>
      <p:grpSpPr>
        <a:xfrm>
          <a:off x="0" y="0"/>
          <a:ext cx="0" cy="0"/>
          <a:chOff x="0" y="0"/>
          <a:chExt cx="0" cy="0"/>
        </a:xfrm>
      </p:grpSpPr>
      <p:sp>
        <p:nvSpPr>
          <p:cNvPr id="482" name="Google Shape;482;p49"/>
          <p:cNvSpPr txBox="1"/>
          <p:nvPr>
            <p:ph idx="1" type="body"/>
          </p:nvPr>
        </p:nvSpPr>
        <p:spPr>
          <a:xfrm>
            <a:off x="427608" y="1579163"/>
            <a:ext cx="11336784" cy="4941710"/>
          </a:xfrm>
          <a:prstGeom prst="rect">
            <a:avLst/>
          </a:prstGeom>
          <a:solidFill>
            <a:srgbClr val="EDEDED"/>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None/>
            </a:pPr>
            <a:r>
              <a:rPr lang="it-IT" sz="3200"/>
              <a:t>- Il Piano triennale dell’offerta formativa elaborato dal Collegio Docenti e le linee di indirizzo dirigenziali su cui si basa;</a:t>
            </a:r>
            <a:endParaRPr/>
          </a:p>
          <a:p>
            <a:pPr indent="0" lvl="0" marL="0" rtl="0" algn="l">
              <a:lnSpc>
                <a:spcPct val="90000"/>
              </a:lnSpc>
              <a:spcBef>
                <a:spcPts val="1000"/>
              </a:spcBef>
              <a:spcAft>
                <a:spcPts val="0"/>
              </a:spcAft>
              <a:buClr>
                <a:schemeClr val="dk1"/>
              </a:buClr>
              <a:buSzPts val="3200"/>
              <a:buNone/>
            </a:pPr>
            <a:r>
              <a:rPr lang="it-IT" sz="3200"/>
              <a:t>- Il Programma Annuale;</a:t>
            </a:r>
            <a:endParaRPr/>
          </a:p>
          <a:p>
            <a:pPr indent="0" lvl="0" marL="0" rtl="0" algn="l">
              <a:lnSpc>
                <a:spcPct val="90000"/>
              </a:lnSpc>
              <a:spcBef>
                <a:spcPts val="1000"/>
              </a:spcBef>
              <a:spcAft>
                <a:spcPts val="0"/>
              </a:spcAft>
              <a:buClr>
                <a:schemeClr val="dk1"/>
              </a:buClr>
              <a:buSzPts val="3200"/>
              <a:buNone/>
            </a:pPr>
            <a:r>
              <a:rPr lang="it-IT" sz="3200"/>
              <a:t>- Il Rapporto di Autovalutazione di istituto e il relativo Piano di     Miglioramento;</a:t>
            </a:r>
            <a:endParaRPr/>
          </a:p>
          <a:p>
            <a:pPr indent="0" lvl="0" marL="0" rtl="0" algn="l">
              <a:lnSpc>
                <a:spcPct val="90000"/>
              </a:lnSpc>
              <a:spcBef>
                <a:spcPts val="1000"/>
              </a:spcBef>
              <a:spcAft>
                <a:spcPts val="0"/>
              </a:spcAft>
              <a:buClr>
                <a:schemeClr val="dk1"/>
              </a:buClr>
              <a:buSzPts val="3200"/>
              <a:buNone/>
            </a:pPr>
            <a:r>
              <a:rPr lang="it-IT" sz="3200"/>
              <a:t>- Il Piano delle attività annuali, degli impegni e delle riunioni;</a:t>
            </a:r>
            <a:endParaRPr/>
          </a:p>
          <a:p>
            <a:pPr indent="0" lvl="0" marL="0" rtl="0" algn="l">
              <a:lnSpc>
                <a:spcPct val="90000"/>
              </a:lnSpc>
              <a:spcBef>
                <a:spcPts val="1000"/>
              </a:spcBef>
              <a:spcAft>
                <a:spcPts val="0"/>
              </a:spcAft>
              <a:buClr>
                <a:schemeClr val="dk1"/>
              </a:buClr>
              <a:buSzPts val="3200"/>
              <a:buNone/>
            </a:pPr>
            <a:r>
              <a:rPr lang="it-IT" sz="3200"/>
              <a:t>- Il Piano di Formazione del personale docente;</a:t>
            </a:r>
            <a:endParaRPr/>
          </a:p>
          <a:p>
            <a:pPr indent="0" lvl="0" marL="0" rtl="0" algn="l">
              <a:lnSpc>
                <a:spcPct val="90000"/>
              </a:lnSpc>
              <a:spcBef>
                <a:spcPts val="1000"/>
              </a:spcBef>
              <a:spcAft>
                <a:spcPts val="0"/>
              </a:spcAft>
              <a:buClr>
                <a:schemeClr val="dk1"/>
              </a:buClr>
              <a:buSzPts val="3200"/>
              <a:buNone/>
            </a:pPr>
            <a:r>
              <a:rPr lang="it-IT" sz="3200"/>
              <a:t>- La Contrattazione di Istituto.</a:t>
            </a:r>
            <a:endParaRPr/>
          </a:p>
          <a:p>
            <a:pPr indent="-50800" lvl="0" marL="228600" rtl="0" algn="l">
              <a:lnSpc>
                <a:spcPct val="90000"/>
              </a:lnSpc>
              <a:spcBef>
                <a:spcPts val="1000"/>
              </a:spcBef>
              <a:spcAft>
                <a:spcPts val="0"/>
              </a:spcAft>
              <a:buClr>
                <a:schemeClr val="dk1"/>
              </a:buClr>
              <a:buSzPts val="2800"/>
              <a:buNone/>
            </a:pPr>
            <a:r>
              <a:t/>
            </a:r>
            <a:endParaRPr/>
          </a:p>
        </p:txBody>
      </p:sp>
      <p:sp>
        <p:nvSpPr>
          <p:cNvPr id="483" name="Google Shape;483;p49"/>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I DOCUMENTI STRATEGICI</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7" name="Shape 487"/>
        <p:cNvGrpSpPr/>
        <p:nvPr/>
      </p:nvGrpSpPr>
      <p:grpSpPr>
        <a:xfrm>
          <a:off x="0" y="0"/>
          <a:ext cx="0" cy="0"/>
          <a:chOff x="0" y="0"/>
          <a:chExt cx="0" cy="0"/>
        </a:xfrm>
      </p:grpSpPr>
      <p:sp>
        <p:nvSpPr>
          <p:cNvPr id="488" name="Google Shape;488;p50"/>
          <p:cNvSpPr txBox="1"/>
          <p:nvPr>
            <p:ph idx="1" type="body"/>
          </p:nvPr>
        </p:nvSpPr>
        <p:spPr>
          <a:xfrm>
            <a:off x="381739" y="1450109"/>
            <a:ext cx="11319029" cy="4906240"/>
          </a:xfrm>
          <a:prstGeom prst="rect">
            <a:avLst/>
          </a:prstGeom>
          <a:solidFill>
            <a:srgbClr val="EDEDED"/>
          </a:solid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La libertà didattica dei docenti va tutelata e sostenuta, ma trova nel rispetto del dettato normativo e nel rispetto della collegialità i suoi confini. </a:t>
            </a:r>
            <a:endParaRPr/>
          </a:p>
          <a:p>
            <a:pPr indent="0" lvl="0" marL="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b="1" lang="it-IT"/>
              <a:t>La provenienza del dirigente scolastico dal ruolo docente facilita la condivisione di scelte sul versante metodologico – didattico e valutativo</a:t>
            </a:r>
            <a:r>
              <a:rPr lang="it-IT"/>
              <a:t>, mettendolo in condizione di possedere tutti gli strumenti, compresi quelli operativi, per realizzare una supervisione professionalmente esperta dell’erogazione del servizio della scuola. </a:t>
            </a:r>
            <a:endParaRPr/>
          </a:p>
        </p:txBody>
      </p:sp>
      <p:sp>
        <p:nvSpPr>
          <p:cNvPr id="489" name="Google Shape;489;p50"/>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LA GESTIONE DELLA COLLEGIALIÀ</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5"/>
          <p:cNvSpPr txBox="1"/>
          <p:nvPr>
            <p:ph idx="1" type="body"/>
          </p:nvPr>
        </p:nvSpPr>
        <p:spPr>
          <a:xfrm>
            <a:off x="421200" y="1512000"/>
            <a:ext cx="11360290" cy="4932855"/>
          </a:xfrm>
          <a:prstGeom prst="rect">
            <a:avLst/>
          </a:prstGeom>
          <a:solidFill>
            <a:srgbClr val="EDEDED"/>
          </a:solid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t/>
            </a:r>
            <a:endParaRPr/>
          </a:p>
          <a:p>
            <a:pPr indent="0" lvl="0" marL="0" rtl="0" algn="just">
              <a:lnSpc>
                <a:spcPct val="90000"/>
              </a:lnSpc>
              <a:spcBef>
                <a:spcPts val="1000"/>
              </a:spcBef>
              <a:spcAft>
                <a:spcPts val="0"/>
              </a:spcAft>
              <a:buClr>
                <a:schemeClr val="dk1"/>
              </a:buClr>
              <a:buSzPts val="2300"/>
              <a:buNone/>
            </a:pPr>
            <a:r>
              <a:rPr b="1" i="1" lang="it-IT" sz="2300"/>
              <a:t>1</a:t>
            </a:r>
            <a:r>
              <a:rPr b="0" lang="it-IT" sz="2300"/>
              <a:t>. A decorrere dall’anno scolastico 2020/2021 la valutazione periodica e finale degli apprendimenti è espressa, per ciascuna delle discipline di studio previste dalle Indicazioni Nazionali, ivi compreso l’insegnamento trasversale di educazione civica di cui alla legge 20 agosto 2019, n. 92, attraverso un giudizio descrittivo riportato nel documento di valutazione, nella prospettiva formativa della valutazione e della valorizzazione del miglioramento degli apprendimenti. </a:t>
            </a:r>
            <a:endParaRPr/>
          </a:p>
          <a:p>
            <a:pPr indent="0" lvl="0" marL="0" rtl="0" algn="just">
              <a:lnSpc>
                <a:spcPct val="90000"/>
              </a:lnSpc>
              <a:spcBef>
                <a:spcPts val="1600"/>
              </a:spcBef>
              <a:spcAft>
                <a:spcPts val="0"/>
              </a:spcAft>
              <a:buClr>
                <a:schemeClr val="dk1"/>
              </a:buClr>
              <a:buSzPts val="2300"/>
              <a:buNone/>
            </a:pPr>
            <a:r>
              <a:rPr b="1" i="1" lang="it-IT" sz="2300"/>
              <a:t>4</a:t>
            </a:r>
            <a:r>
              <a:rPr b="0" lang="it-IT" sz="2300"/>
              <a:t>. I giudizi descrittivi, di cui al comma 1, sono riferiti agli obiettivi oggetto di valutazione definiti nel curricolo d’istituto, e sono riportati nel documento di valutazione. </a:t>
            </a:r>
            <a:endParaRPr/>
          </a:p>
          <a:p>
            <a:pPr indent="0" lvl="0" marL="0" rtl="0" algn="just">
              <a:lnSpc>
                <a:spcPct val="90000"/>
              </a:lnSpc>
              <a:spcBef>
                <a:spcPts val="1600"/>
              </a:spcBef>
              <a:spcAft>
                <a:spcPts val="0"/>
              </a:spcAft>
              <a:buClr>
                <a:schemeClr val="dk1"/>
              </a:buClr>
              <a:buSzPts val="2300"/>
              <a:buNone/>
            </a:pPr>
            <a:r>
              <a:rPr b="1" i="1" lang="it-IT" sz="2300"/>
              <a:t>5</a:t>
            </a:r>
            <a:r>
              <a:rPr b="0" lang="it-IT" sz="2300"/>
              <a:t>. Nel curricolo di istituto sono individuati, per ciascun anno di corso e per ogni disciplina, gli obiettivi di apprendimento oggetto di valutazione periodica e finale. Gli obiettivi sono riferiti alle Indicazioni Nazionali, con particolare attenzione agli obiettivi disciplinari e ai traguardi di sviluppo delle competenze.</a:t>
            </a:r>
            <a:endParaRPr/>
          </a:p>
          <a:p>
            <a:pPr indent="0" lvl="0" marL="0" rtl="0" algn="just">
              <a:lnSpc>
                <a:spcPct val="90000"/>
              </a:lnSpc>
              <a:spcBef>
                <a:spcPts val="1600"/>
              </a:spcBef>
              <a:spcAft>
                <a:spcPts val="0"/>
              </a:spcAft>
              <a:buClr>
                <a:schemeClr val="dk1"/>
              </a:buClr>
              <a:buSzPts val="2800"/>
              <a:buNone/>
            </a:pPr>
            <a:r>
              <a:t/>
            </a:r>
            <a:endParaRPr/>
          </a:p>
          <a:p>
            <a:pPr indent="-336550" lvl="0" marL="514350" rtl="0" algn="just">
              <a:lnSpc>
                <a:spcPct val="90000"/>
              </a:lnSpc>
              <a:spcBef>
                <a:spcPts val="1000"/>
              </a:spcBef>
              <a:spcAft>
                <a:spcPts val="0"/>
              </a:spcAft>
              <a:buClr>
                <a:schemeClr val="dk1"/>
              </a:buClr>
              <a:buSzPts val="2800"/>
              <a:buNone/>
            </a:pPr>
            <a:r>
              <a:t/>
            </a:r>
            <a:endParaRPr/>
          </a:p>
          <a:p>
            <a:pPr indent="0" lvl="0" marL="0" rtl="0" algn="just">
              <a:lnSpc>
                <a:spcPct val="90000"/>
              </a:lnSpc>
              <a:spcBef>
                <a:spcPts val="1000"/>
              </a:spcBef>
              <a:spcAft>
                <a:spcPts val="0"/>
              </a:spcAft>
              <a:buClr>
                <a:schemeClr val="dk1"/>
              </a:buClr>
              <a:buSzPts val="2800"/>
              <a:buNone/>
            </a:pPr>
            <a:r>
              <a:t/>
            </a:r>
            <a:endParaRPr/>
          </a:p>
        </p:txBody>
      </p:sp>
      <p:sp>
        <p:nvSpPr>
          <p:cNvPr id="118" name="Google Shape;118;p5"/>
          <p:cNvSpPr txBox="1"/>
          <p:nvPr>
            <p:ph type="title"/>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Clr>
                <a:schemeClr val="lt1"/>
              </a:buClr>
              <a:buSzPct val="100000"/>
              <a:buFont typeface="Calibri"/>
              <a:buNone/>
            </a:pPr>
            <a:r>
              <a:rPr b="1" lang="it-IT" sz="4000">
                <a:solidFill>
                  <a:schemeClr val="lt1"/>
                </a:solidFill>
                <a:latin typeface="Calibri"/>
                <a:ea typeface="Calibri"/>
                <a:cs typeface="Calibri"/>
                <a:sym typeface="Calibri"/>
              </a:rPr>
              <a:t>ART. 3 </a:t>
            </a:r>
            <a:br>
              <a:rPr b="1" lang="it-IT" sz="4000">
                <a:solidFill>
                  <a:schemeClr val="lt1"/>
                </a:solidFill>
                <a:latin typeface="Calibri"/>
                <a:ea typeface="Calibri"/>
                <a:cs typeface="Calibri"/>
                <a:sym typeface="Calibri"/>
              </a:rPr>
            </a:br>
            <a:r>
              <a:rPr b="1" lang="it-IT" sz="4000">
                <a:solidFill>
                  <a:schemeClr val="lt1"/>
                </a:solidFill>
                <a:latin typeface="Calibri"/>
                <a:ea typeface="Calibri"/>
                <a:cs typeface="Calibri"/>
                <a:sym typeface="Calibri"/>
              </a:rPr>
              <a:t>MODALITÀ DI VALUTAZIONE DEGLI APPRENDIMENTI</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3" name="Shape 493"/>
        <p:cNvGrpSpPr/>
        <p:nvPr/>
      </p:nvGrpSpPr>
      <p:grpSpPr>
        <a:xfrm>
          <a:off x="0" y="0"/>
          <a:ext cx="0" cy="0"/>
          <a:chOff x="0" y="0"/>
          <a:chExt cx="0" cy="0"/>
        </a:xfrm>
      </p:grpSpPr>
      <p:sp>
        <p:nvSpPr>
          <p:cNvPr id="494" name="Google Shape;494;p51"/>
          <p:cNvSpPr txBox="1"/>
          <p:nvPr>
            <p:ph idx="1" type="body"/>
          </p:nvPr>
        </p:nvSpPr>
        <p:spPr>
          <a:xfrm>
            <a:off x="358805" y="1358284"/>
            <a:ext cx="11341963" cy="4927107"/>
          </a:xfrm>
          <a:prstGeom prst="rect">
            <a:avLst/>
          </a:prstGeom>
          <a:solidFill>
            <a:srgbClr val="EDEDED"/>
          </a:solidFill>
          <a:ln>
            <a:noFill/>
          </a:ln>
        </p:spPr>
        <p:txBody>
          <a:bodyPr anchorCtr="0" anchor="ctr"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dk1"/>
              </a:buClr>
              <a:buSzPct val="100000"/>
              <a:buNone/>
            </a:pPr>
            <a:r>
              <a:rPr lang="it-IT"/>
              <a:t>L’avvio dei processi innovativi richiede necessariamente il coinvolgimento del dirigente. La presenza di un punto di riferimento unitario è fondamentale per sostenere le modifiche intervenute in campo valutativo. </a:t>
            </a:r>
            <a:endParaRPr/>
          </a:p>
          <a:p>
            <a:pPr indent="0" lvl="0" marL="0" rtl="0" algn="l">
              <a:lnSpc>
                <a:spcPct val="90000"/>
              </a:lnSpc>
              <a:spcBef>
                <a:spcPts val="1000"/>
              </a:spcBef>
              <a:spcAft>
                <a:spcPts val="0"/>
              </a:spcAft>
              <a:buClr>
                <a:schemeClr val="dk1"/>
              </a:buClr>
              <a:buSzPct val="100000"/>
              <a:buNone/>
            </a:pPr>
            <a:r>
              <a:rPr lang="it-IT"/>
              <a:t>Il Dirigente Scolastico è un leader educativo, capace di influire sulla qualità dei processi di apprendimento degli studenti e contemporaneamente di guidare tutta l’organizzazione scolastica a svilupparsi e innovarsi, apprendendo a propria volta dall’esperienza e dai processi di formazione continua.</a:t>
            </a:r>
            <a:endParaRPr/>
          </a:p>
          <a:p>
            <a:pPr indent="0" lvl="0" marL="0" rtl="0" algn="l">
              <a:lnSpc>
                <a:spcPct val="90000"/>
              </a:lnSpc>
              <a:spcBef>
                <a:spcPts val="1000"/>
              </a:spcBef>
              <a:spcAft>
                <a:spcPts val="0"/>
              </a:spcAft>
              <a:buClr>
                <a:schemeClr val="dk1"/>
              </a:buClr>
              <a:buSzPct val="100000"/>
              <a:buNone/>
            </a:pPr>
            <a:r>
              <a:rPr lang="it-IT"/>
              <a:t>Il leader di una scuola che si configura come comunità che apprende ha la capacità di:</a:t>
            </a:r>
            <a:endParaRPr/>
          </a:p>
          <a:p>
            <a:pPr indent="0" lvl="0" marL="0" rtl="0" algn="l">
              <a:lnSpc>
                <a:spcPct val="90000"/>
              </a:lnSpc>
              <a:spcBef>
                <a:spcPts val="1000"/>
              </a:spcBef>
              <a:spcAft>
                <a:spcPts val="0"/>
              </a:spcAft>
              <a:buClr>
                <a:schemeClr val="dk1"/>
              </a:buClr>
              <a:buSzPct val="100000"/>
              <a:buNone/>
            </a:pPr>
            <a:r>
              <a:rPr lang="it-IT"/>
              <a:t>- collaborare con i docenti nella progettazione, realizzazione e valutazione degli apprendimenti degli alunni (gestione del curricolo e dei processi di apprendimento);</a:t>
            </a:r>
            <a:endParaRPr/>
          </a:p>
          <a:p>
            <a:pPr indent="-228600" lvl="0" marL="228600" rtl="0" algn="l">
              <a:lnSpc>
                <a:spcPct val="90000"/>
              </a:lnSpc>
              <a:spcBef>
                <a:spcPts val="1000"/>
              </a:spcBef>
              <a:spcAft>
                <a:spcPts val="0"/>
              </a:spcAft>
              <a:buClr>
                <a:schemeClr val="dk1"/>
              </a:buClr>
              <a:buSzPct val="100000"/>
              <a:buFont typeface="Calibri"/>
              <a:buChar char="-"/>
            </a:pPr>
            <a:r>
              <a:rPr lang="it-IT"/>
              <a:t>offrire ai docenti occasioni di sviluppo professionale, sostenerne la motivazione, promuovere un clima positivo.</a:t>
            </a:r>
            <a:endParaRPr/>
          </a:p>
        </p:txBody>
      </p:sp>
      <p:sp>
        <p:nvSpPr>
          <p:cNvPr id="495" name="Google Shape;495;p51"/>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IL DIRIGENTE SCOLASTICO E LE INNOVAZIONI</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9" name="Shape 499"/>
        <p:cNvGrpSpPr/>
        <p:nvPr/>
      </p:nvGrpSpPr>
      <p:grpSpPr>
        <a:xfrm>
          <a:off x="0" y="0"/>
          <a:ext cx="0" cy="0"/>
          <a:chOff x="0" y="0"/>
          <a:chExt cx="0" cy="0"/>
        </a:xfrm>
      </p:grpSpPr>
      <p:sp>
        <p:nvSpPr>
          <p:cNvPr id="500" name="Google Shape;500;p52"/>
          <p:cNvSpPr txBox="1"/>
          <p:nvPr>
            <p:ph idx="1" type="body"/>
          </p:nvPr>
        </p:nvSpPr>
        <p:spPr>
          <a:xfrm>
            <a:off x="290004" y="1416213"/>
            <a:ext cx="11611992" cy="5060209"/>
          </a:xfrm>
          <a:prstGeom prst="rect">
            <a:avLst/>
          </a:prstGeom>
          <a:solidFill>
            <a:srgbClr val="EDEDED"/>
          </a:solidFill>
          <a:ln>
            <a:noFill/>
          </a:ln>
        </p:spPr>
        <p:txBody>
          <a:bodyPr anchorCtr="0" anchor="t" bIns="45700" lIns="91425" spcFirstLastPara="1" rIns="91425" wrap="square" tIns="45700">
            <a:normAutofit fontScale="85000" lnSpcReduction="20000"/>
          </a:bodyPr>
          <a:lstStyle/>
          <a:p>
            <a:pPr indent="0" lvl="0" marL="0" rtl="0" algn="l">
              <a:lnSpc>
                <a:spcPct val="90000"/>
              </a:lnSpc>
              <a:spcBef>
                <a:spcPts val="0"/>
              </a:spcBef>
              <a:spcAft>
                <a:spcPts val="0"/>
              </a:spcAft>
              <a:buClr>
                <a:schemeClr val="dk1"/>
              </a:buClr>
              <a:buSzPct val="100000"/>
              <a:buNone/>
            </a:pPr>
            <a:r>
              <a:rPr lang="it-IT"/>
              <a:t>Tra la leadership del dirigente e gli esiti formativi degli studenti c’è una stretta relazione.</a:t>
            </a:r>
            <a:endParaRPr/>
          </a:p>
          <a:p>
            <a:pPr indent="0" lvl="0" marL="0" rtl="0" algn="l">
              <a:lnSpc>
                <a:spcPct val="90000"/>
              </a:lnSpc>
              <a:spcBef>
                <a:spcPts val="1000"/>
              </a:spcBef>
              <a:spcAft>
                <a:spcPts val="0"/>
              </a:spcAft>
              <a:buClr>
                <a:schemeClr val="dk1"/>
              </a:buClr>
              <a:buSzPct val="100000"/>
              <a:buNone/>
            </a:pPr>
            <a:r>
              <a:rPr lang="it-IT"/>
              <a:t>Ogni cambiamento deve essere implementato dalle persone e per essere stabile e efficace richiede un coinvolgimento profondo e non solo un adattamento superficiale. </a:t>
            </a:r>
            <a:endParaRPr/>
          </a:p>
          <a:p>
            <a:pPr indent="0" lvl="0" marL="0" rtl="0" algn="l">
              <a:lnSpc>
                <a:spcPct val="90000"/>
              </a:lnSpc>
              <a:spcBef>
                <a:spcPts val="1000"/>
              </a:spcBef>
              <a:spcAft>
                <a:spcPts val="0"/>
              </a:spcAft>
              <a:buClr>
                <a:schemeClr val="dk1"/>
              </a:buClr>
              <a:buSzPct val="100000"/>
              <a:buNone/>
            </a:pPr>
            <a:r>
              <a:rPr lang="it-IT"/>
              <a:t>Realizzare il cambiamento implica intervenire a diversi livelli, che richiedono tempi e impegno di differente entità:</a:t>
            </a:r>
            <a:endParaRPr/>
          </a:p>
          <a:p>
            <a:pPr indent="0" lvl="0" marL="0" rtl="0" algn="l">
              <a:lnSpc>
                <a:spcPct val="90000"/>
              </a:lnSpc>
              <a:spcBef>
                <a:spcPts val="1000"/>
              </a:spcBef>
              <a:spcAft>
                <a:spcPts val="0"/>
              </a:spcAft>
              <a:buClr>
                <a:schemeClr val="dk1"/>
              </a:buClr>
              <a:buSzPct val="100000"/>
              <a:buNone/>
            </a:pPr>
            <a:r>
              <a:rPr lang="it-IT"/>
              <a:t>- le conoscenze delle persone si possono modificare abbastanza facilmente e in tempi relativamente brevi; </a:t>
            </a:r>
            <a:endParaRPr/>
          </a:p>
          <a:p>
            <a:pPr indent="0" lvl="0" marL="0" rtl="0" algn="l">
              <a:lnSpc>
                <a:spcPct val="90000"/>
              </a:lnSpc>
              <a:spcBef>
                <a:spcPts val="1000"/>
              </a:spcBef>
              <a:spcAft>
                <a:spcPts val="0"/>
              </a:spcAft>
              <a:buClr>
                <a:schemeClr val="dk1"/>
              </a:buClr>
              <a:buSzPct val="100000"/>
              <a:buNone/>
            </a:pPr>
            <a:r>
              <a:rPr lang="it-IT"/>
              <a:t>- gli atteggiamenti richiedono tempi un po’ più lunghi per modificarsi;</a:t>
            </a:r>
            <a:endParaRPr/>
          </a:p>
          <a:p>
            <a:pPr indent="0" lvl="0" marL="0" rtl="0" algn="l">
              <a:lnSpc>
                <a:spcPct val="90000"/>
              </a:lnSpc>
              <a:spcBef>
                <a:spcPts val="1000"/>
              </a:spcBef>
              <a:spcAft>
                <a:spcPts val="0"/>
              </a:spcAft>
              <a:buClr>
                <a:schemeClr val="dk1"/>
              </a:buClr>
              <a:buSzPct val="100000"/>
              <a:buNone/>
            </a:pPr>
            <a:r>
              <a:rPr lang="it-IT"/>
              <a:t>- i comportamenti individuali sono più resistenti al cambiamento e richiedono più tempo;</a:t>
            </a:r>
            <a:endParaRPr/>
          </a:p>
          <a:p>
            <a:pPr indent="0" lvl="0" marL="0" rtl="0" algn="l">
              <a:lnSpc>
                <a:spcPct val="90000"/>
              </a:lnSpc>
              <a:spcBef>
                <a:spcPts val="1000"/>
              </a:spcBef>
              <a:spcAft>
                <a:spcPts val="0"/>
              </a:spcAft>
              <a:buClr>
                <a:schemeClr val="dk1"/>
              </a:buClr>
              <a:buSzPct val="100000"/>
              <a:buNone/>
            </a:pPr>
            <a:r>
              <a:rPr lang="it-IT"/>
              <a:t>- i comportamenti del gruppo sono ancora più resistenti e hanno bisogno di tempi piuttosto lunghi.</a:t>
            </a:r>
            <a:endParaRPr/>
          </a:p>
          <a:p>
            <a:pPr indent="0" lvl="0" marL="0" rtl="0" algn="l">
              <a:lnSpc>
                <a:spcPct val="90000"/>
              </a:lnSpc>
              <a:spcBef>
                <a:spcPts val="1000"/>
              </a:spcBef>
              <a:spcAft>
                <a:spcPts val="0"/>
              </a:spcAft>
              <a:buClr>
                <a:schemeClr val="dk1"/>
              </a:buClr>
              <a:buSzPct val="100000"/>
              <a:buNone/>
            </a:pPr>
            <a:r>
              <a:rPr lang="it-IT"/>
              <a:t>I processi innovativi richiedono cambiamenti che toccano i comportamenti collettivi, pertanto nel presidiare e accompagnare la comunità scolastica alla vera attuazione dell’O.M. 172/20 occorrerà tener presente che non si possono realizzare modificazioni efficaci e durature se non si attenzionano alcuni aspetti collegati alla collegialità.</a:t>
            </a:r>
            <a:endParaRPr/>
          </a:p>
        </p:txBody>
      </p:sp>
      <p:sp>
        <p:nvSpPr>
          <p:cNvPr id="501" name="Google Shape;501;p52"/>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LA LEADERSHIP DEL DIRIGENTE</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5" name="Shape 505"/>
        <p:cNvGrpSpPr/>
        <p:nvPr/>
      </p:nvGrpSpPr>
      <p:grpSpPr>
        <a:xfrm>
          <a:off x="0" y="0"/>
          <a:ext cx="0" cy="0"/>
          <a:chOff x="0" y="0"/>
          <a:chExt cx="0" cy="0"/>
        </a:xfrm>
      </p:grpSpPr>
      <p:sp>
        <p:nvSpPr>
          <p:cNvPr id="506" name="Google Shape;506;p53"/>
          <p:cNvSpPr txBox="1"/>
          <p:nvPr>
            <p:ph idx="1" type="body"/>
          </p:nvPr>
        </p:nvSpPr>
        <p:spPr>
          <a:xfrm>
            <a:off x="390617" y="1553592"/>
            <a:ext cx="11381173" cy="4542407"/>
          </a:xfrm>
          <a:prstGeom prst="rect">
            <a:avLst/>
          </a:prstGeom>
          <a:solidFill>
            <a:srgbClr val="EDEDED"/>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it-IT"/>
              <a:t>Le Indicazioni Nazionali per il curricolo della scuola dell’infanzia e del primo ciclo d’istruzione indicano questo ruolo con chiarezza: </a:t>
            </a:r>
            <a:endParaRPr/>
          </a:p>
          <a:p>
            <a:pPr indent="0" lvl="0" marL="0" rtl="0" algn="l">
              <a:lnSpc>
                <a:spcPct val="90000"/>
              </a:lnSpc>
              <a:spcBef>
                <a:spcPts val="1000"/>
              </a:spcBef>
              <a:spcAft>
                <a:spcPts val="0"/>
              </a:spcAft>
              <a:buClr>
                <a:schemeClr val="dk1"/>
              </a:buClr>
              <a:buSzPts val="2800"/>
              <a:buNone/>
            </a:pPr>
            <a:r>
              <a:rPr i="1" lang="it-IT"/>
              <a:t>“ La costruzione di una comunità professionale ricca di relazioni, orientata all’innovazione e alla condivisione di conoscenze è stimolata dalla funzione di leadership educativa della dirigenza e dalla presenza di forme di coordinamento pedagogico”.</a:t>
            </a:r>
            <a:endParaRPr/>
          </a:p>
          <a:p>
            <a:pPr indent="0" lvl="0" marL="0" rtl="0" algn="l">
              <a:lnSpc>
                <a:spcPct val="90000"/>
              </a:lnSpc>
              <a:spcBef>
                <a:spcPts val="1000"/>
              </a:spcBef>
              <a:spcAft>
                <a:spcPts val="0"/>
              </a:spcAft>
              <a:buClr>
                <a:schemeClr val="dk1"/>
              </a:buClr>
              <a:buSzPts val="2800"/>
              <a:buNone/>
            </a:pPr>
            <a:r>
              <a:t/>
            </a:r>
            <a:endParaRPr/>
          </a:p>
        </p:txBody>
      </p:sp>
      <p:sp>
        <p:nvSpPr>
          <p:cNvPr id="507" name="Google Shape;507;p53"/>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LA LEADERSHIP EDUCATIVA NELLE IN</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1" name="Shape 511"/>
        <p:cNvGrpSpPr/>
        <p:nvPr/>
      </p:nvGrpSpPr>
      <p:grpSpPr>
        <a:xfrm>
          <a:off x="0" y="0"/>
          <a:ext cx="0" cy="0"/>
          <a:chOff x="0" y="0"/>
          <a:chExt cx="0" cy="0"/>
        </a:xfrm>
      </p:grpSpPr>
      <p:sp>
        <p:nvSpPr>
          <p:cNvPr id="512" name="Google Shape;512;p54"/>
          <p:cNvSpPr txBox="1"/>
          <p:nvPr>
            <p:ph idx="1" type="body"/>
          </p:nvPr>
        </p:nvSpPr>
        <p:spPr>
          <a:xfrm>
            <a:off x="452761" y="1450109"/>
            <a:ext cx="11363418" cy="4906241"/>
          </a:xfrm>
          <a:prstGeom prst="rect">
            <a:avLst/>
          </a:prstGeom>
          <a:solidFill>
            <a:srgbClr val="EDEDED"/>
          </a:solid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it-IT"/>
              <a:t>L’azione dirigenziale del coordinamento e della direzione in merito all’attuazione dell’OM 172 prende forma attraverso una serie di azioni concrete, mirate principalmente all’attivazione dei processi decisionali, didattici, organizzativi.</a:t>
            </a:r>
            <a:endParaRPr/>
          </a:p>
          <a:p>
            <a:pPr indent="-228600" lvl="0" marL="228600" rtl="0" algn="l">
              <a:lnSpc>
                <a:spcPct val="90000"/>
              </a:lnSpc>
              <a:spcBef>
                <a:spcPts val="1000"/>
              </a:spcBef>
              <a:spcAft>
                <a:spcPts val="0"/>
              </a:spcAft>
              <a:buClr>
                <a:schemeClr val="dk1"/>
              </a:buClr>
              <a:buSzPts val="2800"/>
              <a:buChar char="•"/>
            </a:pPr>
            <a:r>
              <a:rPr lang="it-IT"/>
              <a:t>La cura dei processi qualitativi che deve informare l’azione complessiva del dirigente scolastico corrisponde con la capacità di mettere in piedi un’organizzazione flessibile e collaborativa, anche grazie al supporto della struttura intermedia (staff, funzioni strumentali, commissione valutazione/PTOF, …). </a:t>
            </a:r>
            <a:endParaRPr/>
          </a:p>
        </p:txBody>
      </p:sp>
      <p:sp>
        <p:nvSpPr>
          <p:cNvPr id="513" name="Google Shape;513;p54"/>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L’AZIONE DI COORDINAMENTO</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7" name="Shape 517"/>
        <p:cNvGrpSpPr/>
        <p:nvPr/>
      </p:nvGrpSpPr>
      <p:grpSpPr>
        <a:xfrm>
          <a:off x="0" y="0"/>
          <a:ext cx="0" cy="0"/>
          <a:chOff x="0" y="0"/>
          <a:chExt cx="0" cy="0"/>
        </a:xfrm>
      </p:grpSpPr>
      <p:sp>
        <p:nvSpPr>
          <p:cNvPr id="518" name="Google Shape;518;p55"/>
          <p:cNvSpPr txBox="1"/>
          <p:nvPr>
            <p:ph idx="1" type="body"/>
          </p:nvPr>
        </p:nvSpPr>
        <p:spPr>
          <a:xfrm>
            <a:off x="443883" y="1464817"/>
            <a:ext cx="11354540" cy="4963692"/>
          </a:xfrm>
          <a:prstGeom prst="rect">
            <a:avLst/>
          </a:prstGeom>
          <a:solidFill>
            <a:srgbClr val="EDEDED"/>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it-IT"/>
              <a:t>Un efficace coordinamento deve permettere:</a:t>
            </a:r>
            <a:endParaRPr/>
          </a:p>
          <a:p>
            <a:pPr indent="0" lvl="0" marL="0" rtl="0" algn="l">
              <a:lnSpc>
                <a:spcPct val="90000"/>
              </a:lnSpc>
              <a:spcBef>
                <a:spcPts val="1000"/>
              </a:spcBef>
              <a:spcAft>
                <a:spcPts val="0"/>
              </a:spcAft>
              <a:buClr>
                <a:schemeClr val="dk1"/>
              </a:buClr>
              <a:buSzPts val="2800"/>
              <a:buNone/>
            </a:pPr>
            <a:r>
              <a:rPr lang="it-IT"/>
              <a:t>- un continuo scambio di idee tra i soggetti dell’organizzazione scolastica attraverso l’attivazione di un’adeguata comunicazione interna;</a:t>
            </a:r>
            <a:endParaRPr/>
          </a:p>
          <a:p>
            <a:pPr indent="0" lvl="0" marL="0" rtl="0" algn="l">
              <a:lnSpc>
                <a:spcPct val="90000"/>
              </a:lnSpc>
              <a:spcBef>
                <a:spcPts val="1000"/>
              </a:spcBef>
              <a:spcAft>
                <a:spcPts val="0"/>
              </a:spcAft>
              <a:buClr>
                <a:schemeClr val="dk1"/>
              </a:buClr>
              <a:buSzPts val="2800"/>
              <a:buNone/>
            </a:pPr>
            <a:r>
              <a:rPr lang="it-IT"/>
              <a:t>- possibilità per il dirigente di avere la visione dell’avanzamento di tutte le azioni dei soggetti operativi attraverso un sistema di rendicontabilità strutturata.</a:t>
            </a:r>
            <a:endParaRPr/>
          </a:p>
        </p:txBody>
      </p:sp>
      <p:sp>
        <p:nvSpPr>
          <p:cNvPr id="519" name="Google Shape;519;p55"/>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lang="it-IT" sz="4000">
                <a:solidFill>
                  <a:schemeClr val="lt1"/>
                </a:solidFill>
                <a:latin typeface="Calibri"/>
                <a:ea typeface="Calibri"/>
                <a:cs typeface="Calibri"/>
                <a:sym typeface="Calibri"/>
              </a:rPr>
              <a:t>IL COORDINAMENTO EFFICACE</a:t>
            </a:r>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3" name="Shape 523"/>
        <p:cNvGrpSpPr/>
        <p:nvPr/>
      </p:nvGrpSpPr>
      <p:grpSpPr>
        <a:xfrm>
          <a:off x="0" y="0"/>
          <a:ext cx="0" cy="0"/>
          <a:chOff x="0" y="0"/>
          <a:chExt cx="0" cy="0"/>
        </a:xfrm>
      </p:grpSpPr>
      <p:sp>
        <p:nvSpPr>
          <p:cNvPr id="524" name="Google Shape;524;p56"/>
          <p:cNvSpPr txBox="1"/>
          <p:nvPr>
            <p:ph type="title"/>
          </p:nvPr>
        </p:nvSpPr>
        <p:spPr>
          <a:xfrm>
            <a:off x="305697" y="901691"/>
            <a:ext cx="3808519" cy="5218545"/>
          </a:xfrm>
          <a:prstGeom prst="rect">
            <a:avLst/>
          </a:prstGeom>
          <a:solidFill>
            <a:srgbClr val="4472C4"/>
          </a:solid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4400"/>
              <a:buFont typeface="Calibri"/>
              <a:buNone/>
            </a:pPr>
            <a:r>
              <a:rPr b="1" lang="it-IT">
                <a:solidFill>
                  <a:schemeClr val="lt1"/>
                </a:solidFill>
                <a:latin typeface="Calibri"/>
                <a:ea typeface="Calibri"/>
                <a:cs typeface="Calibri"/>
                <a:sym typeface="Calibri"/>
              </a:rPr>
              <a:t>IL GRUPPO </a:t>
            </a:r>
            <a:br>
              <a:rPr b="1" lang="it-IT">
                <a:solidFill>
                  <a:schemeClr val="lt1"/>
                </a:solidFill>
                <a:latin typeface="Calibri"/>
                <a:ea typeface="Calibri"/>
                <a:cs typeface="Calibri"/>
                <a:sym typeface="Calibri"/>
              </a:rPr>
            </a:br>
            <a:r>
              <a:rPr b="1" lang="it-IT">
                <a:solidFill>
                  <a:schemeClr val="lt1"/>
                </a:solidFill>
                <a:latin typeface="Calibri"/>
                <a:ea typeface="Calibri"/>
                <a:cs typeface="Calibri"/>
                <a:sym typeface="Calibri"/>
              </a:rPr>
              <a:t>DI LAVORO -</a:t>
            </a:r>
            <a:br>
              <a:rPr b="1" lang="it-IT">
                <a:solidFill>
                  <a:schemeClr val="lt1"/>
                </a:solidFill>
                <a:latin typeface="Calibri"/>
                <a:ea typeface="Calibri"/>
                <a:cs typeface="Calibri"/>
                <a:sym typeface="Calibri"/>
              </a:rPr>
            </a:br>
            <a:r>
              <a:rPr b="1" lang="it-IT">
                <a:solidFill>
                  <a:schemeClr val="lt1"/>
                </a:solidFill>
                <a:latin typeface="Calibri"/>
                <a:ea typeface="Calibri"/>
                <a:cs typeface="Calibri"/>
                <a:sym typeface="Calibri"/>
              </a:rPr>
              <a:t>Decreto dipartimentale </a:t>
            </a:r>
            <a:br>
              <a:rPr b="1" lang="it-IT">
                <a:solidFill>
                  <a:schemeClr val="lt1"/>
                </a:solidFill>
                <a:latin typeface="Calibri"/>
                <a:ea typeface="Calibri"/>
                <a:cs typeface="Calibri"/>
                <a:sym typeface="Calibri"/>
              </a:rPr>
            </a:br>
            <a:r>
              <a:rPr b="1" lang="it-IT">
                <a:solidFill>
                  <a:schemeClr val="lt1"/>
                </a:solidFill>
                <a:latin typeface="Calibri"/>
                <a:ea typeface="Calibri"/>
                <a:cs typeface="Calibri"/>
                <a:sym typeface="Calibri"/>
              </a:rPr>
              <a:t>n. 1780 -6/10/2021</a:t>
            </a:r>
            <a:endParaRPr b="1">
              <a:solidFill>
                <a:schemeClr val="lt1"/>
              </a:solidFill>
              <a:latin typeface="Calibri"/>
              <a:ea typeface="Calibri"/>
              <a:cs typeface="Calibri"/>
              <a:sym typeface="Calibri"/>
            </a:endParaRPr>
          </a:p>
        </p:txBody>
      </p:sp>
      <p:graphicFrame>
        <p:nvGraphicFramePr>
          <p:cNvPr id="525" name="Google Shape;525;p56"/>
          <p:cNvGraphicFramePr/>
          <p:nvPr/>
        </p:nvGraphicFramePr>
        <p:xfrm>
          <a:off x="4276437" y="301532"/>
          <a:ext cx="3000000" cy="3000000"/>
        </p:xfrm>
        <a:graphic>
          <a:graphicData uri="http://schemas.openxmlformats.org/drawingml/2006/table">
            <a:tbl>
              <a:tblPr bandRow="1">
                <a:noFill/>
                <a:tableStyleId>{221827EF-E93E-4655-9DD4-6236E22DFB7A}</a:tableStyleId>
              </a:tblPr>
              <a:tblGrid>
                <a:gridCol w="7708425"/>
              </a:tblGrid>
              <a:tr h="6418875">
                <a:tc>
                  <a:txBody>
                    <a:bodyPr/>
                    <a:lstStyle/>
                    <a:p>
                      <a:pPr indent="0" lvl="0" marL="0" marR="0" rtl="0" algn="l">
                        <a:lnSpc>
                          <a:spcPct val="100000"/>
                        </a:lnSpc>
                        <a:spcBef>
                          <a:spcPts val="0"/>
                        </a:spcBef>
                        <a:spcAft>
                          <a:spcPts val="0"/>
                        </a:spcAft>
                        <a:buClr>
                          <a:schemeClr val="dk1"/>
                        </a:buClr>
                        <a:buSzPts val="2000"/>
                        <a:buFont typeface="Calibri"/>
                        <a:buNone/>
                      </a:pPr>
                      <a:r>
                        <a:rPr b="1" lang="it-IT" sz="2000" u="none" cap="none" strike="noStrike"/>
                        <a:t>Dott.ssa Anna Rosa Cicala Presidente</a:t>
                      </a:r>
                      <a:r>
                        <a:rPr lang="it-IT" sz="2000" u="none" cap="none" strike="noStrike"/>
                        <a:t>– Dirigente Ufficio II del</a:t>
                      </a:r>
                      <a:endParaRPr/>
                    </a:p>
                    <a:p>
                      <a:pPr indent="0" lvl="0" marL="0" marR="0" rtl="0" algn="l">
                        <a:lnSpc>
                          <a:spcPct val="100000"/>
                        </a:lnSpc>
                        <a:spcBef>
                          <a:spcPts val="0"/>
                        </a:spcBef>
                        <a:spcAft>
                          <a:spcPts val="0"/>
                        </a:spcAft>
                        <a:buClr>
                          <a:schemeClr val="dk1"/>
                        </a:buClr>
                        <a:buSzPts val="2000"/>
                        <a:buFont typeface="Calibri"/>
                        <a:buNone/>
                      </a:pPr>
                      <a:r>
                        <a:rPr lang="it-IT" sz="2000" u="none" cap="none" strike="noStrike"/>
                        <a:t>Dipartimento per il sistema educativo di istruzione e formazione</a:t>
                      </a:r>
                      <a:endParaRPr/>
                    </a:p>
                    <a:p>
                      <a:pPr indent="0" lvl="0" marL="0" marR="0" rtl="0" algn="l">
                        <a:lnSpc>
                          <a:spcPct val="100000"/>
                        </a:lnSpc>
                        <a:spcBef>
                          <a:spcPts val="0"/>
                        </a:spcBef>
                        <a:spcAft>
                          <a:spcPts val="0"/>
                        </a:spcAft>
                        <a:buClr>
                          <a:schemeClr val="dk1"/>
                        </a:buClr>
                        <a:buSzPts val="2000"/>
                        <a:buFont typeface="Calibri"/>
                        <a:buNone/>
                      </a:pPr>
                      <a:r>
                        <a:rPr b="1" lang="it-IT" sz="2000" u="none" cap="none" strike="noStrike"/>
                        <a:t>Prof.ssa Elisabetta Nigris Coordinatore </a:t>
                      </a:r>
                      <a:r>
                        <a:rPr lang="it-IT" sz="2000" u="none" cap="none" strike="noStrike"/>
                        <a:t>- Università degli Studi Bicocca – Milano </a:t>
                      </a:r>
                      <a:endParaRPr/>
                    </a:p>
                    <a:p>
                      <a:pPr indent="0" lvl="0" marL="0" marR="0" rtl="0" algn="l">
                        <a:lnSpc>
                          <a:spcPct val="100000"/>
                        </a:lnSpc>
                        <a:spcBef>
                          <a:spcPts val="0"/>
                        </a:spcBef>
                        <a:spcAft>
                          <a:spcPts val="0"/>
                        </a:spcAft>
                        <a:buClr>
                          <a:schemeClr val="dk1"/>
                        </a:buClr>
                        <a:buSzPts val="2000"/>
                        <a:buFont typeface="Calibri"/>
                        <a:buNone/>
                      </a:pPr>
                      <a:r>
                        <a:rPr b="1" lang="it-IT" sz="2000" u="none" cap="none" strike="noStrike"/>
                        <a:t>Prof.ssa Gabriella Agrusti </a:t>
                      </a:r>
                      <a:r>
                        <a:rPr lang="it-IT" sz="2000" u="none" cap="none" strike="noStrike"/>
                        <a:t>- LUMSA – Roma </a:t>
                      </a:r>
                      <a:endParaRPr/>
                    </a:p>
                    <a:p>
                      <a:pPr indent="0" lvl="0" marL="0" marR="0" rtl="0" algn="l">
                        <a:lnSpc>
                          <a:spcPct val="100000"/>
                        </a:lnSpc>
                        <a:spcBef>
                          <a:spcPts val="0"/>
                        </a:spcBef>
                        <a:spcAft>
                          <a:spcPts val="0"/>
                        </a:spcAft>
                        <a:buClr>
                          <a:schemeClr val="dk1"/>
                        </a:buClr>
                        <a:buSzPts val="2000"/>
                        <a:buFont typeface="Calibri"/>
                        <a:buNone/>
                      </a:pPr>
                      <a:r>
                        <a:rPr b="1" lang="it-IT" sz="2000" u="none" cap="none" strike="noStrike"/>
                        <a:t>Dott.ssa Franca Da Re </a:t>
                      </a:r>
                      <a:r>
                        <a:rPr lang="it-IT" sz="2000" u="none" cap="none" strike="noStrike"/>
                        <a:t>– dirigente tecnico – USR Veneto </a:t>
                      </a:r>
                      <a:endParaRPr/>
                    </a:p>
                    <a:p>
                      <a:pPr indent="0" lvl="0" marL="0" marR="0" rtl="0" algn="l">
                        <a:lnSpc>
                          <a:spcPct val="100000"/>
                        </a:lnSpc>
                        <a:spcBef>
                          <a:spcPts val="0"/>
                        </a:spcBef>
                        <a:spcAft>
                          <a:spcPts val="0"/>
                        </a:spcAft>
                        <a:buClr>
                          <a:schemeClr val="dk1"/>
                        </a:buClr>
                        <a:buSzPts val="2000"/>
                        <a:buFont typeface="Calibri"/>
                        <a:buNone/>
                      </a:pPr>
                      <a:r>
                        <a:rPr b="1" lang="it-IT" sz="2000" u="none" cap="none" strike="noStrike"/>
                        <a:t>Dott.ssa Michela Freddano </a:t>
                      </a:r>
                      <a:r>
                        <a:rPr lang="it-IT" sz="2000" u="none" cap="none" strike="noStrike"/>
                        <a:t>- INVALSI </a:t>
                      </a:r>
                      <a:endParaRPr/>
                    </a:p>
                    <a:p>
                      <a:pPr indent="0" lvl="0" marL="0" marR="0" rtl="0" algn="l">
                        <a:lnSpc>
                          <a:spcPct val="100000"/>
                        </a:lnSpc>
                        <a:spcBef>
                          <a:spcPts val="0"/>
                        </a:spcBef>
                        <a:spcAft>
                          <a:spcPts val="0"/>
                        </a:spcAft>
                        <a:buClr>
                          <a:schemeClr val="dk1"/>
                        </a:buClr>
                        <a:buSzPts val="2000"/>
                        <a:buFont typeface="Calibri"/>
                        <a:buNone/>
                      </a:pPr>
                      <a:r>
                        <a:rPr b="1" lang="it-IT" sz="2000" u="none" cap="none" strike="noStrike"/>
                        <a:t>Dott.ssa Daniela Marrocchi </a:t>
                      </a:r>
                      <a:r>
                        <a:rPr lang="it-IT" sz="2000" u="none" cap="none" strike="noStrike"/>
                        <a:t>– Dirigente tecnico – DGOSVI </a:t>
                      </a:r>
                      <a:endParaRPr/>
                    </a:p>
                    <a:p>
                      <a:pPr indent="0" lvl="0" marL="0" marR="0" rtl="0" algn="l">
                        <a:lnSpc>
                          <a:spcPct val="100000"/>
                        </a:lnSpc>
                        <a:spcBef>
                          <a:spcPts val="0"/>
                        </a:spcBef>
                        <a:spcAft>
                          <a:spcPts val="0"/>
                        </a:spcAft>
                        <a:buClr>
                          <a:schemeClr val="dk1"/>
                        </a:buClr>
                        <a:buSzPts val="2000"/>
                        <a:buFont typeface="Calibri"/>
                        <a:buNone/>
                      </a:pPr>
                      <a:r>
                        <a:rPr b="1" lang="it-IT" sz="2000" u="none" cap="none" strike="noStrike"/>
                        <a:t>Dott.ssa Laura Parigi </a:t>
                      </a:r>
                      <a:r>
                        <a:rPr lang="it-IT" sz="2000" u="none" cap="none" strike="noStrike"/>
                        <a:t>- INDIRE </a:t>
                      </a:r>
                      <a:endParaRPr/>
                    </a:p>
                    <a:p>
                      <a:pPr indent="0" lvl="0" marL="0" marR="0" rtl="0" algn="l">
                        <a:lnSpc>
                          <a:spcPct val="100000"/>
                        </a:lnSpc>
                        <a:spcBef>
                          <a:spcPts val="0"/>
                        </a:spcBef>
                        <a:spcAft>
                          <a:spcPts val="0"/>
                        </a:spcAft>
                        <a:buClr>
                          <a:schemeClr val="dk1"/>
                        </a:buClr>
                        <a:buSzPts val="2000"/>
                        <a:buFont typeface="Calibri"/>
                        <a:buNone/>
                      </a:pPr>
                      <a:r>
                        <a:rPr b="1" lang="it-IT" sz="2000" u="none" cap="none" strike="noStrike"/>
                        <a:t>Dott. Giuseppe Pierro </a:t>
                      </a:r>
                      <a:r>
                        <a:rPr lang="it-IT" sz="2000" u="none" cap="none" strike="noStrike"/>
                        <a:t>- Dirigente Ufficio formazione personale scolastico – DGPER </a:t>
                      </a:r>
                      <a:endParaRPr/>
                    </a:p>
                    <a:p>
                      <a:pPr indent="0" lvl="0" marL="0" marR="0" rtl="0" algn="l">
                        <a:lnSpc>
                          <a:spcPct val="100000"/>
                        </a:lnSpc>
                        <a:spcBef>
                          <a:spcPts val="0"/>
                        </a:spcBef>
                        <a:spcAft>
                          <a:spcPts val="0"/>
                        </a:spcAft>
                        <a:buClr>
                          <a:schemeClr val="dk1"/>
                        </a:buClr>
                        <a:buSzPts val="2000"/>
                        <a:buFont typeface="Calibri"/>
                        <a:buNone/>
                      </a:pPr>
                      <a:r>
                        <a:rPr b="1" lang="it-IT" sz="2000" u="none" cap="none" strike="noStrike"/>
                        <a:t>Dott.ssa Milena Piscozzo - </a:t>
                      </a:r>
                      <a:r>
                        <a:rPr lang="it-IT" sz="2000" u="none" cap="none" strike="noStrike"/>
                        <a:t>Dirigente scolastico – IC Riccardo Massa – Milano </a:t>
                      </a:r>
                      <a:endParaRPr/>
                    </a:p>
                    <a:p>
                      <a:pPr indent="0" lvl="0" marL="0" marR="0" rtl="0" algn="l">
                        <a:lnSpc>
                          <a:spcPct val="100000"/>
                        </a:lnSpc>
                        <a:spcBef>
                          <a:spcPts val="0"/>
                        </a:spcBef>
                        <a:spcAft>
                          <a:spcPts val="0"/>
                        </a:spcAft>
                        <a:buClr>
                          <a:schemeClr val="dk1"/>
                        </a:buClr>
                        <a:buSzPts val="2000"/>
                        <a:buFont typeface="Calibri"/>
                        <a:buNone/>
                      </a:pPr>
                      <a:r>
                        <a:rPr b="1" lang="it-IT" sz="2000" u="none" cap="none" strike="noStrike"/>
                        <a:t>Dott.ssa Ketty Savioli </a:t>
                      </a:r>
                      <a:r>
                        <a:rPr lang="it-IT" sz="2000" u="none" cap="none" strike="noStrike"/>
                        <a:t>- Docente scuola primaria – IC Chieri III – Chieri (TO) </a:t>
                      </a:r>
                      <a:endParaRPr/>
                    </a:p>
                    <a:p>
                      <a:pPr indent="0" lvl="0" marL="0" marR="0" rtl="0" algn="l">
                        <a:lnSpc>
                          <a:spcPct val="100000"/>
                        </a:lnSpc>
                        <a:spcBef>
                          <a:spcPts val="0"/>
                        </a:spcBef>
                        <a:spcAft>
                          <a:spcPts val="0"/>
                        </a:spcAft>
                        <a:buClr>
                          <a:schemeClr val="dk1"/>
                        </a:buClr>
                        <a:buSzPts val="2000"/>
                        <a:buFont typeface="Calibri"/>
                        <a:buNone/>
                      </a:pPr>
                      <a:r>
                        <a:rPr b="1" lang="it-IT" sz="2000" u="none" cap="none" strike="noStrike"/>
                        <a:t>Dott.ssa Maria Rosa Silvestro </a:t>
                      </a:r>
                      <a:r>
                        <a:rPr lang="it-IT" sz="2000" u="none" cap="none" strike="noStrike"/>
                        <a:t>– dirigente tecnico – DGOSVI </a:t>
                      </a:r>
                      <a:endParaRPr/>
                    </a:p>
                    <a:p>
                      <a:pPr indent="0" lvl="0" marL="0" marR="0" rtl="0" algn="l">
                        <a:lnSpc>
                          <a:spcPct val="100000"/>
                        </a:lnSpc>
                        <a:spcBef>
                          <a:spcPts val="0"/>
                        </a:spcBef>
                        <a:spcAft>
                          <a:spcPts val="0"/>
                        </a:spcAft>
                        <a:buClr>
                          <a:schemeClr val="dk1"/>
                        </a:buClr>
                        <a:buSzPts val="2000"/>
                        <a:buFont typeface="Calibri"/>
                        <a:buNone/>
                      </a:pPr>
                      <a:r>
                        <a:rPr b="1" lang="it-IT" sz="2000" u="none" cap="none" strike="noStrike"/>
                        <a:t>Dott.ssa Sonia Sorgato </a:t>
                      </a:r>
                      <a:r>
                        <a:rPr lang="it-IT" sz="2000" u="none" cap="none" strike="noStrike"/>
                        <a:t>- Docente di scuola primaria – IC Perasso – Milano </a:t>
                      </a:r>
                      <a:endParaRPr i="1" sz="2000" u="none" cap="none" strike="noStrike"/>
                    </a:p>
                  </a:txBody>
                  <a:tcPr marT="45725" marB="45725" marR="91450" marL="91450" anchor="ctr">
                    <a:lnL cap="flat" cmpd="sng" w="9525">
                      <a:solidFill>
                        <a:srgbClr val="000000">
                          <a:alpha val="0"/>
                        </a:srgbClr>
                      </a:solidFill>
                      <a:prstDash val="solid"/>
                      <a:round/>
                      <a:headEnd len="sm" w="sm" type="none"/>
                      <a:tailEnd len="sm" w="sm" type="none"/>
                    </a:ln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6"/>
          <p:cNvSpPr txBox="1"/>
          <p:nvPr>
            <p:ph idx="1" type="body"/>
          </p:nvPr>
        </p:nvSpPr>
        <p:spPr>
          <a:xfrm>
            <a:off x="421200" y="1512000"/>
            <a:ext cx="11286837" cy="4959667"/>
          </a:xfrm>
          <a:prstGeom prst="rect">
            <a:avLst/>
          </a:prstGeom>
          <a:solidFill>
            <a:srgbClr val="EDEDED"/>
          </a:solid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3000"/>
              <a:buNone/>
            </a:pPr>
            <a:r>
              <a:t/>
            </a:r>
            <a:endParaRPr b="1" sz="3000"/>
          </a:p>
          <a:p>
            <a:pPr indent="0" lvl="0" marL="0" rtl="0" algn="just">
              <a:lnSpc>
                <a:spcPct val="90000"/>
              </a:lnSpc>
              <a:spcBef>
                <a:spcPts val="1000"/>
              </a:spcBef>
              <a:spcAft>
                <a:spcPts val="0"/>
              </a:spcAft>
              <a:buClr>
                <a:schemeClr val="dk1"/>
              </a:buClr>
              <a:buSzPts val="2400"/>
              <a:buNone/>
            </a:pPr>
            <a:r>
              <a:rPr b="1" i="1" lang="it-IT" sz="2400"/>
              <a:t>6</a:t>
            </a:r>
            <a:r>
              <a:rPr lang="it-IT" sz="2400"/>
              <a:t>. I giudizi descrittivi da riportare nel documento di valutazione sono correlati ai seguenti livelli di apprendimento, in coerenza con i livelli e i descrittori adottati nel Modello di certificazione delle competenze, e riferiti alle dimensioni indicate nelle Linee guida: </a:t>
            </a:r>
            <a:endParaRPr/>
          </a:p>
          <a:p>
            <a:pPr indent="-508000" lvl="0" marL="1798638" rtl="0" algn="just">
              <a:lnSpc>
                <a:spcPct val="120000"/>
              </a:lnSpc>
              <a:spcBef>
                <a:spcPts val="0"/>
              </a:spcBef>
              <a:spcAft>
                <a:spcPts val="0"/>
              </a:spcAft>
              <a:buClr>
                <a:schemeClr val="dk1"/>
              </a:buClr>
              <a:buSzPts val="2400"/>
              <a:buAutoNum type="alphaLcParenR"/>
            </a:pPr>
            <a:r>
              <a:rPr lang="it-IT" sz="2400"/>
              <a:t>In via di prima acquisizione </a:t>
            </a:r>
            <a:endParaRPr/>
          </a:p>
          <a:p>
            <a:pPr indent="-508000" lvl="0" marL="1798638" rtl="0" algn="just">
              <a:lnSpc>
                <a:spcPct val="120000"/>
              </a:lnSpc>
              <a:spcBef>
                <a:spcPts val="0"/>
              </a:spcBef>
              <a:spcAft>
                <a:spcPts val="0"/>
              </a:spcAft>
              <a:buClr>
                <a:schemeClr val="dk1"/>
              </a:buClr>
              <a:buSzPts val="2400"/>
              <a:buAutoNum type="alphaLcParenR"/>
            </a:pPr>
            <a:r>
              <a:rPr lang="it-IT" sz="2400"/>
              <a:t>Base </a:t>
            </a:r>
            <a:endParaRPr/>
          </a:p>
          <a:p>
            <a:pPr indent="-508000" lvl="0" marL="1798638" rtl="0" algn="just">
              <a:lnSpc>
                <a:spcPct val="120000"/>
              </a:lnSpc>
              <a:spcBef>
                <a:spcPts val="0"/>
              </a:spcBef>
              <a:spcAft>
                <a:spcPts val="0"/>
              </a:spcAft>
              <a:buClr>
                <a:schemeClr val="dk1"/>
              </a:buClr>
              <a:buSzPts val="2400"/>
              <a:buAutoNum type="alphaLcParenR"/>
            </a:pPr>
            <a:r>
              <a:rPr lang="it-IT" sz="2400"/>
              <a:t>Intermedio </a:t>
            </a:r>
            <a:endParaRPr/>
          </a:p>
          <a:p>
            <a:pPr indent="-508000" lvl="0" marL="1798638" rtl="0" algn="just">
              <a:lnSpc>
                <a:spcPct val="120000"/>
              </a:lnSpc>
              <a:spcBef>
                <a:spcPts val="0"/>
              </a:spcBef>
              <a:spcAft>
                <a:spcPts val="0"/>
              </a:spcAft>
              <a:buClr>
                <a:schemeClr val="dk1"/>
              </a:buClr>
              <a:buSzPts val="2400"/>
              <a:buAutoNum type="alphaLcParenR"/>
            </a:pPr>
            <a:r>
              <a:rPr lang="it-IT" sz="2400"/>
              <a:t>Avanzato </a:t>
            </a:r>
            <a:endParaRPr/>
          </a:p>
          <a:p>
            <a:pPr indent="0" lvl="0" marL="0" rtl="0" algn="just">
              <a:lnSpc>
                <a:spcPct val="120000"/>
              </a:lnSpc>
              <a:spcBef>
                <a:spcPts val="0"/>
              </a:spcBef>
              <a:spcAft>
                <a:spcPts val="0"/>
              </a:spcAft>
              <a:buClr>
                <a:schemeClr val="dk1"/>
              </a:buClr>
              <a:buSzPts val="2400"/>
              <a:buNone/>
            </a:pPr>
            <a:r>
              <a:t/>
            </a:r>
            <a:endParaRPr sz="2400"/>
          </a:p>
          <a:p>
            <a:pPr indent="0" lvl="0" marL="0" rtl="0" algn="just">
              <a:lnSpc>
                <a:spcPct val="90000"/>
              </a:lnSpc>
              <a:spcBef>
                <a:spcPts val="1000"/>
              </a:spcBef>
              <a:spcAft>
                <a:spcPts val="0"/>
              </a:spcAft>
              <a:buClr>
                <a:schemeClr val="dk1"/>
              </a:buClr>
              <a:buSzPts val="2400"/>
              <a:buNone/>
            </a:pPr>
            <a:r>
              <a:rPr b="1" i="1" lang="it-IT" sz="2400"/>
              <a:t>7</a:t>
            </a:r>
            <a:r>
              <a:rPr lang="it-IT" sz="2400"/>
              <a:t>. L’Istituzione scolastica elabora i criteri di valutazione, da inserire nel piano triennale dell’offerta formativa.</a:t>
            </a:r>
            <a:endParaRPr/>
          </a:p>
        </p:txBody>
      </p:sp>
      <p:sp>
        <p:nvSpPr>
          <p:cNvPr id="124" name="Google Shape;124;p6"/>
          <p:cNvSpPr txBox="1"/>
          <p:nvPr>
            <p:ph type="title"/>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Clr>
                <a:schemeClr val="lt1"/>
              </a:buClr>
              <a:buSzPct val="100000"/>
              <a:buFont typeface="Calibri"/>
              <a:buNone/>
            </a:pPr>
            <a:r>
              <a:rPr b="1" lang="it-IT" sz="4000">
                <a:solidFill>
                  <a:schemeClr val="lt1"/>
                </a:solidFill>
                <a:latin typeface="Calibri"/>
                <a:ea typeface="Calibri"/>
                <a:cs typeface="Calibri"/>
                <a:sym typeface="Calibri"/>
              </a:rPr>
              <a:t>ART. 3 </a:t>
            </a:r>
            <a:br>
              <a:rPr b="1" lang="it-IT" sz="4000">
                <a:solidFill>
                  <a:schemeClr val="lt1"/>
                </a:solidFill>
                <a:latin typeface="Calibri"/>
                <a:ea typeface="Calibri"/>
                <a:cs typeface="Calibri"/>
                <a:sym typeface="Calibri"/>
              </a:rPr>
            </a:br>
            <a:r>
              <a:rPr b="1" lang="it-IT" sz="4000">
                <a:solidFill>
                  <a:schemeClr val="lt1"/>
                </a:solidFill>
                <a:latin typeface="Calibri"/>
                <a:ea typeface="Calibri"/>
                <a:cs typeface="Calibri"/>
                <a:sym typeface="Calibri"/>
              </a:rPr>
              <a:t>MODALITÀ DI VALUTAZIONE DEGLI APPRENDIMENTI</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7"/>
          <p:cNvSpPr txBox="1"/>
          <p:nvPr>
            <p:ph idx="1" type="body"/>
          </p:nvPr>
        </p:nvSpPr>
        <p:spPr>
          <a:xfrm>
            <a:off x="421200" y="1512000"/>
            <a:ext cx="11496582" cy="4959667"/>
          </a:xfrm>
          <a:prstGeom prst="rect">
            <a:avLst/>
          </a:prstGeom>
          <a:solidFill>
            <a:srgbClr val="EDEDED"/>
          </a:solidFill>
          <a:ln>
            <a:noFill/>
          </a:ln>
        </p:spPr>
        <p:txBody>
          <a:bodyPr anchorCtr="0" anchor="t" bIns="45700" lIns="91425" spcFirstLastPara="1" rIns="91425" wrap="square" tIns="45700">
            <a:normAutofit fontScale="77500" lnSpcReduction="20000"/>
          </a:bodyPr>
          <a:lstStyle/>
          <a:p>
            <a:pPr indent="0" lvl="0" marL="0" rtl="0" algn="ctr">
              <a:lnSpc>
                <a:spcPct val="90000"/>
              </a:lnSpc>
              <a:spcBef>
                <a:spcPts val="0"/>
              </a:spcBef>
              <a:spcAft>
                <a:spcPts val="0"/>
              </a:spcAft>
              <a:buClr>
                <a:schemeClr val="dk1"/>
              </a:buClr>
              <a:buSzPct val="100000"/>
              <a:buNone/>
            </a:pPr>
            <a:r>
              <a:t/>
            </a:r>
            <a:endParaRPr b="1" sz="3100"/>
          </a:p>
          <a:p>
            <a:pPr indent="0" lvl="0" marL="0" rtl="0" algn="just">
              <a:lnSpc>
                <a:spcPct val="90000"/>
              </a:lnSpc>
              <a:spcBef>
                <a:spcPts val="1000"/>
              </a:spcBef>
              <a:spcAft>
                <a:spcPts val="0"/>
              </a:spcAft>
              <a:buClr>
                <a:schemeClr val="dk1"/>
              </a:buClr>
              <a:buSzPct val="100000"/>
              <a:buNone/>
            </a:pPr>
            <a:r>
              <a:rPr b="1" i="1" lang="it-IT" sz="2900"/>
              <a:t>8</a:t>
            </a:r>
            <a:r>
              <a:rPr lang="it-IT" sz="2900"/>
              <a:t>. La descrizione del processo e del livello globale di sviluppo degli apprendimenti, la valutazione del comportamento e dell’insegnamento della religione cattolica o dell’attività alternativa restano disciplinati dall’articolo 2, commi 3, 5 e 7 del </a:t>
            </a:r>
            <a:r>
              <a:rPr lang="it-IT" sz="2900" u="sng"/>
              <a:t>Decreto valutazione</a:t>
            </a:r>
            <a:r>
              <a:rPr lang="it-IT" sz="2900"/>
              <a:t>.</a:t>
            </a:r>
            <a:endParaRPr/>
          </a:p>
          <a:p>
            <a:pPr indent="0" lvl="0" marL="0" rtl="0" algn="just">
              <a:lnSpc>
                <a:spcPct val="90000"/>
              </a:lnSpc>
              <a:spcBef>
                <a:spcPts val="1000"/>
              </a:spcBef>
              <a:spcAft>
                <a:spcPts val="0"/>
              </a:spcAft>
              <a:buClr>
                <a:schemeClr val="dk1"/>
              </a:buClr>
              <a:buSzPct val="100000"/>
              <a:buNone/>
            </a:pPr>
            <a:r>
              <a:t/>
            </a:r>
            <a:endParaRPr sz="2900"/>
          </a:p>
          <a:p>
            <a:pPr indent="0" lvl="0" marL="0" rtl="0" algn="just">
              <a:lnSpc>
                <a:spcPct val="90000"/>
              </a:lnSpc>
              <a:spcBef>
                <a:spcPts val="1000"/>
              </a:spcBef>
              <a:spcAft>
                <a:spcPts val="0"/>
              </a:spcAft>
              <a:buClr>
                <a:schemeClr val="dk1"/>
              </a:buClr>
              <a:buSzPct val="100000"/>
              <a:buNone/>
            </a:pPr>
            <a:r>
              <a:rPr i="1" lang="it-IT" sz="2900"/>
              <a:t>Decreto valutazione</a:t>
            </a:r>
            <a:endParaRPr/>
          </a:p>
          <a:p>
            <a:pPr indent="0" lvl="0" marL="0" rtl="0" algn="just">
              <a:lnSpc>
                <a:spcPct val="90000"/>
              </a:lnSpc>
              <a:spcBef>
                <a:spcPts val="1000"/>
              </a:spcBef>
              <a:spcAft>
                <a:spcPts val="0"/>
              </a:spcAft>
              <a:buClr>
                <a:schemeClr val="dk1"/>
              </a:buClr>
              <a:buSzPct val="100000"/>
              <a:buNone/>
            </a:pPr>
            <a:r>
              <a:rPr b="1" i="1" lang="it-IT"/>
              <a:t>3</a:t>
            </a:r>
            <a:r>
              <a:rPr i="1" lang="it-IT"/>
              <a:t>. (…) La valutazione è integrata dalla descrizione del processo e del livello globale di sviluppo degli apprendimenti raggiunto. </a:t>
            </a:r>
            <a:endParaRPr/>
          </a:p>
          <a:p>
            <a:pPr indent="0" lvl="0" marL="0" rtl="0" algn="just">
              <a:lnSpc>
                <a:spcPct val="90000"/>
              </a:lnSpc>
              <a:spcBef>
                <a:spcPts val="1000"/>
              </a:spcBef>
              <a:spcAft>
                <a:spcPts val="0"/>
              </a:spcAft>
              <a:buClr>
                <a:schemeClr val="dk1"/>
              </a:buClr>
              <a:buSzPct val="100000"/>
              <a:buNone/>
            </a:pPr>
            <a:r>
              <a:rPr b="1" i="1" lang="it-IT"/>
              <a:t>5</a:t>
            </a:r>
            <a:r>
              <a:rPr i="1" lang="it-IT"/>
              <a:t>. La valutazione del comportamento dell'alunna e dell'alunno viene espressa collegialmente dai docenti attraverso un giudizio sintetico riportato nel documento di valutazione (…)</a:t>
            </a:r>
            <a:endParaRPr/>
          </a:p>
          <a:p>
            <a:pPr indent="0" lvl="0" marL="0" rtl="0" algn="just">
              <a:lnSpc>
                <a:spcPct val="90000"/>
              </a:lnSpc>
              <a:spcBef>
                <a:spcPts val="1000"/>
              </a:spcBef>
              <a:spcAft>
                <a:spcPts val="0"/>
              </a:spcAft>
              <a:buClr>
                <a:schemeClr val="dk1"/>
              </a:buClr>
              <a:buSzPct val="100000"/>
              <a:buNone/>
            </a:pPr>
            <a:r>
              <a:rPr b="1" i="1" lang="it-IT"/>
              <a:t>7</a:t>
            </a:r>
            <a:r>
              <a:rPr i="1" lang="it-IT"/>
              <a:t>. Fermo restando quanto previsto dall'articolo 309 del decreto legislativo 16 aprile 1994, n. 297 relativamente alla valutazione dell'insegnamento della religione cattolica, la valutazione delle attività alternative, per le alunne e gli alunni che se ne avvalgono, è resa su una nota distinta con giudizio sintetico sull'interesse manifestato e i livelli di apprendimento conseguiti. </a:t>
            </a:r>
            <a:endParaRPr/>
          </a:p>
        </p:txBody>
      </p:sp>
      <p:sp>
        <p:nvSpPr>
          <p:cNvPr id="130" name="Google Shape;130;p7"/>
          <p:cNvSpPr txBox="1"/>
          <p:nvPr>
            <p:ph type="title"/>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Clr>
                <a:schemeClr val="lt1"/>
              </a:buClr>
              <a:buSzPct val="100000"/>
              <a:buFont typeface="Calibri"/>
              <a:buNone/>
            </a:pPr>
            <a:r>
              <a:rPr b="1" lang="it-IT" sz="4000">
                <a:solidFill>
                  <a:schemeClr val="lt1"/>
                </a:solidFill>
                <a:latin typeface="Calibri"/>
                <a:ea typeface="Calibri"/>
                <a:cs typeface="Calibri"/>
                <a:sym typeface="Calibri"/>
              </a:rPr>
              <a:t>ART. 3 </a:t>
            </a:r>
            <a:br>
              <a:rPr b="1" lang="it-IT" sz="4000">
                <a:solidFill>
                  <a:schemeClr val="lt1"/>
                </a:solidFill>
                <a:latin typeface="Calibri"/>
                <a:ea typeface="Calibri"/>
                <a:cs typeface="Calibri"/>
                <a:sym typeface="Calibri"/>
              </a:rPr>
            </a:br>
            <a:r>
              <a:rPr b="1" lang="it-IT" sz="4000">
                <a:solidFill>
                  <a:schemeClr val="lt1"/>
                </a:solidFill>
                <a:latin typeface="Calibri"/>
                <a:ea typeface="Calibri"/>
                <a:cs typeface="Calibri"/>
                <a:sym typeface="Calibri"/>
              </a:rPr>
              <a:t>MODALITÀ DI VALUTAZIONE DEGLI APPRENDIMENTI</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8"/>
          <p:cNvSpPr txBox="1"/>
          <p:nvPr>
            <p:ph idx="1" type="body"/>
          </p:nvPr>
        </p:nvSpPr>
        <p:spPr>
          <a:xfrm>
            <a:off x="421200" y="1512000"/>
            <a:ext cx="11388437" cy="4855457"/>
          </a:xfrm>
          <a:prstGeom prst="rect">
            <a:avLst/>
          </a:prstGeom>
          <a:solidFill>
            <a:srgbClr val="EDEDED"/>
          </a:solid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it-IT"/>
              <a:t>Le Linee guida sono parte integrante dell’ordinanza, individuano elementi funzionali alla costruzione del documento di valutazione.</a:t>
            </a:r>
            <a:endParaRPr/>
          </a:p>
          <a:p>
            <a:pPr indent="0" lvl="0" marL="0" rtl="0" algn="just">
              <a:lnSpc>
                <a:spcPct val="90000"/>
              </a:lnSpc>
              <a:spcBef>
                <a:spcPts val="1000"/>
              </a:spcBef>
              <a:spcAft>
                <a:spcPts val="0"/>
              </a:spcAft>
              <a:buClr>
                <a:schemeClr val="dk1"/>
              </a:buClr>
              <a:buSzPts val="2800"/>
              <a:buNone/>
            </a:pPr>
            <a:r>
              <a:rPr lang="it-IT"/>
              <a:t>In sintesi :</a:t>
            </a:r>
            <a:endParaRPr/>
          </a:p>
          <a:p>
            <a:pPr indent="-228600" lvl="0" marL="228600" rtl="0" algn="just">
              <a:lnSpc>
                <a:spcPct val="90000"/>
              </a:lnSpc>
              <a:spcBef>
                <a:spcPts val="1000"/>
              </a:spcBef>
              <a:spcAft>
                <a:spcPts val="0"/>
              </a:spcAft>
              <a:buClr>
                <a:schemeClr val="dk1"/>
              </a:buClr>
              <a:buSzPts val="2800"/>
              <a:buChar char="•"/>
            </a:pPr>
            <a:r>
              <a:rPr b="1" lang="it-IT"/>
              <a:t>la valutazione ha funzione formativa </a:t>
            </a:r>
            <a:r>
              <a:rPr lang="it-IT"/>
              <a:t>- valutazione per l’apprendimento</a:t>
            </a:r>
            <a:endParaRPr/>
          </a:p>
          <a:p>
            <a:pPr indent="-228600" lvl="0" marL="228600" rtl="0" algn="just">
              <a:lnSpc>
                <a:spcPct val="90000"/>
              </a:lnSpc>
              <a:spcBef>
                <a:spcPts val="1000"/>
              </a:spcBef>
              <a:spcAft>
                <a:spcPts val="0"/>
              </a:spcAft>
              <a:buClr>
                <a:schemeClr val="dk1"/>
              </a:buClr>
              <a:buSzPts val="2800"/>
              <a:buChar char="•"/>
            </a:pPr>
            <a:r>
              <a:rPr b="1" lang="it-IT"/>
              <a:t>la valutazione consente di rappresentare, in trasparenza, gli articolati processi cognitivi e meta-cognitivi, emotivi e sociali </a:t>
            </a:r>
            <a:r>
              <a:rPr lang="it-IT"/>
              <a:t>attraverso i quali si manifestano i risultati degli apprendimenti. </a:t>
            </a:r>
            <a:endParaRPr/>
          </a:p>
          <a:p>
            <a:pPr indent="-228600" lvl="0" marL="228600" rtl="0" algn="just">
              <a:lnSpc>
                <a:spcPct val="90000"/>
              </a:lnSpc>
              <a:spcBef>
                <a:spcPts val="1000"/>
              </a:spcBef>
              <a:spcAft>
                <a:spcPts val="0"/>
              </a:spcAft>
              <a:buClr>
                <a:schemeClr val="dk1"/>
              </a:buClr>
              <a:buSzPts val="2800"/>
              <a:buChar char="•"/>
            </a:pPr>
            <a:r>
              <a:rPr lang="it-IT"/>
              <a:t>Chiarimenti per procedere all’elaborazione del giudizio descrittivo e per facilitare i docenti nell’individuare quali obiettivi di apprendimento sono esplicito oggetto di valutazione per ogni classe e ogni disciplina.</a:t>
            </a:r>
            <a:endParaRPr/>
          </a:p>
          <a:p>
            <a:pPr indent="-50800" lvl="0" marL="228600" rtl="0" algn="just">
              <a:lnSpc>
                <a:spcPct val="90000"/>
              </a:lnSpc>
              <a:spcBef>
                <a:spcPts val="1000"/>
              </a:spcBef>
              <a:spcAft>
                <a:spcPts val="0"/>
              </a:spcAft>
              <a:buClr>
                <a:schemeClr val="dk1"/>
              </a:buClr>
              <a:buSzPts val="2800"/>
              <a:buNone/>
            </a:pPr>
            <a:r>
              <a:t/>
            </a:r>
            <a:endParaRPr/>
          </a:p>
          <a:p>
            <a:pPr indent="-50800" lvl="0" marL="228600" rtl="0" algn="just">
              <a:lnSpc>
                <a:spcPct val="90000"/>
              </a:lnSpc>
              <a:spcBef>
                <a:spcPts val="1000"/>
              </a:spcBef>
              <a:spcAft>
                <a:spcPts val="0"/>
              </a:spcAft>
              <a:buClr>
                <a:schemeClr val="dk1"/>
              </a:buClr>
              <a:buSzPts val="2800"/>
              <a:buNone/>
            </a:pPr>
            <a:r>
              <a:t/>
            </a:r>
            <a:endParaRPr/>
          </a:p>
        </p:txBody>
      </p:sp>
      <p:sp>
        <p:nvSpPr>
          <p:cNvPr id="136" name="Google Shape;136;p8"/>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i="0" lang="it-IT" sz="4000" u="none" cap="none" strike="noStrike">
                <a:solidFill>
                  <a:schemeClr val="lt1"/>
                </a:solidFill>
                <a:latin typeface="Calibri"/>
                <a:ea typeface="Calibri"/>
                <a:cs typeface="Calibri"/>
                <a:sym typeface="Calibri"/>
              </a:rPr>
              <a:t>LE LINEE GUIDA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9"/>
          <p:cNvSpPr txBox="1"/>
          <p:nvPr>
            <p:ph idx="1" type="body"/>
          </p:nvPr>
        </p:nvSpPr>
        <p:spPr>
          <a:xfrm>
            <a:off x="421200" y="1512000"/>
            <a:ext cx="11092872" cy="5145836"/>
          </a:xfrm>
          <a:prstGeom prst="rect">
            <a:avLst/>
          </a:prstGeom>
          <a:solidFill>
            <a:srgbClr val="EDEDED"/>
          </a:solidFill>
          <a:ln>
            <a:noFill/>
          </a:ln>
        </p:spPr>
        <p:txBody>
          <a:bodyPr anchorCtr="0" anchor="t" bIns="45700" lIns="91425" spcFirstLastPara="1" rIns="91425" wrap="square" tIns="45700">
            <a:normAutofit lnSpcReduction="10000"/>
          </a:bodyPr>
          <a:lstStyle/>
          <a:p>
            <a:pPr indent="0" lvl="0" marL="0" rtl="0" algn="ctr">
              <a:lnSpc>
                <a:spcPct val="90000"/>
              </a:lnSpc>
              <a:spcBef>
                <a:spcPts val="0"/>
              </a:spcBef>
              <a:spcAft>
                <a:spcPts val="0"/>
              </a:spcAft>
              <a:buClr>
                <a:schemeClr val="dk1"/>
              </a:buClr>
              <a:buSzPts val="2600"/>
              <a:buNone/>
            </a:pPr>
            <a:r>
              <a:rPr b="1" lang="it-IT" sz="2600"/>
              <a:t>I livelli Avanzato – Intermedio – Base - In via di prima acquisizione</a:t>
            </a:r>
            <a:endParaRPr/>
          </a:p>
          <a:p>
            <a:pPr indent="0" lvl="0" marL="0" rtl="0" algn="ctr">
              <a:lnSpc>
                <a:spcPct val="90000"/>
              </a:lnSpc>
              <a:spcBef>
                <a:spcPts val="1000"/>
              </a:spcBef>
              <a:spcAft>
                <a:spcPts val="0"/>
              </a:spcAft>
              <a:buClr>
                <a:schemeClr val="dk1"/>
              </a:buClr>
              <a:buSzPts val="2600"/>
              <a:buNone/>
            </a:pPr>
            <a:r>
              <a:rPr b="1" lang="it-IT" sz="2600"/>
              <a:t>NON SI MODIFICANO</a:t>
            </a:r>
            <a:endParaRPr/>
          </a:p>
          <a:p>
            <a:pPr indent="0" lvl="0" marL="0" rtl="0" algn="ctr">
              <a:lnSpc>
                <a:spcPct val="90000"/>
              </a:lnSpc>
              <a:spcBef>
                <a:spcPts val="1000"/>
              </a:spcBef>
              <a:spcAft>
                <a:spcPts val="0"/>
              </a:spcAft>
              <a:buClr>
                <a:schemeClr val="dk1"/>
              </a:buClr>
              <a:buSzPts val="2600"/>
              <a:buNone/>
            </a:pPr>
            <a:r>
              <a:rPr lang="it-IT" sz="2600"/>
              <a:t>Non c’è una scala di lettere o scala numerica per identificare il livello</a:t>
            </a:r>
            <a:endParaRPr/>
          </a:p>
          <a:p>
            <a:pPr indent="0" lvl="0" marL="0" rtl="0" algn="ctr">
              <a:lnSpc>
                <a:spcPct val="90000"/>
              </a:lnSpc>
              <a:spcBef>
                <a:spcPts val="1000"/>
              </a:spcBef>
              <a:spcAft>
                <a:spcPts val="0"/>
              </a:spcAft>
              <a:buClr>
                <a:schemeClr val="dk1"/>
              </a:buClr>
              <a:buSzPts val="2600"/>
              <a:buNone/>
            </a:pPr>
            <a:r>
              <a:t/>
            </a:r>
            <a:endParaRPr sz="2600"/>
          </a:p>
          <a:p>
            <a:pPr indent="0" lvl="0" marL="0" rtl="0" algn="ctr">
              <a:lnSpc>
                <a:spcPct val="90000"/>
              </a:lnSpc>
              <a:spcBef>
                <a:spcPts val="1000"/>
              </a:spcBef>
              <a:spcAft>
                <a:spcPts val="0"/>
              </a:spcAft>
              <a:buClr>
                <a:schemeClr val="dk1"/>
              </a:buClr>
              <a:buSzPts val="2600"/>
              <a:buNone/>
            </a:pPr>
            <a:r>
              <a:rPr lang="it-IT" sz="2600"/>
              <a:t>Per la valutazione di:</a:t>
            </a:r>
            <a:endParaRPr/>
          </a:p>
          <a:p>
            <a:pPr indent="-228600" lvl="0" marL="228600" rtl="0" algn="ctr">
              <a:lnSpc>
                <a:spcPct val="90000"/>
              </a:lnSpc>
              <a:spcBef>
                <a:spcPts val="1000"/>
              </a:spcBef>
              <a:spcAft>
                <a:spcPts val="0"/>
              </a:spcAft>
              <a:buClr>
                <a:schemeClr val="dk1"/>
              </a:buClr>
              <a:buSzPts val="2600"/>
              <a:buFont typeface="Calibri"/>
              <a:buChar char="-"/>
            </a:pPr>
            <a:r>
              <a:rPr lang="it-IT" sz="2600"/>
              <a:t>Religione Cattolica</a:t>
            </a:r>
            <a:endParaRPr/>
          </a:p>
          <a:p>
            <a:pPr indent="-228600" lvl="0" marL="228600" rtl="0" algn="ctr">
              <a:lnSpc>
                <a:spcPct val="90000"/>
              </a:lnSpc>
              <a:spcBef>
                <a:spcPts val="1000"/>
              </a:spcBef>
              <a:spcAft>
                <a:spcPts val="0"/>
              </a:spcAft>
              <a:buClr>
                <a:schemeClr val="dk1"/>
              </a:buClr>
              <a:buSzPts val="2600"/>
              <a:buFont typeface="Calibri"/>
              <a:buChar char="-"/>
            </a:pPr>
            <a:r>
              <a:rPr lang="it-IT" sz="2600"/>
              <a:t>Attività alternativa</a:t>
            </a:r>
            <a:endParaRPr/>
          </a:p>
          <a:p>
            <a:pPr indent="-228600" lvl="0" marL="228600" rtl="0" algn="ctr">
              <a:lnSpc>
                <a:spcPct val="90000"/>
              </a:lnSpc>
              <a:spcBef>
                <a:spcPts val="1000"/>
              </a:spcBef>
              <a:spcAft>
                <a:spcPts val="0"/>
              </a:spcAft>
              <a:buClr>
                <a:schemeClr val="dk1"/>
              </a:buClr>
              <a:buSzPts val="2600"/>
              <a:buFont typeface="Calibri"/>
              <a:buChar char="-"/>
            </a:pPr>
            <a:r>
              <a:rPr lang="it-IT" sz="2600"/>
              <a:t>Comportamento </a:t>
            </a:r>
            <a:endParaRPr/>
          </a:p>
          <a:p>
            <a:pPr indent="-228600" lvl="0" marL="228600" rtl="0" algn="ctr">
              <a:lnSpc>
                <a:spcPct val="90000"/>
              </a:lnSpc>
              <a:spcBef>
                <a:spcPts val="1000"/>
              </a:spcBef>
              <a:spcAft>
                <a:spcPts val="0"/>
              </a:spcAft>
              <a:buClr>
                <a:schemeClr val="dk1"/>
              </a:buClr>
              <a:buSzPts val="2600"/>
              <a:buFont typeface="Calibri"/>
              <a:buChar char="-"/>
            </a:pPr>
            <a:r>
              <a:rPr lang="it-IT" sz="2600"/>
              <a:t>Giudizio globale </a:t>
            </a:r>
            <a:endParaRPr/>
          </a:p>
          <a:p>
            <a:pPr indent="0" lvl="0" marL="0" rtl="0" algn="just">
              <a:lnSpc>
                <a:spcPct val="90000"/>
              </a:lnSpc>
              <a:spcBef>
                <a:spcPts val="1000"/>
              </a:spcBef>
              <a:spcAft>
                <a:spcPts val="0"/>
              </a:spcAft>
              <a:buClr>
                <a:schemeClr val="dk1"/>
              </a:buClr>
              <a:buSzPts val="2600"/>
              <a:buNone/>
            </a:pPr>
            <a:r>
              <a:rPr b="1" lang="it-IT" sz="2600"/>
              <a:t>si continua a seguire quanto previsto dal decreto legislativo 62/2017, nelle stesse modalità deliberate dalle Istituzioni Scolastiche. </a:t>
            </a:r>
            <a:endParaRPr/>
          </a:p>
          <a:p>
            <a:pPr indent="0" lvl="0" marL="0" rtl="0" algn="just">
              <a:lnSpc>
                <a:spcPct val="90000"/>
              </a:lnSpc>
              <a:spcBef>
                <a:spcPts val="1000"/>
              </a:spcBef>
              <a:spcAft>
                <a:spcPts val="0"/>
              </a:spcAft>
              <a:buClr>
                <a:schemeClr val="dk1"/>
              </a:buClr>
              <a:buSzPts val="2000"/>
              <a:buNone/>
            </a:pPr>
            <a:r>
              <a:t/>
            </a:r>
            <a:endParaRPr b="1" sz="2000"/>
          </a:p>
          <a:p>
            <a:pPr indent="0" lvl="0" marL="0" rtl="0" algn="just">
              <a:lnSpc>
                <a:spcPct val="90000"/>
              </a:lnSpc>
              <a:spcBef>
                <a:spcPts val="1000"/>
              </a:spcBef>
              <a:spcAft>
                <a:spcPts val="0"/>
              </a:spcAft>
              <a:buClr>
                <a:schemeClr val="dk1"/>
              </a:buClr>
              <a:buSzPts val="2000"/>
              <a:buNone/>
            </a:pPr>
            <a:r>
              <a:t/>
            </a:r>
            <a:endParaRPr b="1" sz="2000"/>
          </a:p>
          <a:p>
            <a:pPr indent="0" lvl="0" marL="0" rtl="0" algn="just">
              <a:lnSpc>
                <a:spcPct val="90000"/>
              </a:lnSpc>
              <a:spcBef>
                <a:spcPts val="1000"/>
              </a:spcBef>
              <a:spcAft>
                <a:spcPts val="0"/>
              </a:spcAft>
              <a:buClr>
                <a:schemeClr val="dk1"/>
              </a:buClr>
              <a:buSzPts val="2000"/>
              <a:buNone/>
            </a:pPr>
            <a:r>
              <a:t/>
            </a:r>
            <a:endParaRPr b="1" sz="2000"/>
          </a:p>
          <a:p>
            <a:pPr indent="0" lvl="0" marL="0" rtl="0" algn="just">
              <a:lnSpc>
                <a:spcPct val="90000"/>
              </a:lnSpc>
              <a:spcBef>
                <a:spcPts val="1000"/>
              </a:spcBef>
              <a:spcAft>
                <a:spcPts val="0"/>
              </a:spcAft>
              <a:buClr>
                <a:schemeClr val="dk1"/>
              </a:buClr>
              <a:buSzPts val="2000"/>
              <a:buNone/>
            </a:pPr>
            <a:r>
              <a:t/>
            </a:r>
            <a:endParaRPr b="1" sz="2000"/>
          </a:p>
        </p:txBody>
      </p:sp>
      <p:sp>
        <p:nvSpPr>
          <p:cNvPr id="142" name="Google Shape;142;p9"/>
          <p:cNvSpPr txBox="1"/>
          <p:nvPr/>
        </p:nvSpPr>
        <p:spPr>
          <a:xfrm>
            <a:off x="0" y="234347"/>
            <a:ext cx="12192000" cy="901726"/>
          </a:xfrm>
          <a:prstGeom prst="rect">
            <a:avLst/>
          </a:prstGeom>
          <a:solidFill>
            <a:srgbClr val="4472C4"/>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000"/>
              <a:buFont typeface="Calibri"/>
              <a:buNone/>
            </a:pPr>
            <a:r>
              <a:rPr b="1" i="0" lang="it-IT" sz="4000" u="none" cap="none" strike="noStrike">
                <a:solidFill>
                  <a:schemeClr val="lt1"/>
                </a:solidFill>
                <a:latin typeface="Calibri"/>
                <a:ea typeface="Calibri"/>
                <a:cs typeface="Calibri"/>
                <a:sym typeface="Calibri"/>
              </a:rPr>
              <a:t>IN SINTESI</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2021-01-01T19:48:28Z</dcterms:created>
  <dc:creator>Milana Piscozzo</dc:creator>
</cp:coreProperties>
</file>