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Risultati immagini pe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17" y="2265618"/>
            <a:ext cx="4487583" cy="20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7" y="4019342"/>
            <a:ext cx="3726073" cy="27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03" y="-3465"/>
            <a:ext cx="4487583" cy="20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206" cy="34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50768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66" y="2105793"/>
            <a:ext cx="3776361" cy="25038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286" y="24202"/>
            <a:ext cx="4027714" cy="333217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9BC9D5A-D91C-4AB2-8618-26D19A55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51722"/>
            <a:ext cx="8689976" cy="1868556"/>
          </a:xfrm>
        </p:spPr>
        <p:txBody>
          <a:bodyPr>
            <a:noAutofit/>
          </a:bodyPr>
          <a:lstStyle/>
          <a:p>
            <a:r>
              <a:rPr lang="en-GB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Water: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DF1760-EB19-4A8D-83B7-32B2031B0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29000"/>
            <a:ext cx="8689976" cy="1180685"/>
          </a:xfrm>
        </p:spPr>
        <p:txBody>
          <a:bodyPr>
            <a:normAutofit fontScale="92500"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can save it?</a:t>
            </a:r>
          </a:p>
        </p:txBody>
      </p:sp>
      <p:pic>
        <p:nvPicPr>
          <p:cNvPr id="1032" name="Picture 8" descr="Risultati immagini per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4602704"/>
            <a:ext cx="3389102" cy="22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A275B483-E81C-4D41-A159-493ADBF11D44}"/>
              </a:ext>
            </a:extLst>
          </p:cNvPr>
          <p:cNvSpPr/>
          <p:nvPr/>
        </p:nvSpPr>
        <p:spPr>
          <a:xfrm>
            <a:off x="3803374" y="2390361"/>
            <a:ext cx="4585252" cy="207727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 with Water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E81CCAD-4DF2-409E-BCB5-23AC883F7D1E}"/>
              </a:ext>
            </a:extLst>
          </p:cNvPr>
          <p:cNvCxnSpPr>
            <a:cxnSpLocks/>
            <a:stCxn id="4" idx="1"/>
            <a:endCxn id="10" idx="3"/>
          </p:cNvCxnSpPr>
          <p:nvPr/>
        </p:nvCxnSpPr>
        <p:spPr>
          <a:xfrm flipH="1" flipV="1">
            <a:off x="2731728" y="1093157"/>
            <a:ext cx="1743141" cy="160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160DEF-95B3-4441-A5E4-642AB73AF215}"/>
              </a:ext>
            </a:extLst>
          </p:cNvPr>
          <p:cNvSpPr txBox="1"/>
          <p:nvPr/>
        </p:nvSpPr>
        <p:spPr>
          <a:xfrm>
            <a:off x="955936" y="677658"/>
            <a:ext cx="177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hand </a:t>
            </a:r>
          </a:p>
          <a:p>
            <a:pPr algn="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face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C45ECC0-C497-48F4-9505-C817A6479A38}"/>
              </a:ext>
            </a:extLst>
          </p:cNvPr>
          <p:cNvCxnSpPr>
            <a:cxnSpLocks/>
            <a:stCxn id="4" idx="1"/>
            <a:endCxn id="18" idx="2"/>
          </p:cNvCxnSpPr>
          <p:nvPr/>
        </p:nvCxnSpPr>
        <p:spPr>
          <a:xfrm flipH="1" flipV="1">
            <a:off x="3629749" y="948534"/>
            <a:ext cx="845120" cy="1746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F32821-8B29-44BD-A158-08B33F03DC39}"/>
              </a:ext>
            </a:extLst>
          </p:cNvPr>
          <p:cNvSpPr txBox="1"/>
          <p:nvPr/>
        </p:nvSpPr>
        <p:spPr>
          <a:xfrm>
            <a:off x="2871124" y="117537"/>
            <a:ext cx="151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Energy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363B9A0-72FC-4A50-A3FC-AD9EB8E95D6B}"/>
              </a:ext>
            </a:extLst>
          </p:cNvPr>
          <p:cNvCxnSpPr>
            <a:cxnSpLocks/>
            <a:stCxn id="4" idx="0"/>
            <a:endCxn id="23" idx="2"/>
          </p:cNvCxnSpPr>
          <p:nvPr/>
        </p:nvCxnSpPr>
        <p:spPr>
          <a:xfrm flipH="1" flipV="1">
            <a:off x="5216883" y="885407"/>
            <a:ext cx="879117" cy="1504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4510B90-E596-4D1F-9A11-A32CC83A69B9}"/>
              </a:ext>
            </a:extLst>
          </p:cNvPr>
          <p:cNvSpPr txBox="1"/>
          <p:nvPr/>
        </p:nvSpPr>
        <p:spPr>
          <a:xfrm>
            <a:off x="4527770" y="423742"/>
            <a:ext cx="137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329F8CD-7B6D-4F77-8116-A92AAEC7A892}"/>
              </a:ext>
            </a:extLst>
          </p:cNvPr>
          <p:cNvSpPr txBox="1"/>
          <p:nvPr/>
        </p:nvSpPr>
        <p:spPr>
          <a:xfrm>
            <a:off x="6045392" y="423741"/>
            <a:ext cx="169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 Plants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DE2524C-AA55-4C1F-B255-0DD835653F69}"/>
              </a:ext>
            </a:extLst>
          </p:cNvPr>
          <p:cNvCxnSpPr>
            <a:cxnSpLocks/>
            <a:stCxn id="4" idx="0"/>
            <a:endCxn id="30" idx="2"/>
          </p:cNvCxnSpPr>
          <p:nvPr/>
        </p:nvCxnSpPr>
        <p:spPr>
          <a:xfrm flipV="1">
            <a:off x="6096000" y="1254738"/>
            <a:ext cx="796734" cy="113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3D77CCD2-6B8C-4D8C-878F-2D50ACBD3A81}"/>
              </a:ext>
            </a:extLst>
          </p:cNvPr>
          <p:cNvCxnSpPr>
            <a:cxnSpLocks/>
            <a:stCxn id="4" idx="7"/>
            <a:endCxn id="49" idx="2"/>
          </p:cNvCxnSpPr>
          <p:nvPr/>
        </p:nvCxnSpPr>
        <p:spPr>
          <a:xfrm flipV="1">
            <a:off x="7717131" y="1139323"/>
            <a:ext cx="1290743" cy="1555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7AF5273-F494-4E18-B811-56B99652098D}"/>
              </a:ext>
            </a:extLst>
          </p:cNvPr>
          <p:cNvSpPr txBox="1"/>
          <p:nvPr/>
        </p:nvSpPr>
        <p:spPr>
          <a:xfrm>
            <a:off x="7805239" y="677658"/>
            <a:ext cx="240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Shower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09F7FCE-C2FE-44E8-85B6-004AB49E69A3}"/>
              </a:ext>
            </a:extLst>
          </p:cNvPr>
          <p:cNvSpPr txBox="1"/>
          <p:nvPr/>
        </p:nvSpPr>
        <p:spPr>
          <a:xfrm>
            <a:off x="9530972" y="1222384"/>
            <a:ext cx="2341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Vegetables and Fruit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C6A8B39F-1B1A-4C22-81CE-831CE37403B6}"/>
              </a:ext>
            </a:extLst>
          </p:cNvPr>
          <p:cNvCxnSpPr>
            <a:cxnSpLocks/>
            <a:stCxn id="4" idx="7"/>
            <a:endCxn id="55" idx="1"/>
          </p:cNvCxnSpPr>
          <p:nvPr/>
        </p:nvCxnSpPr>
        <p:spPr>
          <a:xfrm flipV="1">
            <a:off x="7717131" y="1637883"/>
            <a:ext cx="1813841" cy="1056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0C02351-7D36-4480-810B-3D02180B3685}"/>
              </a:ext>
            </a:extLst>
          </p:cNvPr>
          <p:cNvSpPr txBox="1"/>
          <p:nvPr/>
        </p:nvSpPr>
        <p:spPr>
          <a:xfrm>
            <a:off x="9900730" y="2315228"/>
            <a:ext cx="17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Pets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5AF162E1-45FB-4F54-A1AC-A04E629FFFAB}"/>
              </a:ext>
            </a:extLst>
          </p:cNvPr>
          <p:cNvCxnSpPr>
            <a:cxnSpLocks/>
            <a:stCxn id="4" idx="6"/>
            <a:endCxn id="62" idx="1"/>
          </p:cNvCxnSpPr>
          <p:nvPr/>
        </p:nvCxnSpPr>
        <p:spPr>
          <a:xfrm flipV="1">
            <a:off x="8388626" y="2546061"/>
            <a:ext cx="1512104" cy="882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C254D34D-61E3-49F0-8877-79B667E4FF5F}"/>
              </a:ext>
            </a:extLst>
          </p:cNvPr>
          <p:cNvSpPr txBox="1"/>
          <p:nvPr/>
        </p:nvSpPr>
        <p:spPr>
          <a:xfrm>
            <a:off x="9920818" y="3198167"/>
            <a:ext cx="195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Clothes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C0B653F7-69F9-425E-B902-56D7DDF7EB74}"/>
              </a:ext>
            </a:extLst>
          </p:cNvPr>
          <p:cNvCxnSpPr>
            <a:cxnSpLocks/>
            <a:stCxn id="4" idx="6"/>
            <a:endCxn id="68" idx="1"/>
          </p:cNvCxnSpPr>
          <p:nvPr/>
        </p:nvCxnSpPr>
        <p:spPr>
          <a:xfrm>
            <a:off x="8388626" y="3429000"/>
            <a:ext cx="1532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67917C5C-13A2-40BE-B62A-D2F428B56741}"/>
              </a:ext>
            </a:extLst>
          </p:cNvPr>
          <p:cNvSpPr txBox="1"/>
          <p:nvPr/>
        </p:nvSpPr>
        <p:spPr>
          <a:xfrm>
            <a:off x="9530972" y="4073484"/>
            <a:ext cx="246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the Plants</a:t>
            </a:r>
          </a:p>
        </p:txBody>
      </p: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95024721-2E2C-4071-A296-502D6A0CD4D5}"/>
              </a:ext>
            </a:extLst>
          </p:cNvPr>
          <p:cNvCxnSpPr>
            <a:cxnSpLocks/>
            <a:stCxn id="4" idx="5"/>
            <a:endCxn id="72" idx="1"/>
          </p:cNvCxnSpPr>
          <p:nvPr/>
        </p:nvCxnSpPr>
        <p:spPr>
          <a:xfrm>
            <a:off x="7717131" y="4163429"/>
            <a:ext cx="1813841" cy="140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99D557-1504-4833-9224-597CB0F0E848}"/>
              </a:ext>
            </a:extLst>
          </p:cNvPr>
          <p:cNvSpPr txBox="1"/>
          <p:nvPr/>
        </p:nvSpPr>
        <p:spPr>
          <a:xfrm>
            <a:off x="9519976" y="5233800"/>
            <a:ext cx="9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BB2AD73-DCE6-48DF-B43B-105B3553D153}"/>
              </a:ext>
            </a:extLst>
          </p:cNvPr>
          <p:cNvCxnSpPr>
            <a:cxnSpLocks/>
            <a:stCxn id="4" idx="5"/>
            <a:endCxn id="2" idx="1"/>
          </p:cNvCxnSpPr>
          <p:nvPr/>
        </p:nvCxnSpPr>
        <p:spPr>
          <a:xfrm>
            <a:off x="7717131" y="4163429"/>
            <a:ext cx="1802845" cy="1301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13F4C9-FD9D-4920-97D3-A8D915532BBF}"/>
              </a:ext>
            </a:extLst>
          </p:cNvPr>
          <p:cNvSpPr txBox="1"/>
          <p:nvPr/>
        </p:nvSpPr>
        <p:spPr>
          <a:xfrm>
            <a:off x="5497415" y="5773175"/>
            <a:ext cx="316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Dishwasher and the Washing Machines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3A5C449-5E9A-4F96-B0FC-DCAEE719ADE5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>
            <a:off x="6096000" y="4467639"/>
            <a:ext cx="984576" cy="1305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6DDF85-ED9B-4779-9674-C4BFF135176D}"/>
              </a:ext>
            </a:extLst>
          </p:cNvPr>
          <p:cNvSpPr txBox="1"/>
          <p:nvPr/>
        </p:nvSpPr>
        <p:spPr>
          <a:xfrm>
            <a:off x="3205428" y="5909466"/>
            <a:ext cx="171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 Teeth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C8FBE72-5C55-4D2C-8A26-D238D930B902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 flipH="1">
            <a:off x="4062446" y="4467639"/>
            <a:ext cx="2033554" cy="1441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A1609F-83AE-4D16-AEC1-B2503EF8041F}"/>
              </a:ext>
            </a:extLst>
          </p:cNvPr>
          <p:cNvSpPr txBox="1"/>
          <p:nvPr/>
        </p:nvSpPr>
        <p:spPr>
          <a:xfrm>
            <a:off x="1095332" y="4996500"/>
            <a:ext cx="177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C5C2FF5-077E-4810-92A2-34812AB691DA}"/>
              </a:ext>
            </a:extLst>
          </p:cNvPr>
          <p:cNvCxnSpPr>
            <a:cxnSpLocks/>
            <a:stCxn id="4" idx="3"/>
            <a:endCxn id="12" idx="3"/>
          </p:cNvCxnSpPr>
          <p:nvPr/>
        </p:nvCxnSpPr>
        <p:spPr>
          <a:xfrm flipH="1">
            <a:off x="2871124" y="4163429"/>
            <a:ext cx="1603745" cy="1248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1D452DD-FB86-4D4D-90A8-AA53E6CD3B11}"/>
              </a:ext>
            </a:extLst>
          </p:cNvPr>
          <p:cNvSpPr txBox="1"/>
          <p:nvPr/>
        </p:nvSpPr>
        <p:spPr>
          <a:xfrm>
            <a:off x="605827" y="3805239"/>
            <a:ext cx="196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Clothes 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7A0F8EC-EB67-4F3B-81EC-406B287F65EF}"/>
              </a:ext>
            </a:extLst>
          </p:cNvPr>
          <p:cNvCxnSpPr>
            <a:cxnSpLocks/>
            <a:stCxn id="4" idx="2"/>
            <a:endCxn id="20" idx="3"/>
          </p:cNvCxnSpPr>
          <p:nvPr/>
        </p:nvCxnSpPr>
        <p:spPr>
          <a:xfrm flipH="1">
            <a:off x="2575821" y="3429000"/>
            <a:ext cx="1227553" cy="607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A697C7B-37A4-498B-8AE3-5A676567C2B7}"/>
              </a:ext>
            </a:extLst>
          </p:cNvPr>
          <p:cNvSpPr txBox="1"/>
          <p:nvPr/>
        </p:nvSpPr>
        <p:spPr>
          <a:xfrm>
            <a:off x="581557" y="2390361"/>
            <a:ext cx="186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the Car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F87BCE1A-A544-410C-B388-FA87C4E41840}"/>
              </a:ext>
            </a:extLst>
          </p:cNvPr>
          <p:cNvCxnSpPr>
            <a:cxnSpLocks/>
            <a:stCxn id="4" idx="2"/>
            <a:endCxn id="34" idx="3"/>
          </p:cNvCxnSpPr>
          <p:nvPr/>
        </p:nvCxnSpPr>
        <p:spPr>
          <a:xfrm flipH="1" flipV="1">
            <a:off x="2441831" y="2621194"/>
            <a:ext cx="1361543" cy="807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8" grpId="0"/>
      <p:bldP spid="23" grpId="0"/>
      <p:bldP spid="30" grpId="0"/>
      <p:bldP spid="49" grpId="0"/>
      <p:bldP spid="55" grpId="0"/>
      <p:bldP spid="62" grpId="0"/>
      <p:bldP spid="68" grpId="0"/>
      <p:bldP spid="72" grpId="0"/>
      <p:bldP spid="2" grpId="0"/>
      <p:bldP spid="11" grpId="0"/>
      <p:bldP spid="15" grpId="0"/>
      <p:bldP spid="12" grpId="0"/>
      <p:bldP spid="2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7DEF06-5452-49ED-84E2-DB82BD9E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05" y="3927663"/>
            <a:ext cx="4115513" cy="28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622E21-E545-4C64-BD3D-E811122DAF5D}"/>
              </a:ext>
            </a:extLst>
          </p:cNvPr>
          <p:cNvSpPr txBox="1"/>
          <p:nvPr/>
        </p:nvSpPr>
        <p:spPr>
          <a:xfrm>
            <a:off x="0" y="98256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review was presented at the Fourth World Water Forum in Mexico, which ended on 22nd March,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Water 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balance between demand and availability caused periods of drought and low rainfall.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mark the international observance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Water 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22nd March, the Commission's Joint Research Centre (JRC) has published a new report entitled 'climate change and the European water dimension’.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Commission published its first implementation report for the Water Framework Directive on 22nd March 2007,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Water 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6D6AD1-5935-4D17-9BD0-E595DBB8DD19}"/>
              </a:ext>
            </a:extLst>
          </p:cNvPr>
          <p:cNvSpPr txBox="1"/>
          <p:nvPr/>
        </p:nvSpPr>
        <p:spPr>
          <a:xfrm>
            <a:off x="2716695" y="59234"/>
            <a:ext cx="675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war for the water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3A361A-7C72-4C4D-A071-DCD391E8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2" y="3924194"/>
            <a:ext cx="3079710" cy="283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56A970F-B22C-479B-B070-C4B895A9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272" y="4079629"/>
            <a:ext cx="3841115" cy="262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06CE36-E946-47E8-836E-A477E4AB5527}"/>
              </a:ext>
            </a:extLst>
          </p:cNvPr>
          <p:cNvSpPr txBox="1"/>
          <p:nvPr/>
        </p:nvSpPr>
        <p:spPr>
          <a:xfrm>
            <a:off x="3624469" y="0"/>
            <a:ext cx="4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Lala’s</a:t>
            </a: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0442E6-A9DC-47FD-8639-2C9029A42A04}"/>
              </a:ext>
            </a:extLst>
          </p:cNvPr>
          <p:cNvSpPr txBox="1"/>
          <p:nvPr/>
        </p:nvSpPr>
        <p:spPr>
          <a:xfrm>
            <a:off x="1795668" y="923330"/>
            <a:ext cx="860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girls who everyday walks miles for a tank of water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44929E-EE6D-4A6C-9396-F6869FD6BF3F}"/>
              </a:ext>
            </a:extLst>
          </p:cNvPr>
          <p:cNvSpPr txBox="1"/>
          <p:nvPr/>
        </p:nvSpPr>
        <p:spPr>
          <a:xfrm>
            <a:off x="1099930" y="1536174"/>
            <a:ext cx="9992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Lala was a 11 years-old girl form the Soavinarivo Village in Madagascar, she walks twice a day to take water everyday from the age of 4 years.</a:t>
            </a:r>
          </a:p>
          <a:p>
            <a:r>
              <a:rPr lang="en-GB" sz="2000" dirty="0"/>
              <a:t>Everyday Lala walks for 4 Miles twice a day to get some un-clean water, at each miles she thinks: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First Mile – “At one mile I wish my day could start like yours, a walk to go school and later</a:t>
            </a:r>
          </a:p>
          <a:p>
            <a:r>
              <a:rPr lang="en-GB" sz="2000" dirty="0"/>
              <a:t>                       go to a shopping mall or to a party or to the local park”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Second Mile – “At two miles I start thinking about your luck, you turn on a tap and a flow of</a:t>
            </a:r>
          </a:p>
          <a:p>
            <a:r>
              <a:rPr lang="en-GB" sz="2000" dirty="0"/>
              <a:t>                            water starts  running and you use it to clean teeth, have a shower or drink”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Third Mile – “At three miles I think you can go to the pool to swim and use more water than we                                                                           </a:t>
            </a:r>
          </a:p>
          <a:p>
            <a:r>
              <a:rPr lang="en-GB" sz="2000" dirty="0"/>
              <a:t>                        imagine”</a:t>
            </a:r>
          </a:p>
          <a:p>
            <a:pPr marL="285750" indent="-285750">
              <a:buFontTx/>
              <a:buChar char="-"/>
            </a:pPr>
            <a:r>
              <a:rPr lang="en-GB" sz="2000" dirty="0" err="1"/>
              <a:t>Fouth</a:t>
            </a:r>
            <a:r>
              <a:rPr lang="en-GB" sz="2000" dirty="0"/>
              <a:t> Mile – “At four miles I think about when you will reason on our situation and you will                       </a:t>
            </a:r>
          </a:p>
          <a:p>
            <a:r>
              <a:rPr lang="en-GB" sz="2000" dirty="0"/>
              <a:t>                        understand that water is a precious resource and should not be wasted or </a:t>
            </a:r>
          </a:p>
          <a:p>
            <a:r>
              <a:rPr lang="en-GB" sz="2000" dirty="0"/>
              <a:t>                        will end”</a:t>
            </a:r>
          </a:p>
        </p:txBody>
      </p:sp>
    </p:spTree>
    <p:extLst>
      <p:ext uri="{BB962C8B-B14F-4D97-AF65-F5344CB8AC3E}">
        <p14:creationId xmlns:p14="http://schemas.microsoft.com/office/powerpoint/2010/main" val="31416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730A87A-8D02-4D11-9451-CA19AF231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39936"/>
              </p:ext>
            </p:extLst>
          </p:nvPr>
        </p:nvGraphicFramePr>
        <p:xfrm>
          <a:off x="1686339" y="657713"/>
          <a:ext cx="8819322" cy="277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661">
                  <a:extLst>
                    <a:ext uri="{9D8B030D-6E8A-4147-A177-3AD203B41FA5}">
                      <a16:colId xmlns:a16="http://schemas.microsoft.com/office/drawing/2014/main" val="1375635326"/>
                    </a:ext>
                  </a:extLst>
                </a:gridCol>
                <a:gridCol w="4409661">
                  <a:extLst>
                    <a:ext uri="{9D8B030D-6E8A-4147-A177-3AD203B41FA5}">
                      <a16:colId xmlns:a16="http://schemas.microsoft.com/office/drawing/2014/main" val="1500636584"/>
                    </a:ext>
                  </a:extLst>
                </a:gridCol>
              </a:tblGrid>
              <a:tr h="72403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use water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there isn’t any water, people…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97198"/>
                  </a:ext>
                </a:extLst>
              </a:tr>
              <a:tr h="410440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Can’t wash their hands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97398"/>
                  </a:ext>
                </a:extLst>
              </a:tr>
              <a:tr h="390709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Can’t go to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51826"/>
                  </a:ext>
                </a:extLst>
              </a:tr>
              <a:tr h="390709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 many km every day to look for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33271"/>
                  </a:ext>
                </a:extLst>
              </a:tr>
              <a:tr h="290228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Flush the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have toilets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57619"/>
                  </a:ext>
                </a:extLst>
              </a:tr>
              <a:tr h="390709"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Brush your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from diarrhoea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10367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BC76FED-F110-4D3B-9BD5-E2A77CB74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29417"/>
              </p:ext>
            </p:extLst>
          </p:nvPr>
        </p:nvGraphicFramePr>
        <p:xfrm>
          <a:off x="1686339" y="3397599"/>
          <a:ext cx="8819322" cy="28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322">
                  <a:extLst>
                    <a:ext uri="{9D8B030D-6E8A-4147-A177-3AD203B41FA5}">
                      <a16:colId xmlns:a16="http://schemas.microsoft.com/office/drawing/2014/main" val="2965180318"/>
                    </a:ext>
                  </a:extLst>
                </a:gridCol>
              </a:tblGrid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Did you know?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97196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1.Washing the car (1,892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63759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2.Having a bath (189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76035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3.Watering the garden (76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51440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4.Eating a hamburger (57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21048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5.Washing clothes (38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87981"/>
                  </a:ext>
                </a:extLst>
              </a:tr>
              <a:tr h="400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6.Brushing the teeth (11 Litres)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90CCDA-B6A0-4C58-A74A-3D4C2D6A9CD2}"/>
              </a:ext>
            </a:extLst>
          </p:cNvPr>
          <p:cNvSpPr txBox="1"/>
          <p:nvPr/>
        </p:nvSpPr>
        <p:spPr>
          <a:xfrm>
            <a:off x="333992" y="0"/>
            <a:ext cx="102439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Ways to save water: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You should put a bottle of water or sand in the toilet cistern.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You shouldn’t put litter in the toilet.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When you brush your teeth you should use a glass of water to rinse. Don’t keep the tap on.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When you have a shower, you should keep the water on low power and don’t stay for more than 5 minutes.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You should refill your water bottle with tap or filtered water instead of buying a new bottle of mineral water</a:t>
            </a:r>
            <a:r>
              <a:rPr lang="en-GB" sz="32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84" y="4506686"/>
            <a:ext cx="3583539" cy="22468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51" y="4609243"/>
            <a:ext cx="2727675" cy="23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685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278</TotalTime>
  <Words>555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Goccia</vt:lpstr>
      <vt:lpstr>Water: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Water:</dc:title>
  <dc:creator>rovato</dc:creator>
  <cp:lastModifiedBy>admin</cp:lastModifiedBy>
  <cp:revision>46</cp:revision>
  <dcterms:created xsi:type="dcterms:W3CDTF">2019-03-29T07:37:07Z</dcterms:created>
  <dcterms:modified xsi:type="dcterms:W3CDTF">2019-04-29T20:09:39Z</dcterms:modified>
</cp:coreProperties>
</file>