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2" r:id="rId9"/>
    <p:sldId id="264" r:id="rId10"/>
    <p:sldId id="267" r:id="rId11"/>
    <p:sldId id="265" r:id="rId12"/>
    <p:sldId id="266" r:id="rId13"/>
    <p:sldId id="268"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07DB913-088A-4E54-87A5-2D6FA85E47A7}" type="datetimeFigureOut">
              <a:rPr lang="it-IT" smtClean="0"/>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397572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07DB913-088A-4E54-87A5-2D6FA85E47A7}" type="datetimeFigureOut">
              <a:rPr lang="it-IT" smtClean="0"/>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24754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07DB913-088A-4E54-87A5-2D6FA85E47A7}" type="datetimeFigureOut">
              <a:rPr lang="it-IT" smtClean="0"/>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256732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07DB913-088A-4E54-87A5-2D6FA85E47A7}" type="datetimeFigureOut">
              <a:rPr lang="it-IT" smtClean="0"/>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70289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07DB913-088A-4E54-87A5-2D6FA85E47A7}" type="datetimeFigureOut">
              <a:rPr lang="it-IT" smtClean="0"/>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27039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07DB913-088A-4E54-87A5-2D6FA85E47A7}" type="datetimeFigureOut">
              <a:rPr lang="it-IT" smtClean="0"/>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113809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07DB913-088A-4E54-87A5-2D6FA85E47A7}" type="datetimeFigureOut">
              <a:rPr lang="it-IT" smtClean="0"/>
              <a:t>07/03/2019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36080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07DB913-088A-4E54-87A5-2D6FA85E47A7}" type="datetimeFigureOut">
              <a:rPr lang="it-IT" smtClean="0"/>
              <a:t>07/03/2019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47577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7DB913-088A-4E54-87A5-2D6FA85E47A7}" type="datetimeFigureOut">
              <a:rPr lang="it-IT" smtClean="0"/>
              <a:t>07/03/2019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326346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07DB913-088A-4E54-87A5-2D6FA85E47A7}" type="datetimeFigureOut">
              <a:rPr lang="it-IT" smtClean="0"/>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309725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07DB913-088A-4E54-87A5-2D6FA85E47A7}" type="datetimeFigureOut">
              <a:rPr lang="it-IT" smtClean="0"/>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A6A598-0554-4633-95B5-4F7B46B8D4E2}" type="slidenum">
              <a:rPr lang="it-IT" smtClean="0"/>
              <a:t>‹N›</a:t>
            </a:fld>
            <a:endParaRPr lang="it-IT"/>
          </a:p>
        </p:txBody>
      </p:sp>
    </p:spTree>
    <p:extLst>
      <p:ext uri="{BB962C8B-B14F-4D97-AF65-F5344CB8AC3E}">
        <p14:creationId xmlns:p14="http://schemas.microsoft.com/office/powerpoint/2010/main" val="21205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DB913-088A-4E54-87A5-2D6FA85E47A7}" type="datetimeFigureOut">
              <a:rPr lang="it-IT" smtClean="0"/>
              <a:t>07/03/2019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6A598-0554-4633-95B5-4F7B46B8D4E2}" type="slidenum">
              <a:rPr lang="it-IT" smtClean="0"/>
              <a:t>‹N›</a:t>
            </a:fld>
            <a:endParaRPr lang="it-IT"/>
          </a:p>
        </p:txBody>
      </p:sp>
    </p:spTree>
    <p:extLst>
      <p:ext uri="{BB962C8B-B14F-4D97-AF65-F5344CB8AC3E}">
        <p14:creationId xmlns:p14="http://schemas.microsoft.com/office/powerpoint/2010/main" val="408340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2934"/>
            <a:ext cx="8640960" cy="653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619672" y="636333"/>
            <a:ext cx="6552728" cy="707886"/>
          </a:xfrm>
          <a:prstGeom prst="rect">
            <a:avLst/>
          </a:prstGeom>
          <a:solidFill>
            <a:srgbClr val="C00000"/>
          </a:solidFill>
        </p:spPr>
        <p:txBody>
          <a:bodyPr wrap="square" rtlCol="0">
            <a:spAutoFit/>
          </a:bodyPr>
          <a:lstStyle/>
          <a:p>
            <a:r>
              <a:rPr lang="it-IT" sz="4000" b="1" dirty="0" smtClean="0">
                <a:solidFill>
                  <a:schemeClr val="bg1"/>
                </a:solidFill>
              </a:rPr>
              <a:t>Giornata mondiale dell’acqua</a:t>
            </a:r>
            <a:endParaRPr lang="it-IT" sz="4000" b="1" dirty="0">
              <a:solidFill>
                <a:schemeClr val="bg1"/>
              </a:solidFill>
            </a:endParaRPr>
          </a:p>
        </p:txBody>
      </p:sp>
      <p:sp>
        <p:nvSpPr>
          <p:cNvPr id="3" name="CasellaDiTesto 2"/>
          <p:cNvSpPr txBox="1"/>
          <p:nvPr/>
        </p:nvSpPr>
        <p:spPr>
          <a:xfrm>
            <a:off x="3491880" y="5228961"/>
            <a:ext cx="2520280" cy="707886"/>
          </a:xfrm>
          <a:prstGeom prst="rect">
            <a:avLst/>
          </a:prstGeom>
          <a:solidFill>
            <a:srgbClr val="002060"/>
          </a:solidFill>
        </p:spPr>
        <p:txBody>
          <a:bodyPr wrap="square" rtlCol="0">
            <a:spAutoFit/>
          </a:bodyPr>
          <a:lstStyle/>
          <a:p>
            <a:r>
              <a:rPr lang="it-IT" sz="4000" b="1" i="1" dirty="0" smtClean="0">
                <a:solidFill>
                  <a:schemeClr val="bg1">
                    <a:lumMod val="95000"/>
                  </a:schemeClr>
                </a:solidFill>
              </a:rPr>
              <a:t>22 marzo</a:t>
            </a:r>
            <a:endParaRPr lang="it-IT" sz="4000" b="1" i="1" dirty="0">
              <a:solidFill>
                <a:schemeClr val="bg1">
                  <a:lumMod val="95000"/>
                </a:schemeClr>
              </a:solidFill>
            </a:endParaRPr>
          </a:p>
        </p:txBody>
      </p:sp>
    </p:spTree>
    <p:extLst>
      <p:ext uri="{BB962C8B-B14F-4D97-AF65-F5344CB8AC3E}">
        <p14:creationId xmlns:p14="http://schemas.microsoft.com/office/powerpoint/2010/main" val="2235601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404664"/>
            <a:ext cx="8256917"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75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238250"/>
            <a:ext cx="43815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5519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Grazie dell’attenzione</a:t>
            </a:r>
            <a:endParaRPr lang="it-IT"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672741" cy="500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31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666750"/>
            <a:ext cx="7486650"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8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World water </a:t>
            </a:r>
            <a:r>
              <a:rPr lang="it-IT" dirty="0" err="1" smtClean="0">
                <a:solidFill>
                  <a:srgbClr val="FF0000"/>
                </a:solidFill>
              </a:rPr>
              <a:t>day</a:t>
            </a:r>
            <a:endParaRPr lang="it-IT" dirty="0">
              <a:solidFill>
                <a:srgbClr val="FF0000"/>
              </a:solidFill>
            </a:endParaRPr>
          </a:p>
        </p:txBody>
      </p:sp>
      <p:sp>
        <p:nvSpPr>
          <p:cNvPr id="3" name="Segnaposto contenuto 2"/>
          <p:cNvSpPr>
            <a:spLocks noGrp="1"/>
          </p:cNvSpPr>
          <p:nvPr>
            <p:ph idx="1"/>
          </p:nvPr>
        </p:nvSpPr>
        <p:spPr/>
        <p:txBody>
          <a:bodyPr>
            <a:normAutofit fontScale="70000" lnSpcReduction="20000"/>
          </a:bodyPr>
          <a:lstStyle/>
          <a:p>
            <a:endParaRPr lang="it-IT" dirty="0" smtClean="0"/>
          </a:p>
          <a:p>
            <a:pPr marL="0" indent="0">
              <a:buNone/>
            </a:pPr>
            <a:r>
              <a:rPr lang="it-IT" sz="3400" dirty="0" smtClean="0"/>
              <a:t>La Giornata Mondiale dell'Acqua (in inglese: World Water </a:t>
            </a:r>
            <a:r>
              <a:rPr lang="it-IT" sz="3400" dirty="0" err="1" smtClean="0"/>
              <a:t>Day</a:t>
            </a:r>
            <a:r>
              <a:rPr lang="it-IT" sz="3400" dirty="0" smtClean="0"/>
              <a:t>) è una ricorrenza istituita dalle Nazioni Unite nel 1992, prevista all'interno delle direttive dell'agenda 21, risultato della conferenza di Rio.</a:t>
            </a:r>
          </a:p>
          <a:p>
            <a:endParaRPr lang="it-IT" sz="3400" dirty="0" smtClean="0"/>
          </a:p>
          <a:p>
            <a:pPr marL="0" indent="0">
              <a:buNone/>
            </a:pPr>
            <a:r>
              <a:rPr lang="it-IT" sz="3400" dirty="0" smtClean="0"/>
              <a:t>Il 22 marzo di ogni anno gli Stati che siedono all'interno dell'Assemblea Generale delle Nazioni Unite sono invitati alla promozione dell'acqua promuovendo attività concrete nei loro rispettivi Paesi. Con la coordinazione del dipartimento degli affari sociali e economici dell'ONU, la giornata internazionale dell'acqua 2005 determinò l'inizio di una seconda decade internazionale delle Nazioni Unite dedicata alle azioni per l'acqua.</a:t>
            </a:r>
          </a:p>
          <a:p>
            <a:endParaRPr lang="it-IT" dirty="0" smtClean="0"/>
          </a:p>
          <a:p>
            <a:endParaRPr lang="it-IT" dirty="0"/>
          </a:p>
        </p:txBody>
      </p:sp>
    </p:spTree>
    <p:extLst>
      <p:ext uri="{BB962C8B-B14F-4D97-AF65-F5344CB8AC3E}">
        <p14:creationId xmlns:p14="http://schemas.microsoft.com/office/powerpoint/2010/main" val="406991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7992888" cy="6001643"/>
          </a:xfrm>
          <a:prstGeom prst="rect">
            <a:avLst/>
          </a:prstGeom>
          <a:noFill/>
        </p:spPr>
        <p:txBody>
          <a:bodyPr wrap="square" rtlCol="0">
            <a:spAutoFit/>
          </a:bodyPr>
          <a:lstStyle/>
          <a:p>
            <a:r>
              <a:rPr lang="it-IT" sz="2400" dirty="0" smtClean="0"/>
              <a:t>Oltre gli Stati membri del Palazzo di Vetro, dal 2005 anche una serie di Organizzazioni Non Governative hanno utilizzato tale giornata come momento per sensibilizzare l'attenzione del pubblico sulla critica questione dell'acqua nella nostra era, con occhio di riguardo all'accesso all'acqua dolce e alla sostenibilità degli habitat acquatici.</a:t>
            </a:r>
          </a:p>
          <a:p>
            <a:endParaRPr lang="it-IT" sz="2400" dirty="0" smtClean="0"/>
          </a:p>
          <a:p>
            <a:r>
              <a:rPr lang="it-IT" sz="2400" dirty="0" smtClean="0"/>
              <a:t>Ogni tre anni, a partire dal 1997, il World Water </a:t>
            </a:r>
            <a:r>
              <a:rPr lang="it-IT" sz="2400" dirty="0" err="1" smtClean="0"/>
              <a:t>Council</a:t>
            </a:r>
            <a:r>
              <a:rPr lang="it-IT" sz="2400" dirty="0" smtClean="0"/>
              <a:t>, organismo non governativo internazionale creato nel 1996 come piattaforma degli organismi internazionali e specialisti nel settore dell’acqua, con uno status consultivo speciale loro attribuito da Unesco ed </a:t>
            </a:r>
            <a:r>
              <a:rPr lang="it-IT" sz="2400" dirty="0" err="1" smtClean="0"/>
              <a:t>Ecosoc</a:t>
            </a:r>
            <a:r>
              <a:rPr lang="it-IT" sz="2400" dirty="0" smtClean="0"/>
              <a:t>, convoca un World Water Forum (Forum sull’acqua) per raccogliere i contributi e dibattere intorno agli attuali problemi locali, regionali e globali, problemi che non possono essere risolti senza un accordo quadro con obiettivi e strategie comuni</a:t>
            </a:r>
            <a:endParaRPr lang="it-IT" sz="2400" dirty="0"/>
          </a:p>
        </p:txBody>
      </p:sp>
    </p:spTree>
    <p:extLst>
      <p:ext uri="{BB962C8B-B14F-4D97-AF65-F5344CB8AC3E}">
        <p14:creationId xmlns:p14="http://schemas.microsoft.com/office/powerpoint/2010/main" val="36253741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404664"/>
            <a:ext cx="8064896" cy="1938992"/>
          </a:xfrm>
          <a:prstGeom prst="rect">
            <a:avLst/>
          </a:prstGeom>
          <a:noFill/>
        </p:spPr>
        <p:txBody>
          <a:bodyPr wrap="square" rtlCol="0">
            <a:spAutoFit/>
          </a:bodyPr>
          <a:lstStyle/>
          <a:p>
            <a:r>
              <a:rPr lang="it-IT" sz="2400" dirty="0" smtClean="0"/>
              <a:t>. All'incontro del 2012 a Marsiglia hanno preso parte oltre 140 delegazioni ministeriali e più di 180 paesi rappresentati, tra cui l'Italia. L'ultimo incontro dal tema "acqua e sviluppo </a:t>
            </a:r>
            <a:r>
              <a:rPr lang="it-IT" sz="2400" dirty="0" err="1" smtClean="0"/>
              <a:t>sostenibile"è</a:t>
            </a:r>
            <a:r>
              <a:rPr lang="it-IT" sz="2400" dirty="0" smtClean="0"/>
              <a:t> stato quello del 2015 a Daegu-</a:t>
            </a:r>
            <a:r>
              <a:rPr lang="it-IT" sz="2400" dirty="0" err="1" smtClean="0"/>
              <a:t>Gyeongbuk</a:t>
            </a:r>
            <a:r>
              <a:rPr lang="it-IT" sz="2400" dirty="0" smtClean="0"/>
              <a:t> in Corea del Sud. </a:t>
            </a:r>
            <a:endParaRPr lang="it-IT" sz="2400" dirty="0"/>
          </a:p>
        </p:txBody>
      </p:sp>
    </p:spTree>
    <p:extLst>
      <p:ext uri="{BB962C8B-B14F-4D97-AF65-F5344CB8AC3E}">
        <p14:creationId xmlns:p14="http://schemas.microsoft.com/office/powerpoint/2010/main" val="127773908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47775"/>
            <a:ext cx="76200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06760" y="485964"/>
            <a:ext cx="8130480" cy="584775"/>
          </a:xfrm>
          <a:prstGeom prst="rect">
            <a:avLst/>
          </a:prstGeom>
          <a:noFill/>
        </p:spPr>
        <p:txBody>
          <a:bodyPr wrap="square" rtlCol="0">
            <a:spAutoFit/>
          </a:bodyPr>
          <a:lstStyle/>
          <a:p>
            <a:r>
              <a:rPr lang="it-IT" sz="3200" b="1" dirty="0" smtClean="0">
                <a:solidFill>
                  <a:srgbClr val="FF0000"/>
                </a:solidFill>
              </a:rPr>
              <a:t>L’ acqua è un bene prezioso non sprechiamolo</a:t>
            </a:r>
            <a:endParaRPr lang="it-IT" sz="3200" b="1" dirty="0">
              <a:solidFill>
                <a:srgbClr val="FF0000"/>
              </a:solidFill>
            </a:endParaRPr>
          </a:p>
        </p:txBody>
      </p:sp>
    </p:spTree>
    <p:extLst>
      <p:ext uri="{BB962C8B-B14F-4D97-AF65-F5344CB8AC3E}">
        <p14:creationId xmlns:p14="http://schemas.microsoft.com/office/powerpoint/2010/main" val="1188248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Come non sprecare l’acqua</a:t>
            </a:r>
            <a:endParaRPr lang="it-IT" b="1" i="1" dirty="0"/>
          </a:p>
        </p:txBody>
      </p:sp>
      <p:sp>
        <p:nvSpPr>
          <p:cNvPr id="3" name="CasellaDiTesto 2"/>
          <p:cNvSpPr txBox="1"/>
          <p:nvPr/>
        </p:nvSpPr>
        <p:spPr>
          <a:xfrm>
            <a:off x="395536" y="1700808"/>
            <a:ext cx="8424936" cy="3416320"/>
          </a:xfrm>
          <a:prstGeom prst="rect">
            <a:avLst/>
          </a:prstGeom>
          <a:noFill/>
        </p:spPr>
        <p:txBody>
          <a:bodyPr wrap="square" rtlCol="0">
            <a:spAutoFit/>
          </a:bodyPr>
          <a:lstStyle/>
          <a:p>
            <a:r>
              <a:rPr lang="it-IT" sz="2400" dirty="0" smtClean="0"/>
              <a:t>1) Scegliete la doccia invece del bagno: in media, riempire la vasca comporta un consumo d’acqua quattro volte superiore rispetto alla doccia.</a:t>
            </a:r>
          </a:p>
          <a:p>
            <a:r>
              <a:rPr lang="it-IT" sz="2400" dirty="0" smtClean="0"/>
              <a:t>2) Per ridurre i consumi d’acqua in bagno, tenete aperto il rubinetto solo per il tempo necessario.</a:t>
            </a:r>
          </a:p>
          <a:p>
            <a:r>
              <a:rPr lang="it-IT" sz="2400" dirty="0" smtClean="0"/>
              <a:t>3) Acquistate elettrodomestici di classe A+ progettati per ridurre il consumo di acqua. Il prezzo d’acquisto forse sarà più alto ma il vantaggio in termini di risparmio energetico e durata ripagherà la cifra spesa.</a:t>
            </a:r>
          </a:p>
        </p:txBody>
      </p:sp>
    </p:spTree>
    <p:extLst>
      <p:ext uri="{BB962C8B-B14F-4D97-AF65-F5344CB8AC3E}">
        <p14:creationId xmlns:p14="http://schemas.microsoft.com/office/powerpoint/2010/main" val="401765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332656"/>
            <a:ext cx="8064896" cy="6001643"/>
          </a:xfrm>
          <a:prstGeom prst="rect">
            <a:avLst/>
          </a:prstGeom>
          <a:noFill/>
        </p:spPr>
        <p:txBody>
          <a:bodyPr wrap="square" rtlCol="0">
            <a:spAutoFit/>
          </a:bodyPr>
          <a:lstStyle/>
          <a:p>
            <a:r>
              <a:rPr lang="it-IT" sz="2400" dirty="0" smtClean="0"/>
              <a:t>4) Effettuate i lavaggi in lavatrice e lavastoviglie solo a pieno carico e pulite periodicamente il filtro dell’elettrodomestico. Occhio anche alla quantità di detersivo utilizzato: lavatrici e lavastoviglie di buona qualità funzionano perfettamente anche solo con la metà della dose indicata nelle confezioni</a:t>
            </a:r>
            <a:r>
              <a:rPr lang="it-IT" dirty="0" smtClean="0"/>
              <a:t>. </a:t>
            </a:r>
          </a:p>
          <a:p>
            <a:r>
              <a:rPr lang="it-IT" sz="2400" dirty="0" smtClean="0"/>
              <a:t>5) Per stirare, optate per il ferro a vapore con il serbatoio ad acqua: permette di rinunciare ai vari additivi e appretti per lo stiro, che inquinano e di cui si può fare a meno.</a:t>
            </a:r>
          </a:p>
          <a:p>
            <a:r>
              <a:rPr lang="it-IT" sz="2400" dirty="0" smtClean="0"/>
              <a:t>6) Lavate piatti, frutta e verdura in una bacinella e usate l’acqua corrente solo per il risciacquo.</a:t>
            </a:r>
          </a:p>
          <a:p>
            <a:r>
              <a:rPr lang="it-IT" sz="2400" dirty="0" smtClean="0"/>
              <a:t>7) Riutilizzate l’acqua adoperata per lavare le verdure per innaffiare il giardino.</a:t>
            </a:r>
          </a:p>
          <a:p>
            <a:r>
              <a:rPr lang="it-IT" sz="2400" dirty="0" smtClean="0"/>
              <a:t>8) Innaffiate le piante di sera: dopo il tramonto l’acqua evapora più lentamente.</a:t>
            </a:r>
          </a:p>
          <a:p>
            <a:r>
              <a:rPr lang="it-IT" sz="2400" dirty="0" smtClean="0"/>
              <a:t>9) In bagno, scegliete uno sciacquone con lo scarico differenziato e doppio pulsante</a:t>
            </a:r>
            <a:endParaRPr lang="it-IT" sz="2400" dirty="0"/>
          </a:p>
        </p:txBody>
      </p:sp>
    </p:spTree>
    <p:extLst>
      <p:ext uri="{BB962C8B-B14F-4D97-AF65-F5344CB8AC3E}">
        <p14:creationId xmlns:p14="http://schemas.microsoft.com/office/powerpoint/2010/main" val="262999998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4764" y="188640"/>
            <a:ext cx="8712968" cy="1077218"/>
          </a:xfrm>
          <a:prstGeom prst="rect">
            <a:avLst/>
          </a:prstGeom>
          <a:noFill/>
        </p:spPr>
        <p:txBody>
          <a:bodyPr wrap="square" rtlCol="0">
            <a:spAutoFit/>
          </a:bodyPr>
          <a:lstStyle/>
          <a:p>
            <a:r>
              <a:rPr lang="it-IT" sz="3200" b="1" i="1" dirty="0" smtClean="0">
                <a:solidFill>
                  <a:srgbClr val="FF0000"/>
                </a:solidFill>
              </a:rPr>
              <a:t>L’ACQUA SPRECATA IN CASA PER IGNORANZA</a:t>
            </a:r>
          </a:p>
          <a:p>
            <a:endParaRPr lang="it-IT" sz="3200" b="1" i="1" dirty="0" smtClean="0">
              <a:solidFill>
                <a:srgbClr val="FF0000"/>
              </a:solidFill>
            </a:endParaRPr>
          </a:p>
        </p:txBody>
      </p:sp>
      <p:sp>
        <p:nvSpPr>
          <p:cNvPr id="5" name="CasellaDiTesto 4"/>
          <p:cNvSpPr txBox="1"/>
          <p:nvPr/>
        </p:nvSpPr>
        <p:spPr>
          <a:xfrm>
            <a:off x="827584" y="4797152"/>
            <a:ext cx="7200800" cy="1569660"/>
          </a:xfrm>
          <a:prstGeom prst="rect">
            <a:avLst/>
          </a:prstGeom>
          <a:noFill/>
        </p:spPr>
        <p:txBody>
          <a:bodyPr wrap="square" rtlCol="0">
            <a:spAutoFit/>
          </a:bodyPr>
          <a:lstStyle/>
          <a:p>
            <a:r>
              <a:rPr lang="it-IT" sz="2400" dirty="0" smtClean="0"/>
              <a:t>Per risparmiare e non sprecare acqua bisogna inoltre conoscere alcuni consumi assurdi. Sono quelli che facciamo, in modo magari inconsapevole, per scarsa conoscenza dei consumi inutili. Ecco i più importanti:</a:t>
            </a:r>
            <a:endParaRPr lang="it-IT"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932" y="980728"/>
            <a:ext cx="4746104" cy="355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895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04517" y="1196752"/>
            <a:ext cx="8424936" cy="4524315"/>
          </a:xfrm>
          <a:prstGeom prst="rect">
            <a:avLst/>
          </a:prstGeom>
          <a:noFill/>
        </p:spPr>
        <p:txBody>
          <a:bodyPr wrap="square" rtlCol="0">
            <a:spAutoFit/>
          </a:bodyPr>
          <a:lstStyle/>
          <a:p>
            <a:r>
              <a:rPr lang="it-IT" sz="2400" dirty="0" smtClean="0"/>
              <a:t>1) Trenta litri. È lo spreco di acqua se si lascia il rubinetto aperto mentre ci si lava i denti.</a:t>
            </a:r>
          </a:p>
          <a:p>
            <a:r>
              <a:rPr lang="it-IT" sz="2400" dirty="0" smtClean="0"/>
              <a:t>2) Venti litri. Altro risparmio importante e semplice: basta non fare scorrere acqua mentre ci si rade.</a:t>
            </a:r>
          </a:p>
          <a:p>
            <a:r>
              <a:rPr lang="it-IT" sz="2400" dirty="0" smtClean="0"/>
              <a:t>3) Venti litri. Ogni giorno, venti litri in meno se solo installiamo nei wc scarichi a flusso differenziato.</a:t>
            </a:r>
          </a:p>
          <a:p>
            <a:r>
              <a:rPr lang="it-IT" sz="2400" dirty="0" smtClean="0"/>
              <a:t>4) Da quaranta a sessanta litri. È il risparmio per ogni lavaggio di lavastoviglie e lavatrice a pieno carico.</a:t>
            </a:r>
          </a:p>
          <a:p>
            <a:r>
              <a:rPr lang="it-IT" sz="2400" dirty="0" smtClean="0"/>
              <a:t>5) Cento litri. Risparmio di acqua se si lava l’auto con un secchio anziché con il tubo di una pompa.</a:t>
            </a:r>
          </a:p>
          <a:p>
            <a:r>
              <a:rPr lang="it-IT" sz="2400" dirty="0" smtClean="0"/>
              <a:t>6) Quattro litri. Il risparmio giornaliero se si lavano le verdure lasciandole in ammollo invece di usare l’acqua corrente. </a:t>
            </a:r>
            <a:endParaRPr lang="it-IT" sz="2400" dirty="0"/>
          </a:p>
        </p:txBody>
      </p:sp>
    </p:spTree>
    <p:extLst>
      <p:ext uri="{BB962C8B-B14F-4D97-AF65-F5344CB8AC3E}">
        <p14:creationId xmlns:p14="http://schemas.microsoft.com/office/powerpoint/2010/main" val="2375315715"/>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709</Words>
  <Application>Microsoft Office PowerPoint</Application>
  <PresentationFormat>Presentazione su schermo (4:3)</PresentationFormat>
  <Paragraphs>31</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Presentazione standard di PowerPoint</vt:lpstr>
      <vt:lpstr>World water day</vt:lpstr>
      <vt:lpstr>Presentazione standard di PowerPoint</vt:lpstr>
      <vt:lpstr>Presentazione standard di PowerPoint</vt:lpstr>
      <vt:lpstr>Presentazione standard di PowerPoint</vt:lpstr>
      <vt:lpstr>Come non sprecare l’acqua</vt:lpstr>
      <vt:lpstr>Presentazione standard di PowerPoint</vt:lpstr>
      <vt:lpstr>Presentazione standard di PowerPoint</vt:lpstr>
      <vt:lpstr>Presentazione standard di PowerPoint</vt:lpstr>
      <vt:lpstr>Presentazione standard di PowerPoint</vt:lpstr>
      <vt:lpstr>Presentazione standard di PowerPoint</vt:lpstr>
      <vt:lpstr>Grazie dell’attenzione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Paola</dc:creator>
  <cp:lastModifiedBy>Paola</cp:lastModifiedBy>
  <cp:revision>8</cp:revision>
  <dcterms:created xsi:type="dcterms:W3CDTF">2019-03-07T16:49:25Z</dcterms:created>
  <dcterms:modified xsi:type="dcterms:W3CDTF">2019-03-07T18:16:15Z</dcterms:modified>
</cp:coreProperties>
</file>