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660"/>
  </p:normalViewPr>
  <p:slideViewPr>
    <p:cSldViewPr snapToGrid="0">
      <p:cViewPr varScale="1">
        <p:scale>
          <a:sx n="98" d="100"/>
          <a:sy n="98" d="100"/>
        </p:scale>
        <p:origin x="110" y="91"/>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it-IT"/>
              <a:t>Fare clic per modificare lo stile del titolo dello schema</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a:t>Fare clic per modificare lo stile del sottotitolo dello schema</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Immagine panoramica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olo e sotto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Citazione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it-IT"/>
              <a:t>Fare clic per modificare lo stile del titolo dello schema</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Scheda nom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it-IT"/>
              <a:t>Fare clic per modificare lo stile del titolo dello schema</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onne">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it-IT"/>
              <a:t>Fare clic per modificare lo stile del titolo dello schema</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colonne immagine">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it-IT"/>
              <a:t>Fare clic per modificare lo stile del titolo dello schema</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it-IT"/>
              <a:t>Fare clic sull'icona per inserire un'immagine</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a:t>Modifica gli stili del testo dello schema</a:t>
            </a:r>
          </a:p>
        </p:txBody>
      </p:sp>
      <p:sp>
        <p:nvSpPr>
          <p:cNvPr id="3" name="Date Placeholder 2"/>
          <p:cNvSpPr>
            <a:spLocks noGrp="1"/>
          </p:cNvSpPr>
          <p:nvPr>
            <p:ph type="dt" sz="half" idx="10"/>
          </p:nvPr>
        </p:nvSpPr>
        <p:spPr/>
        <p:txBody>
          <a:bodyPr/>
          <a:lstStyle/>
          <a:p>
            <a:fld id="{48A87A34-81AB-432B-8DAE-1953F412C126}" type="datetimeFigureOut">
              <a:rPr lang="en-US" dirty="0"/>
              <a:t>11/17/2018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it-IT"/>
              <a:t>Fare clic per modificare lo stile del titolo dello schema</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a:t>Modifica gli stili del testo dello schema</a:t>
            </a:r>
          </a:p>
        </p:txBody>
      </p:sp>
      <p:sp>
        <p:nvSpPr>
          <p:cNvPr id="4" name="Date Placeholder 3"/>
          <p:cNvSpPr>
            <a:spLocks noGrp="1"/>
          </p:cNvSpPr>
          <p:nvPr>
            <p:ph type="dt" sz="half" idx="10"/>
          </p:nvPr>
        </p:nvSpPr>
        <p:spPr/>
        <p:txBody>
          <a:bodyPr/>
          <a:lstStyle/>
          <a:p>
            <a:fld id="{48A87A34-81AB-432B-8DAE-1953F412C126}" type="datetimeFigureOut">
              <a:rPr lang="en-US" dirty="0"/>
              <a:t>11/17/2018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2" name="Content Placeholder 3"/>
          <p:cNvSpPr>
            <a:spLocks noGrp="1"/>
          </p:cNvSpPr>
          <p:nvPr>
            <p:ph sz="quarter" idx="13"/>
          </p:nvPr>
        </p:nvSpPr>
        <p:spPr>
          <a:xfrm>
            <a:off x="913774" y="3051012"/>
            <a:ext cx="5106027"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a:t>Modifica gli stili del testo dello schema</a:t>
            </a:r>
          </a:p>
        </p:txBody>
      </p:sp>
      <p:sp>
        <p:nvSpPr>
          <p:cNvPr id="13" name="Content Placeholder 5"/>
          <p:cNvSpPr>
            <a:spLocks noGrp="1"/>
          </p:cNvSpPr>
          <p:nvPr>
            <p:ph sz="quarter" idx="14"/>
          </p:nvPr>
        </p:nvSpPr>
        <p:spPr>
          <a:xfrm>
            <a:off x="6172200" y="3051012"/>
            <a:ext cx="5105401" cy="2740187"/>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11/17/2018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it-IT"/>
              <a:t>Fare clic per modificare lo stile del titolo dello schema</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11/17/2018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dirty="0"/>
              <a:t>11/17/2018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it-IT"/>
              <a:t>Fare clic per modificare lo stile del titolo dello schema</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it-IT"/>
              <a:t>Fare clic per modificare lo stile del titolo dello schema</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a:t>Fare clic sull'icona per inserire un'immagine</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a:t>Modifica gli stili del testo dello schema</a:t>
            </a:r>
          </a:p>
        </p:txBody>
      </p:sp>
      <p:sp>
        <p:nvSpPr>
          <p:cNvPr id="5" name="Date Placeholder 4"/>
          <p:cNvSpPr>
            <a:spLocks noGrp="1"/>
          </p:cNvSpPr>
          <p:nvPr>
            <p:ph type="dt" sz="half" idx="10"/>
          </p:nvPr>
        </p:nvSpPr>
        <p:spPr/>
        <p:txBody>
          <a:bodyPr/>
          <a:lstStyle/>
          <a:p>
            <a:fld id="{48A87A34-81AB-432B-8DAE-1953F412C126}" type="datetimeFigureOut">
              <a:rPr lang="en-US" dirty="0"/>
              <a:t>11/17/2018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‹N›</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it-IT"/>
              <a:t>Fare clic per modificare lo stile del titolo dello schema</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it-IT"/>
              <a:t>Modifica gli stili del testo dello schema</a:t>
            </a:r>
          </a:p>
          <a:p>
            <a:pPr lvl="1"/>
            <a:r>
              <a:rPr lang="it-IT"/>
              <a:t>Secondo livello</a:t>
            </a:r>
          </a:p>
          <a:p>
            <a:pPr lvl="2"/>
            <a:r>
              <a:rPr lang="it-IT"/>
              <a:t>Terzo livello</a:t>
            </a:r>
          </a:p>
          <a:p>
            <a:pPr lvl="3"/>
            <a:r>
              <a:rPr lang="it-IT"/>
              <a:t>Quarto livello</a:t>
            </a:r>
          </a:p>
          <a:p>
            <a:pPr lvl="4"/>
            <a:r>
              <a:rPr lang="it-IT"/>
              <a:t>Quinto livello</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dirty="0"/>
              <a:pPr/>
              <a:t>11/17/2018</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dirty="0"/>
              <a:pPr/>
              <a:t>‹N›</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hyperlink" Target="https://www.giornaledibrescia.it/brescia-e-hinterland/referendum-sull-acqua-il-piccolo-francesco-testimonial-per-il-s%C3%AC-1.3315072"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C2D530CF-0BD2-41E9-AC31-D29A5AD2A578}"/>
              </a:ext>
            </a:extLst>
          </p:cNvPr>
          <p:cNvSpPr>
            <a:spLocks noGrp="1"/>
          </p:cNvSpPr>
          <p:nvPr>
            <p:ph type="ctrTitle"/>
          </p:nvPr>
        </p:nvSpPr>
        <p:spPr/>
        <p:txBody>
          <a:bodyPr/>
          <a:lstStyle/>
          <a:p>
            <a:br>
              <a:rPr lang="it-IT" dirty="0"/>
            </a:br>
            <a:br>
              <a:rPr lang="it-IT" dirty="0"/>
            </a:br>
            <a:r>
              <a:rPr lang="it-IT" dirty="0"/>
              <a:t>A WATER REFERENDUM:</a:t>
            </a:r>
          </a:p>
        </p:txBody>
      </p:sp>
      <p:sp>
        <p:nvSpPr>
          <p:cNvPr id="3" name="Sottotitolo 2">
            <a:extLst>
              <a:ext uri="{FF2B5EF4-FFF2-40B4-BE49-F238E27FC236}">
                <a16:creationId xmlns:a16="http://schemas.microsoft.com/office/drawing/2014/main" id="{0DF7DC60-239D-446B-A404-525A0E1A1BE5}"/>
              </a:ext>
            </a:extLst>
          </p:cNvPr>
          <p:cNvSpPr>
            <a:spLocks noGrp="1"/>
          </p:cNvSpPr>
          <p:nvPr>
            <p:ph type="subTitle" idx="1"/>
          </p:nvPr>
        </p:nvSpPr>
        <p:spPr/>
        <p:txBody>
          <a:bodyPr/>
          <a:lstStyle/>
          <a:p>
            <a:r>
              <a:rPr lang="it-IT"/>
              <a:t>WHAT IS IT?</a:t>
            </a:r>
          </a:p>
        </p:txBody>
      </p:sp>
    </p:spTree>
    <p:extLst>
      <p:ext uri="{BB962C8B-B14F-4D97-AF65-F5344CB8AC3E}">
        <p14:creationId xmlns:p14="http://schemas.microsoft.com/office/powerpoint/2010/main" val="23528444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FD810C96-AE2E-4E16-959D-6206B014DC17}"/>
              </a:ext>
            </a:extLst>
          </p:cNvPr>
          <p:cNvSpPr txBox="1"/>
          <p:nvPr/>
        </p:nvSpPr>
        <p:spPr>
          <a:xfrm>
            <a:off x="3230645" y="1813169"/>
            <a:ext cx="5496761" cy="2954655"/>
          </a:xfrm>
          <a:prstGeom prst="rect">
            <a:avLst/>
          </a:prstGeom>
          <a:noFill/>
        </p:spPr>
        <p:txBody>
          <a:bodyPr wrap="none" rtlCol="0">
            <a:spAutoFit/>
          </a:bodyPr>
          <a:lstStyle/>
          <a:p>
            <a:pPr algn="ctr"/>
            <a:r>
              <a:rPr lang="it-IT" dirty="0"/>
              <a:t>Video «</a:t>
            </a:r>
            <a:r>
              <a:rPr lang="it-IT" dirty="0" err="1"/>
              <a:t>What</a:t>
            </a:r>
            <a:r>
              <a:rPr lang="it-IT" dirty="0"/>
              <a:t> </a:t>
            </a:r>
            <a:r>
              <a:rPr lang="it-IT" dirty="0" err="1"/>
              <a:t>is</a:t>
            </a:r>
            <a:r>
              <a:rPr lang="it-IT" dirty="0"/>
              <a:t> a Referendum?»</a:t>
            </a:r>
          </a:p>
          <a:p>
            <a:pPr algn="ctr"/>
            <a:r>
              <a:rPr lang="it-IT" dirty="0"/>
              <a:t>The </a:t>
            </a:r>
            <a:r>
              <a:rPr lang="it-IT" dirty="0" err="1"/>
              <a:t>Economic</a:t>
            </a:r>
            <a:r>
              <a:rPr lang="it-IT" dirty="0"/>
              <a:t> Time </a:t>
            </a:r>
          </a:p>
          <a:p>
            <a:pPr algn="ctr"/>
            <a:r>
              <a:rPr lang="it-IT" dirty="0"/>
              <a:t>YouTube</a:t>
            </a:r>
          </a:p>
          <a:p>
            <a:endParaRPr lang="it-IT" dirty="0"/>
          </a:p>
          <a:p>
            <a:endParaRPr lang="it-IT" dirty="0"/>
          </a:p>
          <a:p>
            <a:endParaRPr lang="it-IT" dirty="0"/>
          </a:p>
          <a:p>
            <a:endParaRPr lang="it-IT" dirty="0"/>
          </a:p>
          <a:p>
            <a:pPr algn="ctr"/>
            <a:r>
              <a:rPr lang="it-IT" sz="2000" dirty="0"/>
              <a:t>A REFERENDUM IS A VOTE IN WHICH EVERYONE</a:t>
            </a:r>
          </a:p>
          <a:p>
            <a:pPr algn="ctr"/>
            <a:r>
              <a:rPr lang="it-IT" sz="2000" dirty="0"/>
              <a:t>ANSWER  TO A QUESTION: </a:t>
            </a:r>
          </a:p>
          <a:p>
            <a:pPr algn="ctr"/>
            <a:r>
              <a:rPr lang="it-IT" sz="2000" dirty="0"/>
              <a:t>YES OR NO</a:t>
            </a:r>
          </a:p>
        </p:txBody>
      </p:sp>
    </p:spTree>
    <p:extLst>
      <p:ext uri="{BB962C8B-B14F-4D97-AF65-F5344CB8AC3E}">
        <p14:creationId xmlns:p14="http://schemas.microsoft.com/office/powerpoint/2010/main" val="2338739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asellaDiTesto 1">
            <a:extLst>
              <a:ext uri="{FF2B5EF4-FFF2-40B4-BE49-F238E27FC236}">
                <a16:creationId xmlns:a16="http://schemas.microsoft.com/office/drawing/2014/main" id="{6379FC47-E74D-49CD-8907-E9CDD5C70530}"/>
              </a:ext>
            </a:extLst>
          </p:cNvPr>
          <p:cNvSpPr txBox="1"/>
          <p:nvPr/>
        </p:nvSpPr>
        <p:spPr>
          <a:xfrm>
            <a:off x="445273" y="1375576"/>
            <a:ext cx="63880779" cy="3693319"/>
          </a:xfrm>
          <a:prstGeom prst="rect">
            <a:avLst/>
          </a:prstGeom>
          <a:noFill/>
        </p:spPr>
        <p:txBody>
          <a:bodyPr wrap="square" rtlCol="0">
            <a:spAutoFit/>
          </a:bodyPr>
          <a:lstStyle/>
          <a:p>
            <a:r>
              <a:rPr lang="it-IT" dirty="0"/>
              <a:t>WHAT IS A WATER REFERENDUM?</a:t>
            </a:r>
          </a:p>
          <a:p>
            <a:endParaRPr lang="it-IT" dirty="0"/>
          </a:p>
          <a:p>
            <a:r>
              <a:rPr lang="it-IT" dirty="0"/>
              <a:t>A distanza di sette anni i bresciani sono ancora chiamati a esprimere la propria volontà </a:t>
            </a:r>
          </a:p>
          <a:p>
            <a:r>
              <a:rPr lang="it-IT" dirty="0"/>
              <a:t>sul </a:t>
            </a:r>
            <a:r>
              <a:rPr lang="it-IT" b="1" dirty="0"/>
              <a:t>futuro della gestione dell’acqua</a:t>
            </a:r>
            <a:r>
              <a:rPr lang="it-IT" dirty="0"/>
              <a:t>.</a:t>
            </a:r>
          </a:p>
          <a:p>
            <a:endParaRPr lang="it-IT" dirty="0"/>
          </a:p>
          <a:p>
            <a:r>
              <a:rPr lang="it-IT" dirty="0"/>
              <a:t> “Volete voi che il gestore unico del Servizio Idrico Integrato per il territorio provinciale di Brescia rimanga </a:t>
            </a:r>
          </a:p>
          <a:p>
            <a:r>
              <a:rPr lang="it-IT" dirty="0"/>
              <a:t>integralmente in mano pubblica, senza mai concedere la possibilità di partecipazione da parte di soggetti privati?”. </a:t>
            </a:r>
          </a:p>
          <a:p>
            <a:endParaRPr lang="it-IT" dirty="0"/>
          </a:p>
          <a:p>
            <a:r>
              <a:rPr lang="it-IT" dirty="0"/>
              <a:t>Questo è il quesito che </a:t>
            </a:r>
            <a:r>
              <a:rPr lang="it-IT" b="1" dirty="0"/>
              <a:t>domenica 18 novembre era stampato nella scheda per il referendum consultivo</a:t>
            </a:r>
            <a:r>
              <a:rPr lang="it-IT" dirty="0"/>
              <a:t>. </a:t>
            </a:r>
          </a:p>
          <a:p>
            <a:r>
              <a:rPr lang="it-IT" dirty="0"/>
              <a:t>Ai 1.172 seggi disposti in tutta la provincia erano attesi 970 mila bresciani aventi diritto di voto. </a:t>
            </a:r>
          </a:p>
          <a:p>
            <a:endParaRPr lang="it-IT" dirty="0"/>
          </a:p>
          <a:p>
            <a:r>
              <a:rPr lang="it-IT" dirty="0"/>
              <a:t>E’ stato sufficiente mettere </a:t>
            </a:r>
            <a:r>
              <a:rPr lang="it-IT" b="1" dirty="0"/>
              <a:t>una “X” sul “sì” se si riteneva che l’acqua sarebbe dovuta restare sempre </a:t>
            </a:r>
          </a:p>
          <a:p>
            <a:r>
              <a:rPr lang="it-IT" b="1" dirty="0"/>
              <a:t>in mano pubblica, oppure sul “no” se si considerava favorevole l’ingresso di una parte privata</a:t>
            </a:r>
            <a:r>
              <a:rPr lang="it-IT" dirty="0"/>
              <a:t>.</a:t>
            </a:r>
          </a:p>
        </p:txBody>
      </p:sp>
      <p:sp>
        <p:nvSpPr>
          <p:cNvPr id="3" name="Rectangle 1">
            <a:extLst>
              <a:ext uri="{FF2B5EF4-FFF2-40B4-BE49-F238E27FC236}">
                <a16:creationId xmlns:a16="http://schemas.microsoft.com/office/drawing/2014/main" id="{0A01CAE6-AAF5-4614-A924-1D267367B557}"/>
              </a:ext>
            </a:extLst>
          </p:cNvPr>
          <p:cNvSpPr>
            <a:spLocks noChangeArrowheads="1"/>
          </p:cNvSpPr>
          <p:nvPr/>
        </p:nvSpPr>
        <p:spPr bwMode="auto">
          <a:xfrm>
            <a:off x="0" y="43934"/>
            <a:ext cx="184731" cy="36933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endParaRPr kumimoji="0" lang="it-IT" altLang="it-IT" sz="1800" b="0" i="0" u="none" strike="noStrike" cap="none" normalizeH="0" baseline="0" dirty="0">
              <a:ln>
                <a:noFill/>
              </a:ln>
              <a:solidFill>
                <a:schemeClr val="tx1"/>
              </a:solidFill>
              <a:effectLst/>
              <a:latin typeface="Arial" panose="020B0604020202020204" pitchFamily="34" charset="0"/>
            </a:endParaRPr>
          </a:p>
        </p:txBody>
      </p:sp>
    </p:spTree>
    <p:extLst>
      <p:ext uri="{BB962C8B-B14F-4D97-AF65-F5344CB8AC3E}">
        <p14:creationId xmlns:p14="http://schemas.microsoft.com/office/powerpoint/2010/main" val="35888576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704C5627-97A8-48AC-B70B-A5FF7A380723}"/>
              </a:ext>
            </a:extLst>
          </p:cNvPr>
          <p:cNvSpPr>
            <a:spLocks noGrp="1"/>
          </p:cNvSpPr>
          <p:nvPr>
            <p:ph type="title"/>
          </p:nvPr>
        </p:nvSpPr>
        <p:spPr/>
        <p:txBody>
          <a:bodyPr/>
          <a:lstStyle/>
          <a:p>
            <a:r>
              <a:rPr lang="it-IT" dirty="0" err="1"/>
              <a:t>What</a:t>
            </a:r>
            <a:r>
              <a:rPr lang="it-IT" dirty="0"/>
              <a:t> do </a:t>
            </a:r>
            <a:r>
              <a:rPr lang="it-IT" dirty="0" err="1"/>
              <a:t>you</a:t>
            </a:r>
            <a:r>
              <a:rPr lang="it-IT" dirty="0"/>
              <a:t> </a:t>
            </a:r>
            <a:r>
              <a:rPr lang="it-IT" dirty="0" err="1"/>
              <a:t>think</a:t>
            </a:r>
            <a:r>
              <a:rPr lang="it-IT" dirty="0"/>
              <a:t> </a:t>
            </a:r>
            <a:r>
              <a:rPr lang="it-IT" dirty="0" err="1"/>
              <a:t>about</a:t>
            </a:r>
            <a:r>
              <a:rPr lang="it-IT" dirty="0"/>
              <a:t> </a:t>
            </a:r>
            <a:r>
              <a:rPr lang="it-IT" dirty="0" err="1"/>
              <a:t>it</a:t>
            </a:r>
            <a:r>
              <a:rPr lang="it-IT" dirty="0"/>
              <a:t>?</a:t>
            </a:r>
            <a:br>
              <a:rPr lang="it-IT" dirty="0"/>
            </a:br>
            <a:r>
              <a:rPr lang="it-IT" dirty="0"/>
              <a:t>FOR OR AGAINST?</a:t>
            </a:r>
          </a:p>
        </p:txBody>
      </p:sp>
      <p:sp>
        <p:nvSpPr>
          <p:cNvPr id="3" name="Segnaposto contenuto 2">
            <a:extLst>
              <a:ext uri="{FF2B5EF4-FFF2-40B4-BE49-F238E27FC236}">
                <a16:creationId xmlns:a16="http://schemas.microsoft.com/office/drawing/2014/main" id="{B642E1A9-6E62-4DAF-A086-2D1847FC8E80}"/>
              </a:ext>
            </a:extLst>
          </p:cNvPr>
          <p:cNvSpPr>
            <a:spLocks noGrp="1"/>
          </p:cNvSpPr>
          <p:nvPr>
            <p:ph sz="quarter" idx="13"/>
          </p:nvPr>
        </p:nvSpPr>
        <p:spPr/>
        <p:txBody>
          <a:bodyPr>
            <a:normAutofit fontScale="47500" lnSpcReduction="20000"/>
          </a:bodyPr>
          <a:lstStyle/>
          <a:p>
            <a:r>
              <a:rPr lang="it-IT" b="1" dirty="0">
                <a:hlinkClick r:id="rId2"/>
              </a:rPr>
              <a:t>I sostenitori del sì</a:t>
            </a:r>
            <a:r>
              <a:rPr lang="it-IT" dirty="0"/>
              <a:t> sono convinti che solo il pubblico possa fare gli interessi dei cittadini, mentre chi vota no non vuole precludere l’ingresso nella gestione di aziende come A2A, ritenute in grado di fare il miliardo e mezzo di investimenti ritenuti necessari da qui al 2045, quando scadrà la concessione del servizio ad Acque Bresciane. </a:t>
            </a:r>
          </a:p>
          <a:p>
            <a:r>
              <a:rPr lang="it-IT" dirty="0"/>
              <a:t>Investimenti che serviranno a superare le 32 procedure di infrazione europee dei nei confronti di una cinquantina di comuni non in regola col servizio idrico, a partire da problemi come la depurazione delle acque.</a:t>
            </a:r>
          </a:p>
          <a:p>
            <a:r>
              <a:rPr lang="it-IT" dirty="0"/>
              <a:t>Al di là dell’esito del referendum, ci sono comunque </a:t>
            </a:r>
            <a:r>
              <a:rPr lang="it-IT" b="1" dirty="0"/>
              <a:t>altre questioni a monte:</a:t>
            </a:r>
            <a:r>
              <a:rPr lang="it-IT" dirty="0"/>
              <a:t> si tratta del grado di indipendenza dell’</a:t>
            </a:r>
            <a:r>
              <a:rPr lang="it-IT" dirty="0" err="1"/>
              <a:t>Aato</a:t>
            </a:r>
            <a:r>
              <a:rPr lang="it-IT" dirty="0"/>
              <a:t> (l’autorità che monitora a livello locale chi ha in mano il ciclo idrico), un organismo nominato dalla politica. </a:t>
            </a:r>
          </a:p>
          <a:p>
            <a:r>
              <a:rPr lang="it-IT" dirty="0"/>
              <a:t>Il consiglio di amministrazione viene nominato sostanzialmente dal Consiglio provinciale e ci sono dubbi sull’indipendenza di parte dei suoi membri che hanno avuto rapporti con società di gestione dei servizi idrici. </a:t>
            </a:r>
          </a:p>
          <a:p>
            <a:r>
              <a:rPr lang="it-IT" dirty="0"/>
              <a:t>Senza contare un paradosso: Acque Bresciane raggruppa aziende partecipate dai Comuni come Aob2, Sirmione Servizi e Garda Uno e di fatto è controllata a livello locale da un ente, l'</a:t>
            </a:r>
            <a:r>
              <a:rPr lang="it-IT" dirty="0" err="1"/>
              <a:t>Aato</a:t>
            </a:r>
            <a:r>
              <a:rPr lang="it-IT" dirty="0"/>
              <a:t>, nominato dalla Provincia che, a sua volta, è espressione diretta dei Comuni. </a:t>
            </a:r>
          </a:p>
          <a:p>
            <a:r>
              <a:rPr lang="it-IT" dirty="0"/>
              <a:t>Vi sembra ingarbugliato? Di fatto lo è. </a:t>
            </a:r>
          </a:p>
          <a:p>
            <a:r>
              <a:rPr lang="it-IT" dirty="0"/>
              <a:t>E torna la solita domanda: chi controlla i controllori? </a:t>
            </a:r>
          </a:p>
          <a:p>
            <a:r>
              <a:rPr lang="it-IT" dirty="0"/>
              <a:t>Infine, secondo Trecroci, il contratto di servizio di </a:t>
            </a:r>
            <a:r>
              <a:rPr lang="it-IT" b="1" dirty="0"/>
              <a:t>AB</a:t>
            </a:r>
            <a:r>
              <a:rPr lang="it-IT" dirty="0"/>
              <a:t>, di validità trentennale, irrigidisce il sistema e rende più difficili interventi in caso di irregolarità. </a:t>
            </a:r>
          </a:p>
          <a:p>
            <a:pPr marL="0" indent="0">
              <a:buNone/>
            </a:pPr>
            <a:r>
              <a:rPr lang="it-IT" dirty="0"/>
              <a:t> </a:t>
            </a:r>
          </a:p>
          <a:p>
            <a:endParaRPr lang="it-IT" dirty="0"/>
          </a:p>
        </p:txBody>
      </p:sp>
    </p:spTree>
    <p:extLst>
      <p:ext uri="{BB962C8B-B14F-4D97-AF65-F5344CB8AC3E}">
        <p14:creationId xmlns:p14="http://schemas.microsoft.com/office/powerpoint/2010/main" val="2017363114"/>
      </p:ext>
    </p:extLst>
  </p:cSld>
  <p:clrMapOvr>
    <a:masterClrMapping/>
  </p:clrMapOvr>
</p:sld>
</file>

<file path=ppt/theme/theme1.xml><?xml version="1.0" encoding="utf-8"?>
<a:theme xmlns:a="http://schemas.openxmlformats.org/drawingml/2006/main" name="Goccia">
  <a:themeElements>
    <a:clrScheme name="Droplet">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Drople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Droplet">
      <a:fillStyleLst>
        <a:solidFill>
          <a:schemeClr val="phClr"/>
        </a:solidFill>
        <a:solidFill>
          <a:schemeClr val="phClr">
            <a:tint val="69000"/>
            <a:satMod val="105000"/>
            <a:lumMod val="110000"/>
          </a:schemeClr>
        </a:solidFill>
        <a:gradFill rotWithShape="1">
          <a:gsLst>
            <a:gs pos="0">
              <a:schemeClr val="phClr">
                <a:tint val="94000"/>
                <a:satMod val="100000"/>
                <a:lumMod val="108000"/>
              </a:schemeClr>
            </a:gs>
            <a:gs pos="50000">
              <a:schemeClr val="phClr">
                <a:tint val="98000"/>
                <a:shade val="100000"/>
                <a:satMod val="100000"/>
                <a:lumMod val="100000"/>
              </a:schemeClr>
            </a:gs>
            <a:gs pos="100000">
              <a:schemeClr val="phClr">
                <a:shade val="72000"/>
                <a:satMod val="120000"/>
                <a:lumMod val="100000"/>
              </a:schemeClr>
            </a:gs>
          </a:gsLst>
          <a:lin ang="5400000" scaled="0"/>
        </a:gradFill>
      </a:fillStyleLst>
      <a:lnStyleLst>
        <a:ln w="9525" cap="flat" cmpd="sng" algn="ctr">
          <a:solidFill>
            <a:schemeClr val="phClr">
              <a:shade val="60000"/>
            </a:scheme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outerShdw blurRad="50800" dist="25400" dir="5400000" rotWithShape="0">
              <a:srgbClr val="000000">
                <a:alpha val="28000"/>
              </a:srgbClr>
            </a:outerShdw>
          </a:effectLst>
        </a:effectStyle>
        <a:effectStyle>
          <a:effectLst>
            <a:outerShdw blurRad="63500" dist="25400" dir="5400000" algn="ctr" rotWithShape="0">
              <a:srgbClr val="000000">
                <a:alpha val="69000"/>
              </a:srgbClr>
            </a:outerShdw>
          </a:effectLst>
          <a:scene3d>
            <a:camera prst="orthographicFront">
              <a:rot lat="0" lon="0" rev="0"/>
            </a:camera>
            <a:lightRig rig="balanced" dir="t">
              <a:rot lat="0" lon="0" rev="1200000"/>
            </a:lightRig>
          </a:scene3d>
          <a:sp3d prstMaterial="plastic">
            <a:bevelT w="25400" h="25400"/>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thm15="http://schemas.microsoft.com/office/thememl/2012/main" name="Droplet" id="{8984A317-299A-4E50-B45D-BFC9EDE2337A}" vid="{DEB094D4-7FD8-4F86-93D5-B0F1341EF586}"/>
    </a:ext>
  </a:extLst>
</a:theme>
</file>

<file path=docProps/app.xml><?xml version="1.0" encoding="utf-8"?>
<Properties xmlns="http://schemas.openxmlformats.org/officeDocument/2006/extended-properties" xmlns:vt="http://schemas.openxmlformats.org/officeDocument/2006/docPropsVTypes">
  <Template>TM04033925[[fn=Goccia]]</Template>
  <TotalTime>34</TotalTime>
  <Words>447</Words>
  <Application>Microsoft Office PowerPoint</Application>
  <PresentationFormat>Widescreen</PresentationFormat>
  <Paragraphs>35</Paragraphs>
  <Slides>4</Slides>
  <Notes>0</Notes>
  <HiddenSlides>1</HiddenSlides>
  <MMClips>0</MMClips>
  <ScaleCrop>false</ScaleCrop>
  <HeadingPairs>
    <vt:vector size="6" baseType="variant">
      <vt:variant>
        <vt:lpstr>Caratteri utilizzati</vt:lpstr>
      </vt:variant>
      <vt:variant>
        <vt:i4>2</vt:i4>
      </vt:variant>
      <vt:variant>
        <vt:lpstr>Tema</vt:lpstr>
      </vt:variant>
      <vt:variant>
        <vt:i4>1</vt:i4>
      </vt:variant>
      <vt:variant>
        <vt:lpstr>Titoli diapositive</vt:lpstr>
      </vt:variant>
      <vt:variant>
        <vt:i4>4</vt:i4>
      </vt:variant>
    </vt:vector>
  </HeadingPairs>
  <TitlesOfParts>
    <vt:vector size="7" baseType="lpstr">
      <vt:lpstr>Arial</vt:lpstr>
      <vt:lpstr>Tw Cen MT</vt:lpstr>
      <vt:lpstr>Goccia</vt:lpstr>
      <vt:lpstr>  A WATER REFERENDUM:</vt:lpstr>
      <vt:lpstr>Presentazione standard di PowerPoint</vt:lpstr>
      <vt:lpstr>Presentazione standard di PowerPoint</vt:lpstr>
      <vt:lpstr>What do you think about it? FOR OR AGAINST?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WATER REFERENDUM:</dc:title>
  <dc:creator>ALBERTO MERONI</dc:creator>
  <cp:lastModifiedBy>ALBERTO MERONI</cp:lastModifiedBy>
  <cp:revision>12</cp:revision>
  <dcterms:created xsi:type="dcterms:W3CDTF">2018-11-17T15:47:12Z</dcterms:created>
  <dcterms:modified xsi:type="dcterms:W3CDTF">2018-11-17T16:35:39Z</dcterms:modified>
</cp:coreProperties>
</file>